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0" r:id="rId5"/>
    <p:sldId id="281" r:id="rId6"/>
    <p:sldId id="285" r:id="rId7"/>
    <p:sldId id="286" r:id="rId8"/>
    <p:sldId id="284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5EDDC-B455-4B05-BB78-3E76617C4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1" b="13749"/>
          <a:stretch/>
        </p:blipFill>
        <p:spPr>
          <a:xfrm>
            <a:off x="0" y="1878650"/>
            <a:ext cx="9144000" cy="478536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Oral or Written Translation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0D54-5AD4-4C95-9C90-3A68E723A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vs. Literate Culture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8E676-8C0D-47F3-B96F-F5BF01C7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" r="2757"/>
          <a:stretch/>
        </p:blipFill>
        <p:spPr>
          <a:xfrm>
            <a:off x="1246253" y="1255696"/>
            <a:ext cx="2281256" cy="228192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9F53C-4539-4A7A-8436-92719479B6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62" t="602" r="9696" b="-602"/>
          <a:stretch/>
        </p:blipFill>
        <p:spPr>
          <a:xfrm>
            <a:off x="5616491" y="1255696"/>
            <a:ext cx="2281256" cy="228192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E549E1-344B-4D15-9518-17BB9C2ADC41}"/>
              </a:ext>
            </a:extLst>
          </p:cNvPr>
          <p:cNvSpPr/>
          <p:nvPr/>
        </p:nvSpPr>
        <p:spPr>
          <a:xfrm>
            <a:off x="393229" y="4031655"/>
            <a:ext cx="3987304" cy="2281923"/>
          </a:xfrm>
          <a:prstGeom prst="roundRect">
            <a:avLst>
              <a:gd name="adj" fmla="val 913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Oral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A254E08-C039-44D5-8964-211FE35D1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56217"/>
              </p:ext>
            </p:extLst>
          </p:nvPr>
        </p:nvGraphicFramePr>
        <p:xfrm>
          <a:off x="506563" y="4531833"/>
          <a:ext cx="3760637" cy="161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637">
                  <a:extLst>
                    <a:ext uri="{9D8B030D-6E8A-4147-A177-3AD203B41FA5}">
                      <a16:colId xmlns:a16="http://schemas.microsoft.com/office/drawing/2014/main" val="3992977806"/>
                    </a:ext>
                  </a:extLst>
                </a:gridCol>
              </a:tblGrid>
              <a:tr h="454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Think in images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020157"/>
                  </a:ext>
                </a:extLst>
              </a:tr>
              <a:tr h="454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Greater retention of information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146358"/>
                  </a:ext>
                </a:extLst>
              </a:tr>
              <a:tr h="454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Oral messages</a:t>
                      </a:r>
                      <a:br>
                        <a:rPr lang="en-US" sz="2000" b="0" dirty="0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 important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49513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42D81B-B350-4861-918B-669E30E13F8A}"/>
              </a:ext>
            </a:extLst>
          </p:cNvPr>
          <p:cNvSpPr/>
          <p:nvPr/>
        </p:nvSpPr>
        <p:spPr>
          <a:xfrm>
            <a:off x="4763467" y="4031655"/>
            <a:ext cx="3987304" cy="2281923"/>
          </a:xfrm>
          <a:prstGeom prst="roundRect">
            <a:avLst>
              <a:gd name="adj" fmla="val 913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Literate</a:t>
            </a:r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18D2D8A5-871E-43E3-86BB-07C3A1983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51706"/>
              </p:ext>
            </p:extLst>
          </p:nvPr>
        </p:nvGraphicFramePr>
        <p:xfrm>
          <a:off x="4876801" y="4531833"/>
          <a:ext cx="3760637" cy="1610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0637">
                  <a:extLst>
                    <a:ext uri="{9D8B030D-6E8A-4147-A177-3AD203B41FA5}">
                      <a16:colId xmlns:a16="http://schemas.microsoft.com/office/drawing/2014/main" val="3992977806"/>
                    </a:ext>
                  </a:extLst>
                </a:gridCol>
              </a:tblGrid>
              <a:tr h="454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Think in pictures/words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020157"/>
                  </a:ext>
                </a:extLst>
              </a:tr>
              <a:tr h="454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retention of information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146358"/>
                  </a:ext>
                </a:extLst>
              </a:tr>
              <a:tr h="4546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Written messages</a:t>
                      </a:r>
                      <a:br>
                        <a:rPr lang="en-US" sz="2000" b="0" dirty="0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solidFill>
                            <a:schemeClr val="tx2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are important</a:t>
                      </a:r>
                      <a:endParaRPr lang="en-US" sz="2000" b="0" dirty="0">
                        <a:solidFill>
                          <a:schemeClr val="tx2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49513"/>
                  </a:ext>
                </a:extLst>
              </a:tr>
            </a:tbl>
          </a:graphicData>
        </a:graphic>
      </p:graphicFrame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DB4E84F-D924-4F79-B985-B6E5B0E99CC2}"/>
              </a:ext>
            </a:extLst>
          </p:cNvPr>
          <p:cNvSpPr/>
          <p:nvPr/>
        </p:nvSpPr>
        <p:spPr>
          <a:xfrm>
            <a:off x="2021037" y="3672427"/>
            <a:ext cx="731689" cy="35922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F2863E4-1CD1-4E98-A575-D8BEA40E69AB}"/>
              </a:ext>
            </a:extLst>
          </p:cNvPr>
          <p:cNvSpPr/>
          <p:nvPr/>
        </p:nvSpPr>
        <p:spPr>
          <a:xfrm>
            <a:off x="6391275" y="3672427"/>
            <a:ext cx="731689" cy="35922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0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D49765C-9A44-4D95-885E-2F4D59660A35}"/>
              </a:ext>
            </a:extLst>
          </p:cNvPr>
          <p:cNvSpPr/>
          <p:nvPr/>
        </p:nvSpPr>
        <p:spPr>
          <a:xfrm>
            <a:off x="4446814" y="1712075"/>
            <a:ext cx="4067297" cy="2454555"/>
          </a:xfrm>
          <a:prstGeom prst="wedgeRoundRectCallout">
            <a:avLst>
              <a:gd name="adj1" fmla="val -69418"/>
              <a:gd name="adj2" fmla="val 33979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there is</a:t>
            </a:r>
            <a:b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written script: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ral is best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OR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write a script and record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an audio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8763AD2-5B8A-4A52-ABE3-AF0B7F5B8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628650" y="2804399"/>
            <a:ext cx="2904008" cy="2904857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12808-C557-4C1F-A78C-A2FF9A96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Translation is Better:</a:t>
            </a:r>
            <a:br>
              <a:rPr lang="en-US" dirty="0"/>
            </a:br>
            <a:r>
              <a:rPr lang="en-US" dirty="0"/>
              <a:t>Oral or Written?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DAB0030C-74EE-4ADE-8A59-5179646F5426}"/>
              </a:ext>
            </a:extLst>
          </p:cNvPr>
          <p:cNvSpPr/>
          <p:nvPr/>
        </p:nvSpPr>
        <p:spPr>
          <a:xfrm>
            <a:off x="4446814" y="4376603"/>
            <a:ext cx="4067297" cy="1730283"/>
          </a:xfrm>
          <a:prstGeom prst="wedgeRoundRectCallout">
            <a:avLst>
              <a:gd name="adj1" fmla="val -69692"/>
              <a:gd name="adj2" fmla="val -3500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translators</a:t>
            </a:r>
            <a:b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literate: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script and record</a:t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audio</a:t>
            </a:r>
          </a:p>
        </p:txBody>
      </p:sp>
    </p:spTree>
    <p:extLst>
      <p:ext uri="{BB962C8B-B14F-4D97-AF65-F5344CB8AC3E}">
        <p14:creationId xmlns:p14="http://schemas.microsoft.com/office/powerpoint/2010/main" val="276762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891DBA-B30F-4600-A0FD-D51DE2FC4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930" y="1712075"/>
            <a:ext cx="2672573" cy="1716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B15023-6CC4-423F-8A3B-C82C3E4124F4}"/>
              </a:ext>
            </a:extLst>
          </p:cNvPr>
          <p:cNvSpPr txBox="1"/>
          <p:nvPr/>
        </p:nvSpPr>
        <p:spPr>
          <a:xfrm>
            <a:off x="357312" y="3525621"/>
            <a:ext cx="287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Local Church </a:t>
            </a:r>
            <a:endParaRPr lang="en-US" sz="2800" b="1" dirty="0">
              <a:solidFill>
                <a:schemeClr val="accent3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06EF6A-F650-4A7A-A7FD-FE57923506C3}"/>
              </a:ext>
            </a:extLst>
          </p:cNvPr>
          <p:cNvSpPr/>
          <p:nvPr/>
        </p:nvSpPr>
        <p:spPr>
          <a:xfrm>
            <a:off x="3292980" y="2295873"/>
            <a:ext cx="792719" cy="1057974"/>
          </a:xfrm>
          <a:prstGeom prst="rightArrow">
            <a:avLst>
              <a:gd name="adj1" fmla="val 56173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B54DA-5AE1-45B1-A9B3-CA48ABB9D5D5}"/>
              </a:ext>
            </a:extLst>
          </p:cNvPr>
          <p:cNvSpPr txBox="1"/>
          <p:nvPr/>
        </p:nvSpPr>
        <p:spPr>
          <a:xfrm>
            <a:off x="4276380" y="4286881"/>
            <a:ext cx="4363474" cy="2092881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How many people read? </a:t>
            </a:r>
            <a:endParaRPr lang="en-US" sz="2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indent="-228600" fontAlgn="base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Do they prefer listening</a:t>
            </a:r>
            <a:b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reading? </a:t>
            </a:r>
            <a:endParaRPr lang="en-US" sz="2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28600" indent="-228600" fontAlgn="base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Which would be more acceptable as Scripture? </a:t>
            </a:r>
            <a:endParaRPr lang="en-US" sz="22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2E853-883C-47FB-A71C-072334F5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Decides?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4C6FF-A603-4D2D-A3A9-2595CFDAB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80" y="1600880"/>
            <a:ext cx="4363474" cy="2447961"/>
          </a:xfrm>
          <a:prstGeom prst="roundRect">
            <a:avLst>
              <a:gd name="adj" fmla="val 10441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598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5682-0A84-427A-A1F7-6464F23E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Oral Translation Preference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930EF-017C-4B24-9E08-6EF8B55DD498}"/>
              </a:ext>
            </a:extLst>
          </p:cNvPr>
          <p:cNvSpPr txBox="1"/>
          <p:nvPr/>
        </p:nvSpPr>
        <p:spPr>
          <a:xfrm>
            <a:off x="849086" y="1306018"/>
            <a:ext cx="7445828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</a:t>
            </a:r>
            <a:r>
              <a:rPr lang="en-US" sz="2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 they literate in gateway language? </a:t>
            </a:r>
            <a:endParaRPr lang="en-US" sz="2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E195E-C5D3-424A-AC7E-3A7FC1210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509215" y="2242296"/>
            <a:ext cx="2281256" cy="228192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EACCA-F4A9-4EEC-89A5-D052A43EB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6" r="24863" b="8319"/>
          <a:stretch/>
        </p:blipFill>
        <p:spPr>
          <a:xfrm>
            <a:off x="3431372" y="2242296"/>
            <a:ext cx="2281256" cy="228192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019616-D526-48E3-BA72-77C751F7E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6353529" y="2242296"/>
            <a:ext cx="2281256" cy="228192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09D177-709B-455C-8BB9-96CF1849F762}"/>
              </a:ext>
            </a:extLst>
          </p:cNvPr>
          <p:cNvSpPr txBox="1"/>
          <p:nvPr/>
        </p:nvSpPr>
        <p:spPr>
          <a:xfrm>
            <a:off x="393200" y="4686448"/>
            <a:ext cx="251328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Literate: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source text &amp; resources are accessible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89A05-17F8-432D-B4B2-7A3B1CA22582}"/>
              </a:ext>
            </a:extLst>
          </p:cNvPr>
          <p:cNvSpPr txBox="1"/>
          <p:nvPr/>
        </p:nvSpPr>
        <p:spPr>
          <a:xfrm>
            <a:off x="3315357" y="4686448"/>
            <a:ext cx="251328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Illiterate: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someone can read the text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out loud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9EEFE-4757-4542-A721-A79CF2766248}"/>
              </a:ext>
            </a:extLst>
          </p:cNvPr>
          <p:cNvSpPr txBox="1"/>
          <p:nvPr/>
        </p:nvSpPr>
        <p:spPr>
          <a:xfrm>
            <a:off x="6237514" y="4686448"/>
            <a:ext cx="25132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Some GLs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have audio recordings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15E47-178E-4D4B-805F-EED464628744}"/>
              </a:ext>
            </a:extLst>
          </p:cNvPr>
          <p:cNvCxnSpPr>
            <a:cxnSpLocks/>
          </p:cNvCxnSpPr>
          <p:nvPr/>
        </p:nvCxnSpPr>
        <p:spPr>
          <a:xfrm>
            <a:off x="0" y="1894113"/>
            <a:ext cx="9144000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60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6E7E43-9888-455E-B034-AE08ACE505D6}"/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</TotalTime>
  <Words>144</Words>
  <Application>Microsoft Office PowerPoint</Application>
  <PresentationFormat>On-screen Show (4:3)</PresentationFormat>
  <Paragraphs>31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Office Theme</vt:lpstr>
      <vt:lpstr>PowerPoint Presentation</vt:lpstr>
      <vt:lpstr>Oral vs. Literate Culture</vt:lpstr>
      <vt:lpstr>Which Translation is Better: Oral or Written?</vt:lpstr>
      <vt:lpstr>Who Decides?</vt:lpstr>
      <vt:lpstr>Oral Translation Preference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184</cp:revision>
  <dcterms:created xsi:type="dcterms:W3CDTF">2019-03-18T18:21:25Z</dcterms:created>
  <dcterms:modified xsi:type="dcterms:W3CDTF">2021-08-11T17:46:01Z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