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94" r:id="rId6"/>
    <p:sldId id="264" r:id="rId7"/>
    <p:sldId id="295" r:id="rId8"/>
    <p:sldId id="292" r:id="rId9"/>
    <p:sldId id="307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30" autoAdjust="0"/>
    <p:restoredTop sz="95646" autoAdjust="0"/>
  </p:normalViewPr>
  <p:slideViewPr>
    <p:cSldViewPr snapToGrid="0">
      <p:cViewPr varScale="1">
        <p:scale>
          <a:sx n="110" d="100"/>
          <a:sy n="110" d="100"/>
        </p:scale>
        <p:origin x="16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7C6F9D-BB9E-4FC8-82AF-1EAB0656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78651"/>
            <a:ext cx="9144000" cy="478536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Meaning-Based Translation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1D487FB-FD89-4880-9F1E-823CEFE6BAF7}"/>
              </a:ext>
            </a:extLst>
          </p:cNvPr>
          <p:cNvSpPr/>
          <p:nvPr/>
        </p:nvSpPr>
        <p:spPr>
          <a:xfrm>
            <a:off x="3657867" y="2566102"/>
            <a:ext cx="1704965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meaning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3657867" y="2566102"/>
            <a:ext cx="1828263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words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vs. Meaning-Based Translation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11D2D-927C-4BD8-BF47-1C12640B7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19934"/>
          <a:stretch/>
        </p:blipFill>
        <p:spPr>
          <a:xfrm>
            <a:off x="3124200" y="1370090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35C96B-EA93-4662-A28E-D10DCBFBBC33}"/>
              </a:ext>
            </a:extLst>
          </p:cNvPr>
          <p:cNvSpPr/>
          <p:nvPr/>
        </p:nvSpPr>
        <p:spPr>
          <a:xfrm>
            <a:off x="465499" y="4074454"/>
            <a:ext cx="3058994" cy="2313145"/>
          </a:xfrm>
          <a:prstGeom prst="wedgeRoundRectCallout">
            <a:avLst>
              <a:gd name="adj1" fmla="val 37529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5F8BF29-8E34-4214-92FB-3407A0045D5A}"/>
              </a:ext>
            </a:extLst>
          </p:cNvPr>
          <p:cNvSpPr/>
          <p:nvPr/>
        </p:nvSpPr>
        <p:spPr>
          <a:xfrm>
            <a:off x="5619507" y="4074454"/>
            <a:ext cx="3058994" cy="2313145"/>
          </a:xfrm>
          <a:prstGeom prst="wedgeRoundRectCallout">
            <a:avLst>
              <a:gd name="adj1" fmla="val -38625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Meaning-Based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0BCB4-0DB3-4340-AAD1-F1823782AAD1}"/>
              </a:ext>
            </a:extLst>
          </p:cNvPr>
          <p:cNvSpPr txBox="1"/>
          <p:nvPr/>
        </p:nvSpPr>
        <p:spPr>
          <a:xfrm>
            <a:off x="465499" y="4682835"/>
            <a:ext cx="3058995" cy="138570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 on restating each </a:t>
            </a:r>
            <a:r>
              <a:rPr lang="en-US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the  source text, one by </a:t>
            </a:r>
            <a:b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AF617-C9A9-4775-8419-07A090C06C10}"/>
              </a:ext>
            </a:extLst>
          </p:cNvPr>
          <p:cNvSpPr txBox="1"/>
          <p:nvPr/>
        </p:nvSpPr>
        <p:spPr>
          <a:xfrm>
            <a:off x="5619506" y="4682835"/>
            <a:ext cx="3058994" cy="1385636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Focus on translating the </a:t>
            </a:r>
            <a:r>
              <a:rPr lang="en-U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message 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the source text so that its </a:t>
            </a:r>
            <a:r>
              <a:rPr lang="en-U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meaning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understood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9F7B-026F-9DD2-7CB3-3891834EB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1081" y="2999319"/>
            <a:ext cx="1086034" cy="983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5565441" y="3841218"/>
            <a:ext cx="1828263" cy="17257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message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D487FB-FD89-4880-9F1E-823CEFE6BAF7}"/>
              </a:ext>
            </a:extLst>
          </p:cNvPr>
          <p:cNvSpPr/>
          <p:nvPr/>
        </p:nvSpPr>
        <p:spPr>
          <a:xfrm>
            <a:off x="1581932" y="3841217"/>
            <a:ext cx="1704965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meaning </a:t>
            </a:r>
          </a:p>
        </p:txBody>
      </p:sp>
      <p:pic>
        <p:nvPicPr>
          <p:cNvPr id="1025" name="Picture 21">
            <a:extLst>
              <a:ext uri="{FF2B5EF4-FFF2-40B4-BE49-F238E27FC236}">
                <a16:creationId xmlns:a16="http://schemas.microsoft.com/office/drawing/2014/main" id="{0E0CA9F0-9922-FADC-F9AB-F000B4F9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" b="1008"/>
          <a:stretch/>
        </p:blipFill>
        <p:spPr bwMode="auto">
          <a:xfrm>
            <a:off x="3143250" y="1158404"/>
            <a:ext cx="2834640" cy="2280311"/>
          </a:xfrm>
          <a:prstGeom prst="ellipse">
            <a:avLst/>
          </a:prstGeom>
          <a:noFill/>
          <a:ln w="57150">
            <a:solidFill>
              <a:srgbClr val="FBA93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C32978-07CA-83F9-9697-726FD2C2950E}"/>
              </a:ext>
            </a:extLst>
          </p:cNvPr>
          <p:cNvSpPr txBox="1">
            <a:spLocks/>
          </p:cNvSpPr>
          <p:nvPr/>
        </p:nvSpPr>
        <p:spPr>
          <a:xfrm>
            <a:off x="628650" y="386512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Oral Interpretation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9BA44-719B-139C-2ED0-25C5772CD166}"/>
              </a:ext>
            </a:extLst>
          </p:cNvPr>
          <p:cNvSpPr/>
          <p:nvPr/>
        </p:nvSpPr>
        <p:spPr>
          <a:xfrm>
            <a:off x="3534035" y="3841216"/>
            <a:ext cx="1828263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clear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ED5599-9BB4-1F97-5AE4-55E5725E65FF}"/>
              </a:ext>
            </a:extLst>
          </p:cNvPr>
          <p:cNvSpPr/>
          <p:nvPr/>
        </p:nvSpPr>
        <p:spPr>
          <a:xfrm>
            <a:off x="1576633" y="3860454"/>
            <a:ext cx="1704965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accurate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FC379-0711-8002-9E95-C5ADC27EE4DF}"/>
              </a:ext>
            </a:extLst>
          </p:cNvPr>
          <p:cNvSpPr/>
          <p:nvPr/>
        </p:nvSpPr>
        <p:spPr>
          <a:xfrm>
            <a:off x="5565441" y="3860454"/>
            <a:ext cx="1828263" cy="17257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natural</a:t>
            </a:r>
          </a:p>
        </p:txBody>
      </p:sp>
    </p:spTree>
    <p:extLst>
      <p:ext uri="{BB962C8B-B14F-4D97-AF65-F5344CB8AC3E}">
        <p14:creationId xmlns:p14="http://schemas.microsoft.com/office/powerpoint/2010/main" val="41565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FB4CBA-4FE1-4DA6-82E7-736564015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124200" y="1370090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146C3B5-40A1-47E2-A09A-2CF2663D026A}"/>
              </a:ext>
            </a:extLst>
          </p:cNvPr>
          <p:cNvSpPr/>
          <p:nvPr/>
        </p:nvSpPr>
        <p:spPr>
          <a:xfrm>
            <a:off x="406213" y="1563375"/>
            <a:ext cx="2497573" cy="950620"/>
          </a:xfrm>
          <a:prstGeom prst="wedgeRoundRectCallout">
            <a:avLst>
              <a:gd name="adj1" fmla="val 76674"/>
              <a:gd name="adj2" fmla="val 46588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Mucho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gusto. Me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llamo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Juan.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1D0D25-FA85-478C-8081-8AFD8D5A16D5}"/>
              </a:ext>
            </a:extLst>
          </p:cNvPr>
          <p:cNvSpPr/>
          <p:nvPr/>
        </p:nvSpPr>
        <p:spPr>
          <a:xfrm>
            <a:off x="406214" y="4074455"/>
            <a:ext cx="3058994" cy="2054204"/>
          </a:xfrm>
          <a:prstGeom prst="roundRect">
            <a:avLst>
              <a:gd name="adj" fmla="val 11490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  <a:b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  <a:p>
            <a:pPr algn="ctr">
              <a:spcAft>
                <a:spcPts val="1200"/>
              </a:spcAft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 I like.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Myself 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call John.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0CED34-2194-49DF-98B0-7FA80C930A70}"/>
              </a:ext>
            </a:extLst>
          </p:cNvPr>
          <p:cNvSpPr/>
          <p:nvPr/>
        </p:nvSpPr>
        <p:spPr>
          <a:xfrm>
            <a:off x="5678793" y="4074454"/>
            <a:ext cx="3058994" cy="2054204"/>
          </a:xfrm>
          <a:prstGeom prst="roundRect">
            <a:avLst>
              <a:gd name="adj" fmla="val 11490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Meaning-Based</a:t>
            </a:r>
            <a:b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  <a:p>
            <a:pPr algn="ctr">
              <a:spcAft>
                <a:spcPts val="1200"/>
              </a:spcAft>
            </a:pPr>
            <a:r>
              <a:rPr lang="en-US" sz="23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Nice to meet you. </a:t>
            </a:r>
            <a:br>
              <a:rPr lang="en-US" sz="23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3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name is John.</a:t>
            </a:r>
            <a:endParaRPr lang="en-US" sz="2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A77A2-EC34-C387-77DB-CDC0D22B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Spanish to English</a:t>
            </a: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7D26-B43A-B6F1-B043-1241533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3"/>
            <a:ext cx="7886700" cy="762666"/>
          </a:xfrm>
        </p:spPr>
        <p:txBody>
          <a:bodyPr/>
          <a:lstStyle/>
          <a:p>
            <a:r>
              <a:rPr lang="en-US" dirty="0"/>
              <a:t>MAST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6DBF-DB47-9835-114D-66AA258F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8477" y="2171614"/>
            <a:ext cx="6407751" cy="37102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B95659"/>
                </a:solidFill>
              </a:rPr>
              <a:t>M</a:t>
            </a:r>
            <a:r>
              <a:rPr lang="en-US" dirty="0">
                <a:solidFill>
                  <a:srgbClr val="B95659"/>
                </a:solidFill>
              </a:rPr>
              <a:t>obilized</a:t>
            </a:r>
            <a:r>
              <a:rPr lang="en-US" dirty="0">
                <a:solidFill>
                  <a:schemeClr val="tx2"/>
                </a:solidFill>
              </a:rPr>
              <a:t>—traveling around the world to train translators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B95659"/>
                </a:solidFill>
              </a:rPr>
              <a:t>A</a:t>
            </a:r>
            <a:r>
              <a:rPr lang="en-US" dirty="0">
                <a:solidFill>
                  <a:srgbClr val="B95659"/>
                </a:solidFill>
              </a:rPr>
              <a:t>ssistance</a:t>
            </a:r>
            <a:r>
              <a:rPr lang="en-US" dirty="0">
                <a:solidFill>
                  <a:schemeClr val="tx2"/>
                </a:solidFill>
              </a:rPr>
              <a:t>—assisting the local church worldwide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B95659"/>
                </a:solidFill>
              </a:rPr>
              <a:t>S</a:t>
            </a:r>
            <a:r>
              <a:rPr lang="en-US" dirty="0">
                <a:solidFill>
                  <a:srgbClr val="B95659"/>
                </a:solidFill>
              </a:rPr>
              <a:t>upporting</a:t>
            </a:r>
            <a:r>
              <a:rPr lang="en-US" dirty="0">
                <a:solidFill>
                  <a:schemeClr val="tx2"/>
                </a:solidFill>
              </a:rPr>
              <a:t>—providing training, materials, and tools for the local church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B95659"/>
                </a:solidFill>
              </a:rPr>
              <a:t>T</a:t>
            </a:r>
            <a:r>
              <a:rPr lang="en-US" dirty="0">
                <a:solidFill>
                  <a:srgbClr val="B95659"/>
                </a:solidFill>
              </a:rPr>
              <a:t>ranslation</a:t>
            </a:r>
            <a:r>
              <a:rPr lang="en-US" dirty="0">
                <a:solidFill>
                  <a:schemeClr val="tx2"/>
                </a:solidFill>
              </a:rPr>
              <a:t>—partnering to get a Bible in Every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2D954-6A2D-2D28-C34F-6FAA4717D8C3}"/>
              </a:ext>
            </a:extLst>
          </p:cNvPr>
          <p:cNvSpPr txBox="1"/>
          <p:nvPr/>
        </p:nvSpPr>
        <p:spPr>
          <a:xfrm>
            <a:off x="1149178" y="1118070"/>
            <a:ext cx="684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95659"/>
                </a:solidFill>
              </a:rPr>
              <a:t>Mobilized Assistance Supporting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C0396-765F-D92D-C453-2DBE50AA8888}"/>
              </a:ext>
            </a:extLst>
          </p:cNvPr>
          <p:cNvSpPr txBox="1"/>
          <p:nvPr/>
        </p:nvSpPr>
        <p:spPr>
          <a:xfrm>
            <a:off x="1149178" y="2020161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0F540-9876-33B5-E90A-853A62DFDA3B}"/>
              </a:ext>
            </a:extLst>
          </p:cNvPr>
          <p:cNvSpPr txBox="1"/>
          <p:nvPr/>
        </p:nvSpPr>
        <p:spPr>
          <a:xfrm>
            <a:off x="1149178" y="2907116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9F766-4318-42A5-8821-273E7591E2C9}"/>
              </a:ext>
            </a:extLst>
          </p:cNvPr>
          <p:cNvSpPr txBox="1"/>
          <p:nvPr/>
        </p:nvSpPr>
        <p:spPr>
          <a:xfrm>
            <a:off x="1149178" y="3794071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79AA-A1C5-E50A-3C60-673EF5E095E1}"/>
              </a:ext>
            </a:extLst>
          </p:cNvPr>
          <p:cNvSpPr txBox="1"/>
          <p:nvPr/>
        </p:nvSpPr>
        <p:spPr>
          <a:xfrm>
            <a:off x="1149178" y="4732637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970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3C2670-AE60-47D4-8A7A-45EFE0468CE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1823</TotalTime>
  <Words>139</Words>
  <Application>Microsoft Macintosh PowerPoint</Application>
  <PresentationFormat>On-screen Show (4:3)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Literal vs. Meaning-Based Translation</vt:lpstr>
      <vt:lpstr>PowerPoint Presentation</vt:lpstr>
      <vt:lpstr>Example from Spanish to English</vt:lpstr>
      <vt:lpstr>MAST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197</cp:revision>
  <dcterms:created xsi:type="dcterms:W3CDTF">2019-03-18T18:21:25Z</dcterms:created>
  <dcterms:modified xsi:type="dcterms:W3CDTF">2023-02-03T19:06:20Z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