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82" r:id="rId5"/>
    <p:sldId id="320" r:id="rId6"/>
    <p:sldId id="294" r:id="rId7"/>
    <p:sldId id="331" r:id="rId8"/>
    <p:sldId id="287" r:id="rId9"/>
    <p:sldId id="258" r:id="rId10"/>
    <p:sldId id="339" r:id="rId11"/>
    <p:sldId id="338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35A0"/>
    <a:srgbClr val="005595"/>
    <a:srgbClr val="0093CB"/>
    <a:srgbClr val="716557"/>
    <a:srgbClr val="B95659"/>
    <a:srgbClr val="83A83F"/>
    <a:srgbClr val="C3DD93"/>
    <a:srgbClr val="FBA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D3872-0559-3140-BC2F-63A3CCBC5E6E}" v="158" dt="2024-12-10T15:13:49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0"/>
  </p:normalViewPr>
  <p:slideViewPr>
    <p:cSldViewPr snapToGrid="0">
      <p:cViewPr varScale="1">
        <p:scale>
          <a:sx n="109" d="100"/>
          <a:sy n="109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0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Refinement Workshop</a:t>
            </a:r>
          </a:p>
        </p:txBody>
      </p:sp>
      <p:pic>
        <p:nvPicPr>
          <p:cNvPr id="3" name="Picture 2" descr="Working on a thermal plant">
            <a:extLst>
              <a:ext uri="{FF2B5EF4-FFF2-40B4-BE49-F238E27FC236}">
                <a16:creationId xmlns:a16="http://schemas.microsoft.com/office/drawing/2014/main" id="{72B62057-EFF0-4BE1-B284-87EB5A33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34" r="33603" b="15599"/>
          <a:stretch/>
        </p:blipFill>
        <p:spPr>
          <a:xfrm>
            <a:off x="0" y="1951399"/>
            <a:ext cx="9144000" cy="46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CB29-A967-845B-D721-A6CC458B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F9E16-E044-1C6D-9132-3452EED273D8}"/>
              </a:ext>
            </a:extLst>
          </p:cNvPr>
          <p:cNvSpPr txBox="1"/>
          <p:nvPr/>
        </p:nvSpPr>
        <p:spPr>
          <a:xfrm>
            <a:off x="3001524" y="-51035"/>
            <a:ext cx="326627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FB0E0-9D11-E203-3D4F-02FB8450E5B1}"/>
              </a:ext>
            </a:extLst>
          </p:cNvPr>
          <p:cNvSpPr txBox="1"/>
          <p:nvPr/>
        </p:nvSpPr>
        <p:spPr>
          <a:xfrm>
            <a:off x="2485960" y="3429000"/>
            <a:ext cx="429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When does translation quality begin?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1298-0FBD-D996-71B8-F2F844FB2757}"/>
              </a:ext>
            </a:extLst>
          </p:cNvPr>
          <p:cNvSpPr txBox="1"/>
          <p:nvPr/>
        </p:nvSpPr>
        <p:spPr>
          <a:xfrm>
            <a:off x="7182196" y="5469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0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9A85-8499-4DE0-5D9C-1AE15F2A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59160"/>
            <a:ext cx="7886700" cy="1325563"/>
          </a:xfrm>
        </p:spPr>
        <p:txBody>
          <a:bodyPr/>
          <a:lstStyle/>
          <a:p>
            <a:r>
              <a:rPr lang="en-US"/>
              <a:t>Activities to Ensure Accuracy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3912D5-7016-8975-B81B-A5E90825A640}"/>
              </a:ext>
            </a:extLst>
          </p:cNvPr>
          <p:cNvSpPr/>
          <p:nvPr/>
        </p:nvSpPr>
        <p:spPr>
          <a:xfrm>
            <a:off x="1199507" y="2520778"/>
            <a:ext cx="0" cy="1828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6E5E6-A716-2BEB-99D7-CF699BD1ECF3}"/>
              </a:ext>
            </a:extLst>
          </p:cNvPr>
          <p:cNvSpPr txBox="1"/>
          <p:nvPr/>
        </p:nvSpPr>
        <p:spPr>
          <a:xfrm>
            <a:off x="597648" y="1910874"/>
            <a:ext cx="835358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>
                <a:solidFill>
                  <a:schemeClr val="accent2"/>
                </a:solidFill>
              </a:rPr>
              <a:t>MAST Checking Steps (Step 7: Key Word Check)</a:t>
            </a:r>
            <a:br>
              <a:rPr lang="en-US" sz="2600" b="1">
                <a:solidFill>
                  <a:schemeClr val="accent2"/>
                </a:solidFill>
              </a:rPr>
            </a:br>
            <a:endParaRPr lang="en-US" sz="2600" b="1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>
                <a:solidFill>
                  <a:schemeClr val="accent2"/>
                </a:solidFill>
              </a:rPr>
              <a:t>Quality Assessment Guide</a:t>
            </a:r>
            <a:br>
              <a:rPr lang="en-US" sz="2600" b="1">
                <a:solidFill>
                  <a:schemeClr val="accent2"/>
                </a:solidFill>
              </a:rPr>
            </a:br>
            <a:endParaRPr lang="en-US" sz="2600" b="1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>
                <a:solidFill>
                  <a:schemeClr val="accent2"/>
                </a:solidFill>
              </a:rPr>
              <a:t>Reviewers’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b="1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>
                <a:solidFill>
                  <a:schemeClr val="accent2"/>
                </a:solidFill>
              </a:rPr>
              <a:t>Spiritual Terms Evaluation</a:t>
            </a:r>
            <a:br>
              <a:rPr lang="en-US" sz="2600" b="1">
                <a:solidFill>
                  <a:schemeClr val="accent2"/>
                </a:solidFill>
              </a:rPr>
            </a:br>
            <a:endParaRPr lang="en-US" sz="2600" b="1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b="1">
                <a:solidFill>
                  <a:schemeClr val="accent2"/>
                </a:solidFill>
              </a:rPr>
              <a:t>Proofreading Checklist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8F3D8-3018-31C4-3362-4A63FCC5FC2E}"/>
              </a:ext>
            </a:extLst>
          </p:cNvPr>
          <p:cNvSpPr/>
          <p:nvPr/>
        </p:nvSpPr>
        <p:spPr>
          <a:xfrm>
            <a:off x="4556499" y="1910874"/>
            <a:ext cx="4355020" cy="66278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CB29-A967-845B-D721-A6CC458B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F9E16-E044-1C6D-9132-3452EED273D8}"/>
              </a:ext>
            </a:extLst>
          </p:cNvPr>
          <p:cNvSpPr txBox="1"/>
          <p:nvPr/>
        </p:nvSpPr>
        <p:spPr>
          <a:xfrm>
            <a:off x="3001524" y="-51035"/>
            <a:ext cx="326627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FB0E0-9D11-E203-3D4F-02FB8450E5B1}"/>
              </a:ext>
            </a:extLst>
          </p:cNvPr>
          <p:cNvSpPr txBox="1"/>
          <p:nvPr/>
        </p:nvSpPr>
        <p:spPr>
          <a:xfrm>
            <a:off x="2485960" y="3842338"/>
            <a:ext cx="429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What is the goal?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71298-0FBD-D996-71B8-F2F844FB2757}"/>
              </a:ext>
            </a:extLst>
          </p:cNvPr>
          <p:cNvSpPr txBox="1"/>
          <p:nvPr/>
        </p:nvSpPr>
        <p:spPr>
          <a:xfrm>
            <a:off x="7182196" y="5469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oseup of hands holding an open book">
            <a:extLst>
              <a:ext uri="{FF2B5EF4-FFF2-40B4-BE49-F238E27FC236}">
                <a16:creationId xmlns:a16="http://schemas.microsoft.com/office/drawing/2014/main" id="{389F3353-587C-37FF-1E5F-DFAE44B9D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6" b="12146"/>
          <a:stretch/>
        </p:blipFill>
        <p:spPr>
          <a:xfrm>
            <a:off x="1706227" y="2256587"/>
            <a:ext cx="5731545" cy="2892829"/>
          </a:xfrm>
          <a:prstGeom prst="roundRect">
            <a:avLst>
              <a:gd name="adj" fmla="val 9911"/>
            </a:avLst>
          </a:prstGeom>
          <a:ln w="57150">
            <a:solidFill>
              <a:srgbClr val="83A83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49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3CD27-DD95-9C99-0F04-8838A68E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12A554-7CEE-9B20-8FBC-FAC6709FC8E0}"/>
              </a:ext>
            </a:extLst>
          </p:cNvPr>
          <p:cNvSpPr/>
          <p:nvPr/>
        </p:nvSpPr>
        <p:spPr>
          <a:xfrm>
            <a:off x="908334" y="2563237"/>
            <a:ext cx="7238185" cy="960120"/>
          </a:xfrm>
          <a:prstGeom prst="rect">
            <a:avLst/>
          </a:prstGeom>
          <a:solidFill>
            <a:srgbClr val="F3CB4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A59C0-6672-2C41-4AFF-CAB27603F92F}"/>
              </a:ext>
            </a:extLst>
          </p:cNvPr>
          <p:cNvSpPr txBox="1"/>
          <p:nvPr/>
        </p:nvSpPr>
        <p:spPr>
          <a:xfrm>
            <a:off x="108486" y="2892109"/>
            <a:ext cx="8956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A8F30-5F4E-740B-B7EA-7D6A46286FDF}"/>
              </a:ext>
            </a:extLst>
          </p:cNvPr>
          <p:cNvSpPr/>
          <p:nvPr/>
        </p:nvSpPr>
        <p:spPr>
          <a:xfrm>
            <a:off x="1009504" y="2563237"/>
            <a:ext cx="4350845" cy="96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AEBE9-10D4-276B-E3FF-51B6FD6B3EB3}"/>
              </a:ext>
            </a:extLst>
          </p:cNvPr>
          <p:cNvSpPr txBox="1"/>
          <p:nvPr/>
        </p:nvSpPr>
        <p:spPr>
          <a:xfrm>
            <a:off x="2068509" y="2803394"/>
            <a:ext cx="2473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</a:rPr>
              <a:t>MAST steps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7FF31-2E4D-5031-A917-4A34638B4722}"/>
              </a:ext>
            </a:extLst>
          </p:cNvPr>
          <p:cNvSpPr/>
          <p:nvPr/>
        </p:nvSpPr>
        <p:spPr>
          <a:xfrm>
            <a:off x="5337196" y="2563999"/>
            <a:ext cx="2504969" cy="9601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4E94C-768E-BA81-08D5-BAFEFEC15A8E}"/>
              </a:ext>
            </a:extLst>
          </p:cNvPr>
          <p:cNvSpPr txBox="1"/>
          <p:nvPr/>
        </p:nvSpPr>
        <p:spPr>
          <a:xfrm>
            <a:off x="5337196" y="2798164"/>
            <a:ext cx="25049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</a:rPr>
              <a:t>Refinement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AF38B-E8AD-5CCC-BD9E-2216E44AF879}"/>
              </a:ext>
            </a:extLst>
          </p:cNvPr>
          <p:cNvSpPr txBox="1"/>
          <p:nvPr/>
        </p:nvSpPr>
        <p:spPr>
          <a:xfrm>
            <a:off x="8116945" y="2910898"/>
            <a:ext cx="825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/>
              <a:t>Print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64DAD44-2863-DCB9-9C3A-A9A14D1729B5}"/>
              </a:ext>
            </a:extLst>
          </p:cNvPr>
          <p:cNvSpPr/>
          <p:nvPr/>
        </p:nvSpPr>
        <p:spPr>
          <a:xfrm>
            <a:off x="2286024" y="1577970"/>
            <a:ext cx="914400" cy="731520"/>
          </a:xfrm>
          <a:prstGeom prst="downArrow">
            <a:avLst/>
          </a:prstGeom>
          <a:solidFill>
            <a:srgbClr val="00559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21ADA6B-088C-97AD-9A0C-3CE2F0DC9EC1}"/>
              </a:ext>
            </a:extLst>
          </p:cNvPr>
          <p:cNvSpPr/>
          <p:nvPr/>
        </p:nvSpPr>
        <p:spPr>
          <a:xfrm>
            <a:off x="7141753" y="1583011"/>
            <a:ext cx="343027" cy="731520"/>
          </a:xfrm>
          <a:prstGeom prst="downArrow">
            <a:avLst/>
          </a:prstGeom>
          <a:solidFill>
            <a:srgbClr val="005595"/>
          </a:solidFill>
          <a:ln w="57150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F8449-863C-AD40-2FB3-69399181FEEF}"/>
              </a:ext>
            </a:extLst>
          </p:cNvPr>
          <p:cNvSpPr txBox="1"/>
          <p:nvPr/>
        </p:nvSpPr>
        <p:spPr>
          <a:xfrm>
            <a:off x="123027" y="4240755"/>
            <a:ext cx="9031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005595"/>
                </a:solidFill>
              </a:rPr>
              <a:t>1. Key Word Check					Translators</a:t>
            </a:r>
          </a:p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005595"/>
                </a:solidFill>
              </a:rPr>
              <a:t>2. Quality Assessment Guide			Translators</a:t>
            </a:r>
          </a:p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005595"/>
                </a:solidFill>
              </a:rPr>
              <a:t>3. 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</a:rPr>
              <a:t>Reviewers’ Guide					Believers who were not translators</a:t>
            </a:r>
            <a:br>
              <a:rPr lang="en-US" sz="2000" b="1">
                <a:solidFill>
                  <a:srgbClr val="005595"/>
                </a:solidFill>
              </a:rPr>
            </a:br>
            <a:r>
              <a:rPr lang="en-US" sz="2000" b="1">
                <a:solidFill>
                  <a:srgbClr val="005595"/>
                </a:solidFill>
              </a:rPr>
              <a:t>										(led by a translator)</a:t>
            </a:r>
          </a:p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005595"/>
                </a:solidFill>
              </a:rPr>
              <a:t>4. Spiritual Terms Evaluation tool		Translators, with </a:t>
            </a:r>
            <a:r>
              <a:rPr lang="en-US" sz="2000" b="1"/>
              <a:t>spiritual leaders</a:t>
            </a:r>
          </a:p>
          <a:p>
            <a:pPr>
              <a:spcBef>
                <a:spcPts val="600"/>
              </a:spcBef>
            </a:pPr>
            <a:r>
              <a:rPr lang="en-US" sz="2000" b="1">
                <a:solidFill>
                  <a:srgbClr val="005595"/>
                </a:solidFill>
              </a:rPr>
              <a:t>5. Proofreading Checklist				One or two translators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DADD327-A292-A313-D155-B94717E1FC1A}"/>
              </a:ext>
            </a:extLst>
          </p:cNvPr>
          <p:cNvSpPr/>
          <p:nvPr/>
        </p:nvSpPr>
        <p:spPr>
          <a:xfrm>
            <a:off x="7582316" y="1577970"/>
            <a:ext cx="343027" cy="731520"/>
          </a:xfrm>
          <a:prstGeom prst="downArrow">
            <a:avLst/>
          </a:prstGeom>
          <a:solidFill>
            <a:srgbClr val="005595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4E055E44-79B9-EFBF-47BA-9302B5DCFBD6}"/>
              </a:ext>
            </a:extLst>
          </p:cNvPr>
          <p:cNvSpPr/>
          <p:nvPr/>
        </p:nvSpPr>
        <p:spPr>
          <a:xfrm>
            <a:off x="3305015" y="1577970"/>
            <a:ext cx="914400" cy="731520"/>
          </a:xfrm>
          <a:prstGeom prst="downArrow">
            <a:avLst/>
          </a:prstGeom>
          <a:solidFill>
            <a:srgbClr val="00559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23375A8-4CDE-198F-EB3C-9C768C57621D}"/>
              </a:ext>
            </a:extLst>
          </p:cNvPr>
          <p:cNvSpPr/>
          <p:nvPr/>
        </p:nvSpPr>
        <p:spPr>
          <a:xfrm>
            <a:off x="5958303" y="1577970"/>
            <a:ext cx="914400" cy="731520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8D95AB-339B-17D2-FE39-99B8DA4CBFE0}"/>
              </a:ext>
            </a:extLst>
          </p:cNvPr>
          <p:cNvSpPr/>
          <p:nvPr/>
        </p:nvSpPr>
        <p:spPr>
          <a:xfrm>
            <a:off x="4759890" y="5364139"/>
            <a:ext cx="2720881" cy="297625"/>
          </a:xfrm>
          <a:prstGeom prst="rect">
            <a:avLst/>
          </a:prstGeom>
          <a:solidFill>
            <a:schemeClr val="bg1"/>
          </a:solidFill>
        </p:spPr>
        <p:txBody>
          <a:bodyPr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CCE9B785-B30C-A774-05E3-37416B9904A8}"/>
              </a:ext>
            </a:extLst>
          </p:cNvPr>
          <p:cNvSpPr/>
          <p:nvPr/>
        </p:nvSpPr>
        <p:spPr>
          <a:xfrm>
            <a:off x="6321558" y="1457532"/>
            <a:ext cx="187890" cy="776613"/>
          </a:xfrm>
          <a:prstGeom prst="downArrow">
            <a:avLst/>
          </a:prstGeom>
          <a:solidFill>
            <a:srgbClr val="005595"/>
          </a:solidFill>
        </p:spPr>
        <p:txBody>
          <a:bodyPr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93830-5506-6137-241C-FFDC236B262A}"/>
              </a:ext>
            </a:extLst>
          </p:cNvPr>
          <p:cNvSpPr txBox="1"/>
          <p:nvPr/>
        </p:nvSpPr>
        <p:spPr>
          <a:xfrm>
            <a:off x="6252108" y="1683908"/>
            <a:ext cx="343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9971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4" grpId="0" animBg="1"/>
      <p:bldP spid="10" grpId="0" animBg="1"/>
      <p:bldP spid="17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89B3-0B2E-CD18-5A9D-62FF1B006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A07B8B-6E97-87F1-656A-49E5D007B926}"/>
              </a:ext>
            </a:extLst>
          </p:cNvPr>
          <p:cNvSpPr/>
          <p:nvPr/>
        </p:nvSpPr>
        <p:spPr>
          <a:xfrm>
            <a:off x="908334" y="2563237"/>
            <a:ext cx="7238185" cy="960120"/>
          </a:xfrm>
          <a:prstGeom prst="rect">
            <a:avLst/>
          </a:prstGeom>
          <a:solidFill>
            <a:srgbClr val="F3CB4A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A8E60-AB96-3725-3B94-E0E2744B4F2B}"/>
              </a:ext>
            </a:extLst>
          </p:cNvPr>
          <p:cNvSpPr txBox="1"/>
          <p:nvPr/>
        </p:nvSpPr>
        <p:spPr>
          <a:xfrm>
            <a:off x="108486" y="2892109"/>
            <a:ext cx="8956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50446-A5AE-2DF5-0B53-D0E9AD367358}"/>
              </a:ext>
            </a:extLst>
          </p:cNvPr>
          <p:cNvSpPr/>
          <p:nvPr/>
        </p:nvSpPr>
        <p:spPr>
          <a:xfrm>
            <a:off x="1009504" y="2563237"/>
            <a:ext cx="4350845" cy="960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6F446-E747-B759-A3A7-3774270FEFDA}"/>
              </a:ext>
            </a:extLst>
          </p:cNvPr>
          <p:cNvSpPr txBox="1"/>
          <p:nvPr/>
        </p:nvSpPr>
        <p:spPr>
          <a:xfrm>
            <a:off x="2068509" y="2803394"/>
            <a:ext cx="2473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</a:rPr>
              <a:t>MAST steps</a:t>
            </a:r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54247-931C-6D12-38B5-078C76A12A16}"/>
              </a:ext>
            </a:extLst>
          </p:cNvPr>
          <p:cNvSpPr/>
          <p:nvPr/>
        </p:nvSpPr>
        <p:spPr>
          <a:xfrm>
            <a:off x="5337196" y="2563999"/>
            <a:ext cx="2504969" cy="9601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1A065-AF26-D01C-D7B4-EB2263295120}"/>
              </a:ext>
            </a:extLst>
          </p:cNvPr>
          <p:cNvSpPr txBox="1"/>
          <p:nvPr/>
        </p:nvSpPr>
        <p:spPr>
          <a:xfrm>
            <a:off x="5337196" y="2798164"/>
            <a:ext cx="25049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</a:rPr>
              <a:t>Refinement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CB9036-1C46-F9AB-46F6-8B92DE878EBA}"/>
              </a:ext>
            </a:extLst>
          </p:cNvPr>
          <p:cNvSpPr txBox="1"/>
          <p:nvPr/>
        </p:nvSpPr>
        <p:spPr>
          <a:xfrm>
            <a:off x="8116945" y="2910898"/>
            <a:ext cx="825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/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15093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4A767-14F7-1718-A8CB-1CD045152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854D8F-ADC6-7788-A390-72DF31DC6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6029" b="13336"/>
          <a:stretch/>
        </p:blipFill>
        <p:spPr>
          <a:xfrm>
            <a:off x="1937995" y="1968285"/>
            <a:ext cx="5268009" cy="3181131"/>
          </a:xfrm>
          <a:prstGeom prst="roundRect">
            <a:avLst>
              <a:gd name="adj" fmla="val 9911"/>
            </a:avLst>
          </a:prstGeom>
          <a:ln w="57150">
            <a:solidFill>
              <a:srgbClr val="83A83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24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45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1a61c928-f5f6-4989-bd5d-cb8872a1b06d"/>
    <ds:schemaRef ds:uri="http://schemas.openxmlformats.org/package/2006/metadata/core-properties"/>
    <ds:schemaRef ds:uri="http://schemas.microsoft.com/office/2006/documentManagement/types"/>
    <ds:schemaRef ds:uri="fee82e44-1fa4-4144-8309-00fed2bf4198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BB29CC1-E656-4579-9C50-89BAE49F997D}">
  <ds:schemaRefs>
    <ds:schemaRef ds:uri="1a61c928-f5f6-4989-bd5d-cb8872a1b06d"/>
    <ds:schemaRef ds:uri="fee82e44-1fa4-4144-8309-00fed2bf41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139</Words>
  <Application>Microsoft Macintosh PowerPoint</Application>
  <PresentationFormat>On-screen Show (4:3)</PresentationFormat>
  <Paragraphs>33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Activities to Ensure Accuracy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</cp:revision>
  <dcterms:created xsi:type="dcterms:W3CDTF">2019-03-18T18:21:25Z</dcterms:created>
  <dcterms:modified xsi:type="dcterms:W3CDTF">2024-12-16T14:54:54Z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