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72" r:id="rId4"/>
    <p:sldId id="271" r:id="rId5"/>
    <p:sldId id="273" r:id="rId6"/>
    <p:sldId id="270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A83F"/>
    <a:srgbClr val="716557"/>
    <a:srgbClr val="B95659"/>
    <a:srgbClr val="FBA93D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9101D-BA19-8A13-998F-237E8ADC631C}" v="5" dt="2021-05-04T13:33:2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05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70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44A9101D-BA19-8A13-998F-237E8ADC631C}"/>
    <pc:docChg chg="modSld">
      <pc:chgData name="Susan Quigley" userId="S::susan_quigley@wycliffeassociates.org::b85b18d0-1c40-45ee-96a2-2a728d87251b" providerId="AD" clId="Web-{44A9101D-BA19-8A13-998F-237E8ADC631C}" dt="2021-05-04T13:33:27.743" v="1" actId="20577"/>
      <pc:docMkLst>
        <pc:docMk/>
      </pc:docMkLst>
      <pc:sldChg chg="modSp">
        <pc:chgData name="Susan Quigley" userId="S::susan_quigley@wycliffeassociates.org::b85b18d0-1c40-45ee-96a2-2a728d87251b" providerId="AD" clId="Web-{44A9101D-BA19-8A13-998F-237E8ADC631C}" dt="2021-05-04T13:33:27.743" v="1" actId="20577"/>
        <pc:sldMkLst>
          <pc:docMk/>
          <pc:sldMk cId="3709445605" sldId="264"/>
        </pc:sldMkLst>
        <pc:spChg chg="mod">
          <ac:chgData name="Susan Quigley" userId="S::susan_quigley@wycliffeassociates.org::b85b18d0-1c40-45ee-96a2-2a728d87251b" providerId="AD" clId="Web-{44A9101D-BA19-8A13-998F-237E8ADC631C}" dt="2021-05-04T13:33:27.743" v="1" actId="20577"/>
          <ac:spMkLst>
            <pc:docMk/>
            <pc:sldMk cId="3709445605" sldId="264"/>
            <ac:spMk id="7" creationId="{0D36EE4E-9EF0-46AC-B55C-36BC6C25448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9B6D1C-F7CE-41B2-BD6E-20838D142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032"/>
            <a:ext cx="9144000" cy="39139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Meaning Based Bible Translation</a:t>
            </a:r>
            <a:endParaRPr lang="en-US" sz="4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73AAF0-AE2F-4202-98F3-9DEB7FA17BA6}"/>
              </a:ext>
            </a:extLst>
          </p:cNvPr>
          <p:cNvSpPr/>
          <p:nvPr/>
        </p:nvSpPr>
        <p:spPr>
          <a:xfrm>
            <a:off x="3830751" y="1641433"/>
            <a:ext cx="1482522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32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228265E-41A1-44B4-A5B6-038E71A97EEA}"/>
              </a:ext>
            </a:extLst>
          </p:cNvPr>
          <p:cNvSpPr/>
          <p:nvPr/>
        </p:nvSpPr>
        <p:spPr>
          <a:xfrm>
            <a:off x="399393" y="3460530"/>
            <a:ext cx="8345214" cy="1983829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Translation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52FBC17-371A-430F-AADC-EA0766A44613}"/>
              </a:ext>
            </a:extLst>
          </p:cNvPr>
          <p:cNvSpPr/>
          <p:nvPr/>
        </p:nvSpPr>
        <p:spPr>
          <a:xfrm>
            <a:off x="2045247" y="1701941"/>
            <a:ext cx="578069" cy="578069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BE398-F4D3-4079-A147-F917C9DCBE49}"/>
              </a:ext>
            </a:extLst>
          </p:cNvPr>
          <p:cNvSpPr/>
          <p:nvPr/>
        </p:nvSpPr>
        <p:spPr>
          <a:xfrm>
            <a:off x="6468131" y="1723714"/>
            <a:ext cx="578069" cy="578069"/>
          </a:xfrm>
          <a:prstGeom prst="ellipse">
            <a:avLst/>
          </a:prstGeom>
          <a:solidFill>
            <a:schemeClr val="accent2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465-1A45-4F03-8A21-F3B210471396}"/>
              </a:ext>
            </a:extLst>
          </p:cNvPr>
          <p:cNvSpPr txBox="1"/>
          <p:nvPr/>
        </p:nvSpPr>
        <p:spPr>
          <a:xfrm>
            <a:off x="399393" y="2347611"/>
            <a:ext cx="386977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Form based translation: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accuracy of original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FC002-31C0-468A-8B15-5133AB5069FB}"/>
              </a:ext>
            </a:extLst>
          </p:cNvPr>
          <p:cNvSpPr txBox="1"/>
          <p:nvPr/>
        </p:nvSpPr>
        <p:spPr>
          <a:xfrm>
            <a:off x="4769726" y="2347611"/>
            <a:ext cx="397488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Meaning based translation:</a:t>
            </a:r>
            <a:br>
              <a:rPr lang="en-US" sz="2200" b="1" dirty="0">
                <a:solidFill>
                  <a:schemeClr val="tx2"/>
                </a:solidFill>
              </a:rPr>
            </a:br>
            <a:r>
              <a:rPr lang="en-US" sz="2200" dirty="0">
                <a:solidFill>
                  <a:schemeClr val="tx2"/>
                </a:solidFill>
              </a:rPr>
              <a:t>understanding the concept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EE4E-9EF0-46AC-B55C-36BC6C254489}"/>
              </a:ext>
            </a:extLst>
          </p:cNvPr>
          <p:cNvSpPr txBox="1"/>
          <p:nvPr/>
        </p:nvSpPr>
        <p:spPr>
          <a:xfrm>
            <a:off x="2976051" y="3639017"/>
            <a:ext cx="3191899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Example in Spanish:</a:t>
            </a:r>
            <a:br>
              <a:rPr lang="en-US" sz="2400" b="1" dirty="0">
                <a:solidFill>
                  <a:schemeClr val="accent2"/>
                </a:solidFill>
              </a:rPr>
            </a:br>
            <a:endParaRPr lang="en-US" sz="2400" b="1" dirty="0">
              <a:solidFill>
                <a:schemeClr val="accent2"/>
              </a:solidFill>
            </a:endParaRPr>
          </a:p>
          <a:p>
            <a:pPr algn="ctr"/>
            <a:r>
              <a:rPr lang="en-US" sz="2400" b="1" dirty="0">
                <a:solidFill>
                  <a:schemeClr val="accent1"/>
                </a:solidFill>
              </a:rPr>
              <a:t>“Me </a:t>
            </a:r>
            <a:r>
              <a:rPr lang="en-US" sz="2400" b="1" dirty="0" err="1">
                <a:solidFill>
                  <a:schemeClr val="accent1"/>
                </a:solidFill>
              </a:rPr>
              <a:t>Ilamo</a:t>
            </a:r>
            <a:r>
              <a:rPr lang="en-US" sz="2400" b="1" dirty="0">
                <a:solidFill>
                  <a:schemeClr val="accent1"/>
                </a:solidFill>
              </a:rPr>
              <a:t> Juan”</a:t>
            </a:r>
            <a:endParaRPr lang="en-US" sz="2400" b="1" dirty="0">
              <a:solidFill>
                <a:schemeClr val="accent1"/>
              </a:solidFill>
              <a:cs typeface="Arial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C37628-F224-43C0-84F6-44B4F85558AB}"/>
              </a:ext>
            </a:extLst>
          </p:cNvPr>
          <p:cNvGrpSpPr/>
          <p:nvPr/>
        </p:nvGrpSpPr>
        <p:grpSpPr>
          <a:xfrm>
            <a:off x="2576086" y="4297798"/>
            <a:ext cx="3991828" cy="699413"/>
            <a:chOff x="2623316" y="4297798"/>
            <a:chExt cx="3991828" cy="699413"/>
          </a:xfrm>
        </p:grpSpPr>
        <p:sp>
          <p:nvSpPr>
            <p:cNvPr id="22" name="Arrow: Left 21">
              <a:extLst>
                <a:ext uri="{FF2B5EF4-FFF2-40B4-BE49-F238E27FC236}">
                  <a16:creationId xmlns:a16="http://schemas.microsoft.com/office/drawing/2014/main" id="{F19ABCFB-A653-4ECB-8724-24FDCBF0B40F}"/>
                </a:ext>
              </a:extLst>
            </p:cNvPr>
            <p:cNvSpPr/>
            <p:nvPr/>
          </p:nvSpPr>
          <p:spPr>
            <a:xfrm>
              <a:off x="2623316" y="4297798"/>
              <a:ext cx="603360" cy="699413"/>
            </a:xfrm>
            <a:prstGeom prst="leftArrow">
              <a:avLst/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Arrow: Left 22">
              <a:extLst>
                <a:ext uri="{FF2B5EF4-FFF2-40B4-BE49-F238E27FC236}">
                  <a16:creationId xmlns:a16="http://schemas.microsoft.com/office/drawing/2014/main" id="{CBD6C006-3471-46CF-879F-5FE3CDB1804B}"/>
                </a:ext>
              </a:extLst>
            </p:cNvPr>
            <p:cNvSpPr/>
            <p:nvPr/>
          </p:nvSpPr>
          <p:spPr>
            <a:xfrm flipH="1">
              <a:off x="6011784" y="4297798"/>
              <a:ext cx="603360" cy="699413"/>
            </a:xfrm>
            <a:prstGeom prst="leftArrow">
              <a:avLst/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46C3CE6-36F2-439B-A899-07898DE36A43}"/>
              </a:ext>
            </a:extLst>
          </p:cNvPr>
          <p:cNvSpPr txBox="1"/>
          <p:nvPr/>
        </p:nvSpPr>
        <p:spPr>
          <a:xfrm>
            <a:off x="490472" y="4381562"/>
            <a:ext cx="21206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“I call myself John”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AD0F0D-F756-4FEA-83BC-8E860B5C23F3}"/>
              </a:ext>
            </a:extLst>
          </p:cNvPr>
          <p:cNvSpPr txBox="1"/>
          <p:nvPr/>
        </p:nvSpPr>
        <p:spPr>
          <a:xfrm>
            <a:off x="6497525" y="4381562"/>
            <a:ext cx="2120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“My name is John”</a:t>
            </a: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EAD0010-0D52-4E31-B0BD-816FC120E5A3}"/>
              </a:ext>
            </a:extLst>
          </p:cNvPr>
          <p:cNvSpPr/>
          <p:nvPr/>
        </p:nvSpPr>
        <p:spPr>
          <a:xfrm>
            <a:off x="0" y="2701159"/>
            <a:ext cx="6474372" cy="11561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0B8AA-CAAB-465C-BFE9-9A7C800C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Scripture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CCEE59-337F-4BB0-8BB6-AA5CACEC8268}"/>
              </a:ext>
            </a:extLst>
          </p:cNvPr>
          <p:cNvGrpSpPr/>
          <p:nvPr/>
        </p:nvGrpSpPr>
        <p:grpSpPr>
          <a:xfrm>
            <a:off x="628650" y="1712075"/>
            <a:ext cx="6886274" cy="3077967"/>
            <a:chOff x="-334701" y="1712075"/>
            <a:chExt cx="6886274" cy="307796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E2ABC19-3229-4D2E-A149-970A563C3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01" r="50000"/>
            <a:stretch/>
          </p:blipFill>
          <p:spPr>
            <a:xfrm>
              <a:off x="3475297" y="1712075"/>
              <a:ext cx="3076276" cy="3077967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4BEC84-117A-4399-A5D2-060DE760F74C}"/>
                </a:ext>
              </a:extLst>
            </p:cNvPr>
            <p:cNvSpPr txBox="1"/>
            <p:nvPr/>
          </p:nvSpPr>
          <p:spPr>
            <a:xfrm>
              <a:off x="-334701" y="2989448"/>
              <a:ext cx="380999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1"/>
                  </a:solidFill>
                </a:rPr>
                <a:t>The </a:t>
              </a:r>
              <a:r>
                <a:rPr lang="en-US" sz="3200" b="1" dirty="0">
                  <a:solidFill>
                    <a:schemeClr val="accent1"/>
                  </a:solidFill>
                </a:rPr>
                <a:t>MESSAGE</a:t>
              </a:r>
              <a:r>
                <a:rPr lang="en-US" sz="2800" b="1" dirty="0">
                  <a:solidFill>
                    <a:schemeClr val="accent1"/>
                  </a:solidFill>
                </a:rPr>
                <a:t> is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6B3DE8-A953-4756-AC0B-32A369A627F0}"/>
                </a:ext>
              </a:extLst>
            </p:cNvPr>
            <p:cNvSpPr txBox="1"/>
            <p:nvPr/>
          </p:nvSpPr>
          <p:spPr>
            <a:xfrm>
              <a:off x="3475297" y="2989448"/>
              <a:ext cx="21934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SACRED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E89A46-D058-4323-AC1F-D4FE14D5FD32}"/>
              </a:ext>
            </a:extLst>
          </p:cNvPr>
          <p:cNvSpPr txBox="1"/>
          <p:nvPr/>
        </p:nvSpPr>
        <p:spPr>
          <a:xfrm>
            <a:off x="3957170" y="4982453"/>
            <a:ext cx="40392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Changing &amp; reordering</a:t>
            </a:r>
            <a:br>
              <a:rPr lang="en-US" sz="2400" b="1" dirty="0">
                <a:solidFill>
                  <a:schemeClr val="accent2"/>
                </a:solidFill>
              </a:rPr>
            </a:br>
            <a:r>
              <a:rPr lang="en-US" sz="2400" b="1" dirty="0">
                <a:solidFill>
                  <a:schemeClr val="accent2"/>
                </a:solidFill>
              </a:rPr>
              <a:t>words may be required</a:t>
            </a:r>
          </a:p>
        </p:txBody>
      </p:sp>
    </p:spTree>
    <p:extLst>
      <p:ext uri="{BB962C8B-B14F-4D97-AF65-F5344CB8AC3E}">
        <p14:creationId xmlns:p14="http://schemas.microsoft.com/office/powerpoint/2010/main" val="3475132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191A327-398A-463E-BE02-9691036B6D20}"/>
              </a:ext>
            </a:extLst>
          </p:cNvPr>
          <p:cNvSpPr/>
          <p:nvPr/>
        </p:nvSpPr>
        <p:spPr>
          <a:xfrm>
            <a:off x="586703" y="2209216"/>
            <a:ext cx="3762705" cy="3550453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0F0CEB8-8017-4BBD-9942-66B9401BA0F0}"/>
              </a:ext>
            </a:extLst>
          </p:cNvPr>
          <p:cNvSpPr/>
          <p:nvPr/>
        </p:nvSpPr>
        <p:spPr>
          <a:xfrm>
            <a:off x="4794592" y="2209216"/>
            <a:ext cx="3762705" cy="3550453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AC4465-1A45-4F03-8A21-F3B210471396}"/>
              </a:ext>
            </a:extLst>
          </p:cNvPr>
          <p:cNvSpPr txBox="1"/>
          <p:nvPr/>
        </p:nvSpPr>
        <p:spPr>
          <a:xfrm>
            <a:off x="4989034" y="2401621"/>
            <a:ext cx="337382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200" b="1" dirty="0">
                <a:solidFill>
                  <a:schemeClr val="tx2"/>
                </a:solidFill>
              </a:rPr>
              <a:t>The </a:t>
            </a:r>
            <a:r>
              <a:rPr lang="en-US" sz="2200" b="1" dirty="0" err="1">
                <a:solidFill>
                  <a:schemeClr val="tx2"/>
                </a:solidFill>
              </a:rPr>
              <a:t>Lamogai</a:t>
            </a:r>
            <a:r>
              <a:rPr lang="en-US" sz="2200" b="1" dirty="0">
                <a:solidFill>
                  <a:schemeClr val="tx2"/>
                </a:solidFill>
              </a:rPr>
              <a:t> language of Papua New Guinea</a:t>
            </a: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36EE4E-9EF0-46AC-B55C-36BC6C254489}"/>
              </a:ext>
            </a:extLst>
          </p:cNvPr>
          <p:cNvSpPr txBox="1"/>
          <p:nvPr/>
        </p:nvSpPr>
        <p:spPr>
          <a:xfrm>
            <a:off x="1769787" y="2555509"/>
            <a:ext cx="139653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English:</a:t>
            </a:r>
            <a:endParaRPr lang="en-US" sz="24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63ED60-B3A6-4793-920E-791D902A652A}"/>
              </a:ext>
            </a:extLst>
          </p:cNvPr>
          <p:cNvSpPr txBox="1"/>
          <p:nvPr/>
        </p:nvSpPr>
        <p:spPr>
          <a:xfrm>
            <a:off x="2554014" y="1443559"/>
            <a:ext cx="40359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“warm hearted”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005ED-DAF6-4011-BA7E-527C9DCC17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08" t="5346" r="10903" b="11896"/>
          <a:stretch/>
        </p:blipFill>
        <p:spPr>
          <a:xfrm>
            <a:off x="1427373" y="3277273"/>
            <a:ext cx="2081364" cy="2084084"/>
          </a:xfrm>
          <a:prstGeom prst="ellips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669460-4619-4ECC-AFC3-F2A6F23075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31795" y="3277273"/>
            <a:ext cx="2084832" cy="208483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4489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C0DBC-F33C-48E8-8AC6-4E71F0C2FF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1" r="50000"/>
          <a:stretch/>
        </p:blipFill>
        <p:spPr>
          <a:xfrm>
            <a:off x="3033862" y="1890017"/>
            <a:ext cx="3076276" cy="3077967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61E9E-8824-4F6F-8AFE-91D12BAB4FD2}"/>
              </a:ext>
            </a:extLst>
          </p:cNvPr>
          <p:cNvSpPr txBox="1"/>
          <p:nvPr/>
        </p:nvSpPr>
        <p:spPr>
          <a:xfrm>
            <a:off x="0" y="817572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Which method do you think is best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for translating God’s Word?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A4881-1E67-4267-BD30-E1864F60CABD}"/>
              </a:ext>
            </a:extLst>
          </p:cNvPr>
          <p:cNvSpPr txBox="1"/>
          <p:nvPr/>
        </p:nvSpPr>
        <p:spPr>
          <a:xfrm>
            <a:off x="0" y="5209431"/>
            <a:ext cx="9144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</a:rPr>
              <a:t>Is there a way to be sure that the translation</a:t>
            </a:r>
            <a:br>
              <a:rPr lang="en-US" sz="2400" b="1" dirty="0">
                <a:solidFill>
                  <a:schemeClr val="tx2"/>
                </a:solidFill>
              </a:rPr>
            </a:br>
            <a:r>
              <a:rPr lang="en-US" sz="2400" b="1" dirty="0">
                <a:solidFill>
                  <a:schemeClr val="tx2"/>
                </a:solidFill>
              </a:rPr>
              <a:t>is understood by the community?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167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72A1320F-D3E8-4258-9F5C-5BEF8D17E636}"/>
              </a:ext>
            </a:extLst>
          </p:cNvPr>
          <p:cNvSpPr/>
          <p:nvPr/>
        </p:nvSpPr>
        <p:spPr>
          <a:xfrm>
            <a:off x="-44642" y="1667578"/>
            <a:ext cx="5076497" cy="2300211"/>
          </a:xfrm>
          <a:custGeom>
            <a:avLst/>
            <a:gdLst>
              <a:gd name="connsiteX0" fmla="*/ 10511 w 5076497"/>
              <a:gd name="connsiteY0" fmla="*/ 0 h 2543503"/>
              <a:gd name="connsiteX1" fmla="*/ 5076497 w 5076497"/>
              <a:gd name="connsiteY1" fmla="*/ 0 h 2543503"/>
              <a:gd name="connsiteX2" fmla="*/ 3079531 w 5076497"/>
              <a:gd name="connsiteY2" fmla="*/ 2543503 h 2543503"/>
              <a:gd name="connsiteX3" fmla="*/ 0 w 5076497"/>
              <a:gd name="connsiteY3" fmla="*/ 2543503 h 2543503"/>
              <a:gd name="connsiteX4" fmla="*/ 10511 w 5076497"/>
              <a:gd name="connsiteY4" fmla="*/ 0 h 254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6497" h="2543503">
                <a:moveTo>
                  <a:pt x="10511" y="0"/>
                </a:moveTo>
                <a:lnTo>
                  <a:pt x="5076497" y="0"/>
                </a:lnTo>
                <a:lnTo>
                  <a:pt x="3079531" y="2543503"/>
                </a:lnTo>
                <a:lnTo>
                  <a:pt x="0" y="2543503"/>
                </a:lnTo>
                <a:cubicBezTo>
                  <a:pt x="3504" y="1695669"/>
                  <a:pt x="7007" y="847834"/>
                  <a:pt x="105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0F5C991-85FD-4D16-8564-62B94076785F}"/>
              </a:ext>
            </a:extLst>
          </p:cNvPr>
          <p:cNvSpPr/>
          <p:nvPr/>
        </p:nvSpPr>
        <p:spPr>
          <a:xfrm flipH="1" flipV="1">
            <a:off x="4129643" y="3540578"/>
            <a:ext cx="5076497" cy="2300211"/>
          </a:xfrm>
          <a:custGeom>
            <a:avLst/>
            <a:gdLst>
              <a:gd name="connsiteX0" fmla="*/ 10511 w 5076497"/>
              <a:gd name="connsiteY0" fmla="*/ 0 h 2543503"/>
              <a:gd name="connsiteX1" fmla="*/ 5076497 w 5076497"/>
              <a:gd name="connsiteY1" fmla="*/ 0 h 2543503"/>
              <a:gd name="connsiteX2" fmla="*/ 3079531 w 5076497"/>
              <a:gd name="connsiteY2" fmla="*/ 2543503 h 2543503"/>
              <a:gd name="connsiteX3" fmla="*/ 0 w 5076497"/>
              <a:gd name="connsiteY3" fmla="*/ 2543503 h 2543503"/>
              <a:gd name="connsiteX4" fmla="*/ 10511 w 5076497"/>
              <a:gd name="connsiteY4" fmla="*/ 0 h 2543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76497" h="2543503">
                <a:moveTo>
                  <a:pt x="10511" y="0"/>
                </a:moveTo>
                <a:lnTo>
                  <a:pt x="5076497" y="0"/>
                </a:lnTo>
                <a:lnTo>
                  <a:pt x="3079531" y="2543503"/>
                </a:lnTo>
                <a:lnTo>
                  <a:pt x="0" y="2543503"/>
                </a:lnTo>
                <a:cubicBezTo>
                  <a:pt x="3504" y="1695669"/>
                  <a:pt x="7007" y="847834"/>
                  <a:pt x="10511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Up: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B900DB-0EB8-429D-99D3-6552C78EF019}"/>
              </a:ext>
            </a:extLst>
          </p:cNvPr>
          <p:cNvSpPr txBox="1"/>
          <p:nvPr/>
        </p:nvSpPr>
        <p:spPr>
          <a:xfrm>
            <a:off x="315661" y="1719053"/>
            <a:ext cx="3046723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400" b="1" dirty="0">
                <a:solidFill>
                  <a:schemeClr val="accent2"/>
                </a:solidFill>
              </a:rPr>
              <a:t>8 Steps</a:t>
            </a:r>
            <a:br>
              <a:rPr lang="en-US" sz="20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of the MAST method of Bible translation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45FE9B6-3F9B-4AF1-BC2B-C96054B50DC6}"/>
              </a:ext>
            </a:extLst>
          </p:cNvPr>
          <p:cNvGrpSpPr/>
          <p:nvPr/>
        </p:nvGrpSpPr>
        <p:grpSpPr>
          <a:xfrm>
            <a:off x="2158872" y="709615"/>
            <a:ext cx="5183608" cy="5661925"/>
            <a:chOff x="3670446" y="941550"/>
            <a:chExt cx="5183608" cy="56619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2341E84-F83B-4AA5-A661-38519DBD0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3670446" y="5529569"/>
              <a:ext cx="734581" cy="1073906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AB591E-580C-41D6-8DE6-E1C370194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4706698" y="5342223"/>
              <a:ext cx="622716" cy="107390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7E7382D-8CFB-4CA9-9F5C-D7EA770805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4890996" y="4163415"/>
              <a:ext cx="734581" cy="107390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907A105-2656-43FB-B751-56A5568A9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5983743" y="3769400"/>
              <a:ext cx="622716" cy="107390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C582785-F7FA-4D87-A1F9-4F7B52172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5918041" y="2701719"/>
              <a:ext cx="734581" cy="107390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1DF7C11-B0AC-43A8-8C5A-E7F056B9E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6954293" y="2514373"/>
              <a:ext cx="622716" cy="107390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93B5215-E995-487E-A998-8D0AD7978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7138591" y="1335565"/>
              <a:ext cx="734581" cy="107390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695001B-CFBD-4820-A13A-F70AA32E6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65155">
              <a:off x="8231338" y="941550"/>
              <a:ext cx="622716" cy="1073906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AAFDA576-E191-46B5-84B4-6D25821020F9}"/>
              </a:ext>
            </a:extLst>
          </p:cNvPr>
          <p:cNvSpPr txBox="1"/>
          <p:nvPr/>
        </p:nvSpPr>
        <p:spPr>
          <a:xfrm>
            <a:off x="5733129" y="3998186"/>
            <a:ext cx="3046723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Consistency</a:t>
            </a:r>
          </a:p>
          <a:p>
            <a:pPr algn="ctr"/>
            <a:r>
              <a:rPr lang="en-US" sz="2800" b="1" dirty="0">
                <a:solidFill>
                  <a:schemeClr val="accent1"/>
                </a:solidFill>
              </a:rPr>
              <a:t>&amp;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Quality</a:t>
            </a:r>
            <a:endParaRPr lang="en-US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49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DE77B5-B634-486B-8572-CE183D72ECDF}"/>
</file>

<file path=customXml/itemProps2.xml><?xml version="1.0" encoding="utf-8"?>
<ds:datastoreItem xmlns:ds="http://schemas.openxmlformats.org/officeDocument/2006/customXml" ds:itemID="{A5F4D523-0A7B-47DD-B385-81622BE3BADF}"/>
</file>

<file path=customXml/itemProps3.xml><?xml version="1.0" encoding="utf-8"?>
<ds:datastoreItem xmlns:ds="http://schemas.openxmlformats.org/officeDocument/2006/customXml" ds:itemID="{171038AF-CB6B-47EC-A178-068F25D1F5F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679</TotalTime>
  <Words>125</Words>
  <Application>Microsoft Office PowerPoint</Application>
  <PresentationFormat>On-screen Show (4:3)</PresentationFormat>
  <Paragraphs>25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Language Translation</vt:lpstr>
      <vt:lpstr>Translating Scripture</vt:lpstr>
      <vt:lpstr>Another Example</vt:lpstr>
      <vt:lpstr>PowerPoint Presentation</vt:lpstr>
      <vt:lpstr>Coming Up: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81</cp:revision>
  <dcterms:created xsi:type="dcterms:W3CDTF">2019-03-18T18:21:25Z</dcterms:created>
  <dcterms:modified xsi:type="dcterms:W3CDTF">2021-05-04T13:33:36Z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