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95" r:id="rId5"/>
    <p:sldId id="286" r:id="rId6"/>
    <p:sldId id="291" r:id="rId7"/>
    <p:sldId id="290" r:id="rId8"/>
    <p:sldId id="302" r:id="rId9"/>
    <p:sldId id="282" r:id="rId10"/>
    <p:sldId id="311" r:id="rId11"/>
    <p:sldId id="312" r:id="rId12"/>
    <p:sldId id="316" r:id="rId13"/>
    <p:sldId id="315" r:id="rId14"/>
    <p:sldId id="314" r:id="rId15"/>
    <p:sldId id="313" r:id="rId16"/>
    <p:sldId id="308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FBA93D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AA422-523C-19A3-DFBB-3E5AF81C009D}" v="2" dt="2023-12-17T22:06:15.855"/>
    <p1510:client id="{624E8007-DCE6-D376-6662-285528775E23}" v="423" dt="2023-12-18T19:07:09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55" d="100"/>
          <a:sy n="55" d="100"/>
        </p:scale>
        <p:origin x="58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men sitting on a bench looking at a book&#10;&#10;Description automatically generated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02742" y="4360782"/>
            <a:ext cx="2846433" cy="12003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Declaración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Fe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294162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1C59CC-8235-8EB0-E6AB-D43429B5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670" y="3766819"/>
            <a:ext cx="5794137" cy="268058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ES" sz="26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Mantengamos firme la esperanza que profesamos, porque fiel es el que hizo la promesa. 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(Heb. 10:23). 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Toda la </a:t>
            </a:r>
            <a:r>
              <a:rPr lang="en-US" sz="1200" dirty="0" err="1">
                <a:latin typeface="Calibri"/>
                <a:ea typeface="Times New Roman" panose="02020603050405020304" pitchFamily="18" charset="0"/>
                <a:cs typeface="Arial"/>
              </a:rPr>
              <a:t>escritura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 </a:t>
            </a:r>
            <a:r>
              <a:rPr lang="en-US" sz="1200" dirty="0" err="1">
                <a:latin typeface="Calibri"/>
                <a:ea typeface="Times New Roman" panose="02020603050405020304" pitchFamily="18" charset="0"/>
                <a:cs typeface="Arial"/>
              </a:rPr>
              <a:t>esta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 </a:t>
            </a:r>
            <a:r>
              <a:rPr lang="en-US" sz="1200" dirty="0" err="1">
                <a:latin typeface="Calibri"/>
                <a:ea typeface="Times New Roman" panose="02020603050405020304" pitchFamily="18" charset="0"/>
                <a:cs typeface="Arial"/>
              </a:rPr>
              <a:t>tomada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 de la Nueva Version Reina Valera</a:t>
            </a:r>
            <a:r>
              <a:rPr lang="en-US" sz="12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®. © 1982 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de </a:t>
            </a:r>
            <a:r>
              <a:rPr lang="en-US" sz="12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Thomas Nelson, Inc. </a:t>
            </a:r>
            <a:r>
              <a:rPr lang="en-US" sz="1200" dirty="0" err="1">
                <a:effectLst/>
                <a:latin typeface="Calibri"/>
                <a:ea typeface="Times New Roman" panose="02020603050405020304" pitchFamily="18" charset="0"/>
                <a:cs typeface="Arial"/>
              </a:rPr>
              <a:t>Usado</a:t>
            </a:r>
            <a:r>
              <a:rPr lang="en-US" sz="12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 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con </a:t>
            </a:r>
            <a:r>
              <a:rPr lang="en-US" sz="1200" dirty="0" err="1">
                <a:effectLst/>
                <a:latin typeface="Calibri"/>
                <a:ea typeface="Times New Roman" panose="02020603050405020304" pitchFamily="18" charset="0"/>
                <a:cs typeface="Arial"/>
              </a:rPr>
              <a:t>permiso</a:t>
            </a:r>
            <a:r>
              <a:rPr lang="en-US" sz="12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. 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Todos </a:t>
            </a:r>
            <a:r>
              <a:rPr lang="en-US" sz="1200" dirty="0" err="1">
                <a:latin typeface="Calibri"/>
                <a:ea typeface="Times New Roman" panose="02020603050405020304" pitchFamily="18" charset="0"/>
                <a:cs typeface="Arial"/>
              </a:rPr>
              <a:t>los</a:t>
            </a:r>
            <a:r>
              <a:rPr lang="en-US" sz="1200" dirty="0">
                <a:latin typeface="Calibri"/>
                <a:ea typeface="Times New Roman" panose="02020603050405020304" pitchFamily="18" charset="0"/>
                <a:cs typeface="Arial"/>
              </a:rPr>
              <a:t> derechos </a:t>
            </a:r>
            <a:r>
              <a:rPr lang="en-US" sz="1200" dirty="0" err="1">
                <a:latin typeface="Calibri"/>
                <a:ea typeface="Times New Roman" panose="02020603050405020304" pitchFamily="18" charset="0"/>
                <a:cs typeface="Arial"/>
              </a:rPr>
              <a:t>reservados</a:t>
            </a:r>
            <a:r>
              <a:rPr lang="en-US" sz="12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7C800-787A-9AE1-A53F-BB9AEE84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8747F79-F296-8EFC-1360-64C1A8E529F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803184B-E3C4-AC16-CE71-C364CB7F7ABF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DD78E-5A7E-8855-805E-E0C231D725C8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F7F3B-0AB0-92B4-B8A5-D3CFF1C5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4F7962-033B-C522-3AFD-0F93A57B9C99}"/>
              </a:ext>
            </a:extLst>
          </p:cNvPr>
          <p:cNvSpPr/>
          <p:nvPr/>
        </p:nvSpPr>
        <p:spPr>
          <a:xfrm>
            <a:off x="855738" y="1088016"/>
            <a:ext cx="1588897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 err="1">
                <a:cs typeface="Arial"/>
              </a:rPr>
              <a:t>Creemos</a:t>
            </a:r>
            <a:r>
              <a:rPr lang="en-US" sz="2000" b="1" dirty="0"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98602468-E2BF-927A-3B23-D9735714A026}"/>
              </a:ext>
            </a:extLst>
          </p:cNvPr>
          <p:cNvSpPr txBox="1"/>
          <p:nvPr/>
        </p:nvSpPr>
        <p:spPr>
          <a:xfrm>
            <a:off x="432954" y="1949201"/>
            <a:ext cx="8278091" cy="3677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4</a:t>
            </a:r>
            <a:r>
              <a:rPr lang="en-US" sz="2000" b="1" dirty="0">
                <a:latin typeface="Arial"/>
                <a:cs typeface="Arial"/>
              </a:rPr>
              <a:t>. </a:t>
            </a:r>
            <a:r>
              <a:rPr lang="es-ES" sz="2400" b="1" dirty="0">
                <a:cs typeface="Arial"/>
              </a:rPr>
              <a:t>La muerte de Cristo es un sustituto para los pecadores y proporciona la </a:t>
            </a:r>
            <a:r>
              <a:rPr lang="es-ES" sz="2400" b="1" dirty="0" err="1">
                <a:cs typeface="Arial"/>
              </a:rPr>
              <a:t>purificacion</a:t>
            </a:r>
            <a:r>
              <a:rPr lang="es-ES" sz="2400" b="1" dirty="0">
                <a:cs typeface="Arial"/>
              </a:rPr>
              <a:t> de aquellos que creen.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000" dirty="0">
                <a:cs typeface="Arial"/>
              </a:rPr>
              <a:t>Esto significa que Jesús murió como castigo por los pecados de toda la humanidad. Su muerte cuenta como pago por nosotros para que podamos ser perdonados.</a:t>
            </a: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rial"/>
                <a:cs typeface="Arial"/>
              </a:rPr>
              <a:t>1 Juan 2:2 </a:t>
            </a:r>
            <a:r>
              <a:rPr lang="es-ES" b="1" baseline="30000" dirty="0"/>
              <a:t> </a:t>
            </a:r>
            <a:r>
              <a:rPr lang="es-ES" sz="2000" dirty="0"/>
              <a:t>Él es la expiación por nuestros pecados, y no solamente por los nuestros sino también por los de todo el mundo.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80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6E11A-DE36-3806-BF70-E1217B29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4F9446A0-442B-4E25-1A43-54473791B02F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7F84F6-3311-E983-BAFF-AC2D0421CD16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5F52D1-F74D-195E-DD36-1C84672B6A5E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C42F51-6E83-1FB1-EA68-A532FC6B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3B66F3-EB40-9F55-D58B-B6010BFC2F67}"/>
              </a:ext>
            </a:extLst>
          </p:cNvPr>
          <p:cNvSpPr/>
          <p:nvPr/>
        </p:nvSpPr>
        <p:spPr>
          <a:xfrm>
            <a:off x="855738" y="1088016"/>
            <a:ext cx="160653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 err="1">
                <a:cs typeface="Arial"/>
              </a:rPr>
              <a:t>Creemos</a:t>
            </a:r>
            <a:r>
              <a:rPr lang="en-US" sz="2400" b="1" dirty="0"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EDFF1E5-07A8-AA3C-B646-DF546D62B4FE}"/>
              </a:ext>
            </a:extLst>
          </p:cNvPr>
          <p:cNvSpPr txBox="1"/>
          <p:nvPr/>
        </p:nvSpPr>
        <p:spPr>
          <a:xfrm>
            <a:off x="516082" y="2062317"/>
            <a:ext cx="8111836" cy="3677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5. </a:t>
            </a:r>
            <a:r>
              <a:rPr lang="es-ES" sz="2400" dirty="0">
                <a:cs typeface="Arial"/>
              </a:rPr>
              <a:t> </a:t>
            </a:r>
            <a:r>
              <a:rPr lang="es-ES" sz="2400" b="1" dirty="0">
                <a:cs typeface="Arial"/>
              </a:rPr>
              <a:t>Por la gracia de Dios, a través de la fe, el hombre recibe la salvación como un regalo gratuito por la muerte y resurrección de Jesús. </a:t>
            </a:r>
            <a:endParaRPr lang="en-US" sz="2400" b="1" dirty="0">
              <a:latin typeface="Arial"/>
              <a:cs typeface="Arial"/>
            </a:endParaRPr>
          </a:p>
          <a:p>
            <a:pPr marL="385445" indent="-385445">
              <a:buAutoNum type="arabicPeriod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cs typeface="Arial"/>
              </a:rPr>
              <a:t>Esto significa que, gracias al sacrificio de Jesús, podemos ser perdonados y salvados. No podemos ganarlo, pero lo recibimos al poner nuestra fe en Jesús</a:t>
            </a:r>
            <a:r>
              <a:rPr lang="en-US" sz="2000" dirty="0">
                <a:latin typeface="Arial"/>
                <a:cs typeface="Arial"/>
              </a:rPr>
              <a:t>. 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/>
                <a:cs typeface="Arial"/>
              </a:rPr>
              <a:t>Romanos</a:t>
            </a:r>
            <a:r>
              <a:rPr lang="en-US" sz="2000" dirty="0">
                <a:latin typeface="Arial"/>
                <a:cs typeface="Arial"/>
              </a:rPr>
              <a:t> 3:24-25a: </a:t>
            </a:r>
            <a:r>
              <a:rPr lang="es-ES" b="1" baseline="30000" dirty="0"/>
              <a:t> </a:t>
            </a:r>
            <a:r>
              <a:rPr lang="es-ES" sz="2000" dirty="0"/>
              <a:t>siendo justificados gratuitamente por su gracia mediante la redención que es en Cristo Jesús. </a:t>
            </a:r>
            <a:r>
              <a:rPr lang="es-ES" sz="2000" b="1" baseline="30000" dirty="0"/>
              <a:t>25 </a:t>
            </a:r>
            <a:r>
              <a:rPr lang="es-ES" sz="2000" dirty="0"/>
              <a:t> Dios lo ha puesto a él como expiación por la fe en su sangre, por medio de la fe…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52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8875-9322-B58A-EB0D-7831CD5D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FB42A0FF-ACFD-419F-41F8-1AF7D311FA91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583C7B2-637D-E960-8E2B-3C83B538A1C7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DC9222-8B82-293A-C38C-39FC5B450664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567BB-4318-6DD7-D3AF-A95C65AC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6FABC4-5BC4-E4A1-218E-6923C3C06DAD}"/>
              </a:ext>
            </a:extLst>
          </p:cNvPr>
          <p:cNvSpPr/>
          <p:nvPr/>
        </p:nvSpPr>
        <p:spPr>
          <a:xfrm>
            <a:off x="855738" y="1088016"/>
            <a:ext cx="160653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 err="1">
                <a:cs typeface="Arial"/>
              </a:rPr>
              <a:t>Creemos</a:t>
            </a:r>
            <a:r>
              <a:rPr lang="en-US" sz="2400" b="1" dirty="0"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72057FA-E405-9EC1-639C-909488284A83}"/>
              </a:ext>
            </a:extLst>
          </p:cNvPr>
          <p:cNvSpPr txBox="1"/>
          <p:nvPr/>
        </p:nvSpPr>
        <p:spPr>
          <a:xfrm>
            <a:off x="481445" y="1787618"/>
            <a:ext cx="8181109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6. </a:t>
            </a:r>
            <a:r>
              <a:rPr lang="es-ES" sz="2400" b="1" dirty="0">
                <a:cs typeface="Arial"/>
              </a:rPr>
              <a:t>La resurrección de todos, los salvados para la vida eterna y los perdidos para el castigo eterno.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000" dirty="0">
                <a:cs typeface="Arial"/>
              </a:rPr>
              <a:t>Esto significa que todos serán resucitados algún día. Aquellos que confiaron en Jesús para salvación vivirán con él para siempre. Aquellos que no confiaron en él serán castigados para siempre.</a:t>
            </a:r>
            <a:r>
              <a:rPr lang="en-US" sz="2000" dirty="0">
                <a:latin typeface="Arial"/>
                <a:cs typeface="Arial"/>
              </a:rPr>
              <a:t>  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Arial"/>
                <a:cs typeface="Arial"/>
              </a:rPr>
              <a:t>Hechos</a:t>
            </a:r>
            <a:r>
              <a:rPr lang="en-US" sz="2000" b="1" dirty="0">
                <a:latin typeface="Arial"/>
                <a:cs typeface="Arial"/>
              </a:rPr>
              <a:t> 24:15b</a:t>
            </a:r>
            <a:r>
              <a:rPr lang="en-US" sz="2000" dirty="0">
                <a:latin typeface="Arial"/>
                <a:cs typeface="Arial"/>
              </a:rPr>
              <a:t> …</a:t>
            </a:r>
            <a:r>
              <a:rPr lang="es-ES" sz="2000" dirty="0"/>
              <a:t>, de que habrá resurrección de los justos y de los injustos.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rial"/>
                <a:cs typeface="Arial"/>
              </a:rPr>
              <a:t>Mateo 25:46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s-ES" b="1" baseline="30000" dirty="0"/>
              <a:t> </a:t>
            </a:r>
            <a:r>
              <a:rPr lang="es-ES" sz="2000" dirty="0"/>
              <a:t>Entonces irán estos al tormento eterno, y los justos a la vida eterna.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1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1150879" y="6238892"/>
            <a:ext cx="7049595" cy="172824"/>
            <a:chOff x="-172745" y="-1"/>
            <a:chExt cx="9399460" cy="230431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05011" y="-1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1030872" y="446284"/>
            <a:ext cx="7049595" cy="172823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1DF5D-FE78-6295-BDA9-5F5918EAF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63" y="856604"/>
            <a:ext cx="2432960" cy="734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C5A005-D152-46D8-2C01-189D4BC80EC5}"/>
              </a:ext>
            </a:extLst>
          </p:cNvPr>
          <p:cNvSpPr/>
          <p:nvPr/>
        </p:nvSpPr>
        <p:spPr>
          <a:xfrm>
            <a:off x="863340" y="700471"/>
            <a:ext cx="136768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Creemos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78E70B9-474D-1533-DA8B-BE6F9AD65409}"/>
              </a:ext>
            </a:extLst>
          </p:cNvPr>
          <p:cNvSpPr txBox="1"/>
          <p:nvPr/>
        </p:nvSpPr>
        <p:spPr>
          <a:xfrm>
            <a:off x="629899" y="1590779"/>
            <a:ext cx="8058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 Black" panose="020B0A04020102020204" pitchFamily="34" charset="0"/>
            </a:endParaRPr>
          </a:p>
          <a:p>
            <a:pPr marL="457200" indent="-457200">
              <a:buAutoNum type="arabicPeriod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Biblia es divinamente inspirada por Dios y tiene autoridad absoluta.</a:t>
            </a:r>
          </a:p>
          <a:p>
            <a:pPr marL="457200" indent="-457200">
              <a:buAutoNum type="arabicPeriod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Dios es uno y existe en tres personas: Dios el Padre, Dios el Hijo y Dios el Espíritu Santo.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Debido a la caída del hombre, todos los humanos son pecadores y necesitan salvación.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muerte de Cristo es un sustituto para los pecadores y provee la purificación de aquellos que creen.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Por la gracia de Dios, a través de la fe, el hombre recibe la salvación como un regalo gratuito  por la muerte y resurrección de Jesús.</a:t>
            </a:r>
          </a:p>
          <a:p>
            <a:pPr marL="385763" indent="-385763">
              <a:buFont typeface="+mj-lt"/>
              <a:buAutoNum type="arabicPeriod" startAt="3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La resurrección de todos, los salvados para la vida eterna y los perdidos para el castigo eterno.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5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7BB7-92AE-4F16-9DC9-4A7C88F20850}"/>
              </a:ext>
            </a:extLst>
          </p:cNvPr>
          <p:cNvSpPr txBox="1"/>
          <p:nvPr/>
        </p:nvSpPr>
        <p:spPr>
          <a:xfrm>
            <a:off x="2726872" y="451796"/>
            <a:ext cx="36902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Declaración</a:t>
            </a:r>
            <a:b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 la Fe</a:t>
            </a:r>
          </a:p>
          <a:p>
            <a:pPr algn="ctr"/>
            <a:r>
              <a:rPr lang="en-US" sz="4000" dirty="0" err="1">
                <a:solidFill>
                  <a:schemeClr val="accent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Alienta</a:t>
            </a:r>
            <a:r>
              <a:rPr lang="en-US" sz="4000" dirty="0">
                <a:solidFill>
                  <a:schemeClr val="accent1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0C8C-E996-4751-AF25-B760CBCD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-315" r="18575" b="315"/>
          <a:stretch/>
        </p:blipFill>
        <p:spPr>
          <a:xfrm>
            <a:off x="3098907" y="3025613"/>
            <a:ext cx="2946186" cy="2943161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3D645A-C6B0-474F-9464-3567C6966339}"/>
              </a:ext>
            </a:extLst>
          </p:cNvPr>
          <p:cNvSpPr/>
          <p:nvPr/>
        </p:nvSpPr>
        <p:spPr>
          <a:xfrm>
            <a:off x="476904" y="2843599"/>
            <a:ext cx="2249968" cy="2249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 que es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A5A433-661D-48B0-916B-E3E37CCF8325}"/>
              </a:ext>
            </a:extLst>
          </p:cNvPr>
          <p:cNvSpPr/>
          <p:nvPr/>
        </p:nvSpPr>
        <p:spPr>
          <a:xfrm>
            <a:off x="6045093" y="2296574"/>
            <a:ext cx="1451789" cy="14517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A03C3-343E-441C-BAB2-0D994F432EBE}"/>
              </a:ext>
            </a:extLst>
          </p:cNvPr>
          <p:cNvSpPr/>
          <p:nvPr/>
        </p:nvSpPr>
        <p:spPr>
          <a:xfrm>
            <a:off x="6326668" y="4065776"/>
            <a:ext cx="2340428" cy="23404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b">
            <a:no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br>
              <a:rPr lang="es-E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para </a:t>
            </a:r>
          </a:p>
          <a:p>
            <a:pPr algn="ctr"/>
            <a:r>
              <a:rPr lang="es-E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trabajar</a:t>
            </a:r>
            <a:b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junto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929811" y="3143704"/>
            <a:ext cx="7284377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¿En qué piensas cuando digo la palabra 
¿"Valor"?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952367" y="2339274"/>
            <a:ext cx="6561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ea typeface="Calibri" panose="020F0502020204030204" pitchFamily="34" charset="0"/>
              </a:rPr>
              <a:t>Creemos que la Biblia es la Palabra de Dios.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EA9A4-4E44-4BB5-9B53-B1046DE6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8B2E0C-996A-0E58-5951-1577CA852F18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5" r="27247"/>
          <a:stretch/>
        </p:blipFill>
        <p:spPr>
          <a:xfrm>
            <a:off x="630195" y="1974811"/>
            <a:ext cx="1191663" cy="119058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9BA2819-86B6-DD78-7853-81A89EE9C13D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0"/>
          <a:stretch/>
        </p:blipFill>
        <p:spPr>
          <a:xfrm>
            <a:off x="630195" y="3391768"/>
            <a:ext cx="1226291" cy="1190589"/>
          </a:xfrm>
          <a:prstGeom prst="ellipse">
            <a:avLst/>
          </a:prstGeom>
          <a:ln w="76200">
            <a:solidFill>
              <a:srgbClr val="FBA93D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3BEF59-4C33-1E6B-2325-7F1AE0E533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3" t="656" b="1"/>
          <a:stretch/>
        </p:blipFill>
        <p:spPr>
          <a:xfrm>
            <a:off x="666458" y="4808725"/>
            <a:ext cx="1285909" cy="1159978"/>
          </a:xfrm>
          <a:prstGeom prst="ellipse">
            <a:avLst/>
          </a:prstGeom>
          <a:ln w="76200">
            <a:solidFill>
              <a:srgbClr val="83A83F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C30ACF-19C3-21E2-DE88-14F210C061C7}"/>
              </a:ext>
            </a:extLst>
          </p:cNvPr>
          <p:cNvSpPr txBox="1"/>
          <p:nvPr/>
        </p:nvSpPr>
        <p:spPr>
          <a:xfrm>
            <a:off x="2311521" y="4973215"/>
            <a:ext cx="6166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Creemos en el poder del </a:t>
            </a:r>
            <a:r>
              <a:rPr lang="es-ES" sz="2400" dirty="0" err="1"/>
              <a:t>Espiritu</a:t>
            </a:r>
            <a:r>
              <a:rPr lang="es-ES" sz="2400" dirty="0"/>
              <a:t> Santo en la vida de los creyentes.</a:t>
            </a:r>
            <a:endParaRPr lang="en-US" sz="2400" dirty="0"/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13684B71-F643-888E-93BC-549C6F772195}"/>
              </a:ext>
            </a:extLst>
          </p:cNvPr>
          <p:cNvSpPr txBox="1"/>
          <p:nvPr/>
        </p:nvSpPr>
        <p:spPr>
          <a:xfrm>
            <a:off x="2211859" y="3585018"/>
            <a:ext cx="6301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Creemos</a:t>
            </a:r>
            <a:r>
              <a:rPr lang="en-US" sz="2400" dirty="0"/>
              <a:t> que la </a:t>
            </a:r>
            <a:r>
              <a:rPr lang="en-US" sz="2400" dirty="0" err="1"/>
              <a:t>Biblia</a:t>
            </a:r>
            <a:r>
              <a:rPr lang="en-US" sz="2400" dirty="0"/>
              <a:t> cambia </a:t>
            </a:r>
            <a:r>
              <a:rPr lang="en-US" sz="2400" dirty="0" err="1"/>
              <a:t>vidas</a:t>
            </a:r>
            <a:r>
              <a:rPr lang="en-US" sz="2400" dirty="0"/>
              <a:t> y </a:t>
            </a:r>
            <a:r>
              <a:rPr lang="en-US" sz="2400" dirty="0" err="1"/>
              <a:t>promueve</a:t>
            </a:r>
            <a:r>
              <a:rPr lang="en-US" sz="2400" dirty="0"/>
              <a:t>/</a:t>
            </a:r>
            <a:r>
              <a:rPr lang="en-US" sz="2400" dirty="0" err="1"/>
              <a:t>impulsa</a:t>
            </a:r>
            <a:r>
              <a:rPr lang="en-US" sz="2400" dirty="0"/>
              <a:t> el </a:t>
            </a:r>
            <a:r>
              <a:rPr lang="en-US" sz="2400" dirty="0" err="1"/>
              <a:t>reino</a:t>
            </a:r>
            <a:r>
              <a:rPr lang="en-US" sz="2400" dirty="0"/>
              <a:t> de Dios</a:t>
            </a:r>
          </a:p>
        </p:txBody>
      </p:sp>
    </p:spTree>
    <p:extLst>
      <p:ext uri="{BB962C8B-B14F-4D97-AF65-F5344CB8AC3E}">
        <p14:creationId xmlns:p14="http://schemas.microsoft.com/office/powerpoint/2010/main" val="237872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500A1-013B-4974-A74C-750419EB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41455-BC55-4576-BD70-380E1F714FD8}"/>
              </a:ext>
            </a:extLst>
          </p:cNvPr>
          <p:cNvSpPr txBox="1"/>
          <p:nvPr/>
        </p:nvSpPr>
        <p:spPr>
          <a:xfrm>
            <a:off x="2285958" y="1912896"/>
            <a:ext cx="45720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VISIÓN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A6BBE-A996-4E89-A8A0-7CF33BB65EB0}"/>
              </a:ext>
            </a:extLst>
          </p:cNvPr>
          <p:cNvSpPr txBox="1"/>
          <p:nvPr/>
        </p:nvSpPr>
        <p:spPr>
          <a:xfrm>
            <a:off x="1219200" y="2901540"/>
            <a:ext cx="67056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base"/>
            <a:r>
              <a:rPr lang="es-ES" sz="32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Una Biblia en cada lengua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12999-5F76-46FD-A19D-3DF6548CA73E}"/>
              </a:ext>
            </a:extLst>
          </p:cNvPr>
          <p:cNvSpPr txBox="1"/>
          <p:nvPr/>
        </p:nvSpPr>
        <p:spPr>
          <a:xfrm>
            <a:off x="4819135" y="4691363"/>
            <a:ext cx="411803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solidFill>
                  <a:schemeClr val="tx2"/>
                </a:solidFill>
                <a:ea typeface="MS Mincho"/>
                <a:cs typeface="Arial"/>
              </a:rPr>
              <a:t>Involucrar a las personas 
en el avance de la traducción de la Biblia</a:t>
            </a:r>
            <a:endParaRPr lang="en-US" sz="2800" b="1" dirty="0">
              <a:solidFill>
                <a:schemeClr val="tx2"/>
              </a:solidFill>
              <a:latin typeface="Arial"/>
              <a:ea typeface="MS Mincho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55404-05DE-48F5-936D-2DDD22A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192186" y="3768033"/>
            <a:ext cx="4586726" cy="2345093"/>
          </a:xfrm>
          <a:prstGeom prst="roundRect">
            <a:avLst>
              <a:gd name="adj" fmla="val 109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668A-01CD-7A08-B4E7-C96E3768BEB5}"/>
              </a:ext>
            </a:extLst>
          </p:cNvPr>
          <p:cNvSpPr txBox="1"/>
          <p:nvPr/>
        </p:nvSpPr>
        <p:spPr>
          <a:xfrm>
            <a:off x="4799023" y="3768033"/>
            <a:ext cx="411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MISIÓN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9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386312" y="233209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16578" y="3104366"/>
            <a:ext cx="911291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-E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¿Cómo se conectan nuestra visión y misión con nuestros valores?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7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9FEB7-171A-45B7-8DAE-8D77772A6112}"/>
              </a:ext>
            </a:extLst>
          </p:cNvPr>
          <p:cNvSpPr txBox="1"/>
          <p:nvPr/>
        </p:nvSpPr>
        <p:spPr>
          <a:xfrm>
            <a:off x="412956" y="4662997"/>
            <a:ext cx="80821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Declaración</a:t>
            </a:r>
            <a:b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de la Fe</a:t>
            </a:r>
            <a:endParaRPr lang="en-US" sz="40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634793-F443-4E90-A96B-4067C8331509}"/>
              </a:ext>
            </a:extLst>
          </p:cNvPr>
          <p:cNvSpPr/>
          <p:nvPr/>
        </p:nvSpPr>
        <p:spPr>
          <a:xfrm>
            <a:off x="4038600" y="2731818"/>
            <a:ext cx="1066799" cy="72934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B7230-AAEB-4BC9-981D-606E7DB8CFD6}"/>
              </a:ext>
            </a:extLst>
          </p:cNvPr>
          <p:cNvSpPr txBox="1"/>
          <p:nvPr/>
        </p:nvSpPr>
        <p:spPr>
          <a:xfrm>
            <a:off x="1842407" y="3925130"/>
            <a:ext cx="606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Creencias</a:t>
            </a:r>
            <a:r>
              <a:rPr lang="en-US" sz="40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primarias</a:t>
            </a:r>
            <a:endParaRPr lang="en-US" sz="4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Bryan Patterson's Faithworks | The greatest blog about faith , music ...">
            <a:extLst>
              <a:ext uri="{FF2B5EF4-FFF2-40B4-BE49-F238E27FC236}">
                <a16:creationId xmlns:a16="http://schemas.microsoft.com/office/drawing/2014/main" id="{1911EB6D-E63B-E82E-2EE3-97AC65208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6" b="14812"/>
          <a:stretch/>
        </p:blipFill>
        <p:spPr bwMode="auto">
          <a:xfrm>
            <a:off x="2291938" y="367063"/>
            <a:ext cx="4381995" cy="23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3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E5E1-A080-B01B-5EC9-DAEB5E85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901A8310-F92B-42A9-5BD5-D3DB7894CF30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6F3D8D2-73B0-21D9-7721-EFAA9011B53C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77E7CF2-19F9-8AA1-06A1-B0A63A3CB8FB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AC1E1-414F-8DF6-3E4E-AB3B18DE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30DE1B-0D71-4B6D-502D-16B89DC061BE}"/>
              </a:ext>
            </a:extLst>
          </p:cNvPr>
          <p:cNvSpPr/>
          <p:nvPr/>
        </p:nvSpPr>
        <p:spPr>
          <a:xfrm>
            <a:off x="866012" y="1268777"/>
            <a:ext cx="160653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 err="1">
                <a:cs typeface="Arial"/>
              </a:rPr>
              <a:t>Creemos</a:t>
            </a:r>
            <a:r>
              <a:rPr lang="en-US" sz="2400" b="1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7C3DB808-A952-CDB9-2F08-84A644F74DA3}"/>
              </a:ext>
            </a:extLst>
          </p:cNvPr>
          <p:cNvSpPr txBox="1"/>
          <p:nvPr/>
        </p:nvSpPr>
        <p:spPr>
          <a:xfrm>
            <a:off x="408708" y="1740517"/>
            <a:ext cx="8014855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marL="385445" indent="-385445">
              <a:spcBef>
                <a:spcPts val="600"/>
              </a:spcBef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Biblia es divinamente inspirada por Dios y tiene autoridad absoluta.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100" dirty="0">
                <a:latin typeface="Arial" panose="020B0604020202020204" pitchFamily="34" charset="0"/>
                <a:cs typeface="Arial" panose="020B0604020202020204" pitchFamily="34" charset="0"/>
              </a:rPr>
              <a:t>Esto significa que la Biblia proviene directamente de Dios mismo y es completamente verdadera. Debería ser honrada por encima de cualquier otra fuente de información.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Timoteo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es-ES" sz="2000" dirty="0"/>
              <a:t>Toda la Escritura es inspirada por Dios y es útil para la enseñanza, para la reprensión, para la corrección, para la instrucción en justicia, </a:t>
            </a:r>
          </a:p>
          <a:p>
            <a:endParaRPr lang="es-E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Juan 17:17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2000" dirty="0"/>
              <a:t>Santifícalos en la verdad; tu palabra es verdad</a:t>
            </a:r>
            <a:r>
              <a:rPr lang="es-ES" dirty="0"/>
              <a:t>.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5DD8-8419-59C8-3AE3-1275C43D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04465C5-F446-1D65-0888-EEE0144D74CC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1CBA68-CF9A-BA56-C4D0-3B4694C2F7A8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7EA02A0-3323-B1B4-A289-3FCBAFFDFF1C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1F76E-DCA5-7FF0-E95D-242B83C58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294405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D2449B-3A82-0CF0-6B8F-E2F7DD5EDA57}"/>
              </a:ext>
            </a:extLst>
          </p:cNvPr>
          <p:cNvSpPr/>
          <p:nvPr/>
        </p:nvSpPr>
        <p:spPr>
          <a:xfrm>
            <a:off x="608642" y="1057081"/>
            <a:ext cx="1367682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000" b="1" dirty="0" err="1">
                <a:cs typeface="Arial"/>
              </a:rPr>
              <a:t>Creemos</a:t>
            </a:r>
            <a:r>
              <a:rPr lang="en-US" sz="2000" b="1" dirty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9E5240D-1F57-662A-A9AD-02F15B13229A}"/>
              </a:ext>
            </a:extLst>
          </p:cNvPr>
          <p:cNvSpPr txBox="1"/>
          <p:nvPr/>
        </p:nvSpPr>
        <p:spPr>
          <a:xfrm>
            <a:off x="257267" y="1533919"/>
            <a:ext cx="851266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latin typeface="Arial"/>
                <a:cs typeface="Arial"/>
              </a:rPr>
              <a:t>2. </a:t>
            </a:r>
            <a:r>
              <a:rPr lang="en-US" sz="2400" b="1" dirty="0">
                <a:latin typeface="Arial"/>
                <a:cs typeface="Arial"/>
              </a:rPr>
              <a:t>Dios </a:t>
            </a:r>
            <a:r>
              <a:rPr lang="en-US" sz="2400" b="1" dirty="0" err="1">
                <a:latin typeface="Arial"/>
                <a:cs typeface="Arial"/>
              </a:rPr>
              <a:t>es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uno</a:t>
            </a:r>
            <a:r>
              <a:rPr lang="en-US" sz="2400" b="1" dirty="0">
                <a:latin typeface="Arial"/>
                <a:cs typeface="Arial"/>
              </a:rPr>
              <a:t> y </a:t>
            </a:r>
            <a:r>
              <a:rPr lang="en-US" sz="2400" b="1" dirty="0" err="1">
                <a:latin typeface="Arial"/>
                <a:cs typeface="Arial"/>
              </a:rPr>
              <a:t>existe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en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400" b="1" dirty="0" err="1">
                <a:latin typeface="Arial"/>
                <a:cs typeface="Arial"/>
              </a:rPr>
              <a:t>tres</a:t>
            </a:r>
            <a:r>
              <a:rPr lang="en-US" sz="2400" b="1" dirty="0">
                <a:latin typeface="Arial"/>
                <a:cs typeface="Arial"/>
              </a:rPr>
              <a:t> personas: Dios el Padre, Dios el </a:t>
            </a:r>
            <a:r>
              <a:rPr lang="en-US" sz="2400" b="1" dirty="0" err="1">
                <a:latin typeface="Arial"/>
                <a:cs typeface="Arial"/>
              </a:rPr>
              <a:t>Hijo</a:t>
            </a:r>
            <a:r>
              <a:rPr lang="en-US" sz="2400" b="1" dirty="0">
                <a:latin typeface="Arial"/>
                <a:cs typeface="Arial"/>
              </a:rPr>
              <a:t>, y Dios el Espiritu Santo.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2000" dirty="0">
                <a:cs typeface="Arial"/>
              </a:rPr>
              <a:t>Esto significa que solo hay un Dios, y Él se revela a nosotros en tres roles diferentes. Él es el Padre, Él es el Hijo Jesucristo, y Él es el Espíritu Santo.</a:t>
            </a:r>
            <a:endParaRPr lang="en-US" sz="2000" dirty="0">
              <a:cs typeface="Arial" panose="020B0604020202020204"/>
            </a:endParaRPr>
          </a:p>
          <a:p>
            <a:pPr>
              <a:spcBef>
                <a:spcPts val="600"/>
              </a:spcBef>
            </a:pPr>
            <a:r>
              <a:rPr lang="en-US" sz="2000" b="1" dirty="0" err="1">
                <a:cs typeface="Arial" panose="020B0604020202020204"/>
              </a:rPr>
              <a:t>Deuteronomio</a:t>
            </a:r>
            <a:r>
              <a:rPr lang="en-US" sz="2000" b="1" dirty="0">
                <a:cs typeface="Arial" panose="020B0604020202020204"/>
              </a:rPr>
              <a:t> 6:4</a:t>
            </a:r>
            <a:r>
              <a:rPr lang="en-US" sz="2000" dirty="0">
                <a:cs typeface="Arial" panose="020B0604020202020204"/>
              </a:rPr>
              <a:t> </a:t>
            </a:r>
            <a:r>
              <a:rPr lang="es-ES" dirty="0"/>
              <a:t>“Escucha, Israel: el SEÑOR nuestro Dios, </a:t>
            </a:r>
            <a:r>
              <a:rPr lang="es-ES" b="1" dirty="0"/>
              <a:t>el SEÑOR uno es!</a:t>
            </a:r>
            <a:r>
              <a:rPr lang="en-US" sz="2000" b="1" dirty="0">
                <a:cs typeface="Arial" panose="020B0604020202020204"/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cs typeface="Arial" panose="020B0604020202020204"/>
              </a:rPr>
              <a:t>Juan 10:30</a:t>
            </a:r>
            <a:r>
              <a:rPr lang="en-US" sz="2000" dirty="0">
                <a:cs typeface="Arial" panose="020B0604020202020204"/>
              </a:rPr>
              <a:t> </a:t>
            </a:r>
            <a:r>
              <a:rPr lang="en-US" sz="1300" b="1" baseline="30000" dirty="0">
                <a:cs typeface="Arial" panose="020B0604020202020204"/>
              </a:rPr>
              <a:t> </a:t>
            </a:r>
            <a:r>
              <a:rPr lang="es-ES" sz="2000" b="1" dirty="0"/>
              <a:t>Yo y </a:t>
            </a:r>
            <a:r>
              <a:rPr lang="es-ES" sz="2000" b="1" i="1" dirty="0"/>
              <a:t>Mi </a:t>
            </a:r>
            <a:r>
              <a:rPr lang="es-ES" sz="2000" b="1" dirty="0"/>
              <a:t>Padre uno somos.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cs typeface="Arial" panose="020B0604020202020204"/>
              </a:rPr>
              <a:t>1 Pedro 1:10-11 </a:t>
            </a:r>
            <a:r>
              <a:rPr lang="es-ES" b="1" baseline="30000" dirty="0"/>
              <a:t>10 </a:t>
            </a:r>
            <a:r>
              <a:rPr lang="es-ES" sz="2000" dirty="0"/>
              <a:t>Acerca de esta salvación han inquirido e investigado diligentemente </a:t>
            </a:r>
            <a:r>
              <a:rPr lang="es-ES" sz="2000" b="1" dirty="0"/>
              <a:t>los profetas </a:t>
            </a:r>
            <a:r>
              <a:rPr lang="es-ES" sz="2000" dirty="0"/>
              <a:t>que profetizaron de la gracia que fue destinada para ustedes. </a:t>
            </a:r>
            <a:r>
              <a:rPr lang="es-ES" sz="2000" b="1" baseline="30000" dirty="0"/>
              <a:t>11 </a:t>
            </a:r>
            <a:r>
              <a:rPr lang="es-ES" sz="2000" dirty="0"/>
              <a:t>Ellos escudriñaban para ver qué persona y qué tiempo indicaba el Espíritu de Cristo </a:t>
            </a:r>
            <a:r>
              <a:rPr lang="es-ES" sz="2000" b="1" dirty="0"/>
              <a:t>que estaba en ellos</a:t>
            </a:r>
            <a:r>
              <a:rPr lang="es-ES" sz="2000" dirty="0"/>
              <a:t>, quien predijo las aflicciones que habían de venir a Cristo y las glorias después de ellas.</a:t>
            </a:r>
            <a:r>
              <a:rPr lang="es-ES" dirty="0"/>
              <a:t> 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1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C660-ABE1-A029-01A1-AE4F44CF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BF1D60FC-EA43-DB1E-A9FA-C0682DFF5DFE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A13738A-C2A3-2EFB-84C6-421073D34589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450D0FB-EB06-ECF6-D7F5-8C3D5B543E1E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099A34-F3C2-FBC7-B0EA-5F2A22E3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D260D8-CEFF-D88E-BDD6-ABC90A1EE603}"/>
              </a:ext>
            </a:extLst>
          </p:cNvPr>
          <p:cNvSpPr/>
          <p:nvPr/>
        </p:nvSpPr>
        <p:spPr>
          <a:xfrm>
            <a:off x="979028" y="1043731"/>
            <a:ext cx="1606530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 err="1">
                <a:cs typeface="Arial"/>
              </a:rPr>
              <a:t>Creemos</a:t>
            </a:r>
            <a:r>
              <a:rPr lang="en-US" sz="2400" b="1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AE1BA8F-B205-4213-0FC3-B7F851E71948}"/>
              </a:ext>
            </a:extLst>
          </p:cNvPr>
          <p:cNvSpPr txBox="1"/>
          <p:nvPr/>
        </p:nvSpPr>
        <p:spPr>
          <a:xfrm>
            <a:off x="486064" y="1620812"/>
            <a:ext cx="8380845" cy="3616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3. </a:t>
            </a:r>
            <a:r>
              <a:rPr lang="es-ES" sz="2400" b="1" dirty="0">
                <a:cs typeface="Arial"/>
              </a:rPr>
              <a:t>Debido a la caída del hombre, todos los seres humanos son pecadores y necesitan salvación.</a:t>
            </a:r>
            <a:endParaRPr lang="en-US" sz="2400" b="1" dirty="0">
              <a:latin typeface="Arial"/>
              <a:cs typeface="Arial"/>
            </a:endParaRPr>
          </a:p>
          <a:p>
            <a:pPr>
              <a:spcBef>
                <a:spcPts val="600"/>
              </a:spcBef>
            </a:pPr>
            <a:r>
              <a:rPr lang="es-ES" sz="2000" dirty="0">
                <a:cs typeface="Arial"/>
              </a:rPr>
              <a:t>Esto significa que todos hemos pecado, por lo que todos estamos separados de Dios. No hay nada que podamos hacer por nosotros mismos para ganar la vida eterna o el cielo.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>
              <a:spcBef>
                <a:spcPts val="600"/>
              </a:spcBef>
            </a:pPr>
            <a:r>
              <a:rPr lang="en-US" sz="2000" b="1" dirty="0" err="1">
                <a:latin typeface="Arial"/>
                <a:cs typeface="Arial"/>
              </a:rPr>
              <a:t>Romanos</a:t>
            </a:r>
            <a:r>
              <a:rPr lang="en-US" sz="2000" b="1" dirty="0">
                <a:latin typeface="Arial"/>
                <a:cs typeface="Arial"/>
              </a:rPr>
              <a:t> 5:12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s-ES" sz="2000" b="1" baseline="30000" dirty="0"/>
              <a:t> </a:t>
            </a:r>
            <a:r>
              <a:rPr lang="es-ES" sz="2000" dirty="0"/>
              <a:t>Por esta razón, así como el pecado entró en el mundo por medio de un solo hombre, y la muerte por medio del pecado, así también la muerte pasó a todos los hombres, por cuanto todos pecaron</a:t>
            </a:r>
            <a:r>
              <a:rPr lang="es-ES" dirty="0"/>
              <a:t>. 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9012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502006-E484-424E-A300-4564FA0B7653}"/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6257</TotalTime>
  <Words>893</Words>
  <Application>Microsoft Office PowerPoint</Application>
  <PresentationFormat>Apresentação na tela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MS Mincho</vt:lpstr>
      <vt:lpstr>Arial</vt:lpstr>
      <vt:lpstr>Arial Black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466</cp:revision>
  <dcterms:created xsi:type="dcterms:W3CDTF">2019-03-18T18:21:25Z</dcterms:created>
  <dcterms:modified xsi:type="dcterms:W3CDTF">2025-04-15T17:24:12Z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