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  <p:sldMasterId id="2147483665" r:id="rId5"/>
  </p:sldMasterIdLst>
  <p:sldIdLst>
    <p:sldId id="296" r:id="rId6"/>
    <p:sldId id="286" r:id="rId7"/>
    <p:sldId id="277" r:id="rId8"/>
    <p:sldId id="278" r:id="rId9"/>
    <p:sldId id="265" r:id="rId10"/>
    <p:sldId id="281" r:id="rId11"/>
    <p:sldId id="274" r:id="rId12"/>
    <p:sldId id="28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0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  <p:cmAuthor id="2" name="Owner" initials="O" lastIdx="1" clrIdx="1">
    <p:extLst>
      <p:ext uri="{19B8F6BF-5375-455C-9EA6-DF929625EA0E}">
        <p15:presenceInfo xmlns:p15="http://schemas.microsoft.com/office/powerpoint/2012/main" userId="Ow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5659"/>
    <a:srgbClr val="83A83F"/>
    <a:srgbClr val="FBA93D"/>
    <a:srgbClr val="716557"/>
    <a:srgbClr val="C3D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130" autoAdjust="0"/>
    <p:restoredTop sz="94670"/>
  </p:normalViewPr>
  <p:slideViewPr>
    <p:cSldViewPr snapToGrid="0">
      <p:cViewPr varScale="1">
        <p:scale>
          <a:sx n="47" d="100"/>
          <a:sy n="47" d="100"/>
        </p:scale>
        <p:origin x="58" y="61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4/15/2025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6" r:id="rId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B1342BB-B465-1A3D-28BC-F5045ABD0A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543" b="13543"/>
          <a:stretch/>
        </p:blipFill>
        <p:spPr>
          <a:xfrm>
            <a:off x="20" y="146817"/>
            <a:ext cx="9143980" cy="3511365"/>
          </a:xfrm>
          <a:custGeom>
            <a:avLst/>
            <a:gdLst/>
            <a:ahLst/>
            <a:cxnLst/>
            <a:rect l="l" t="t" r="r" b="b"/>
            <a:pathLst>
              <a:path w="12192000" h="3692092">
                <a:moveTo>
                  <a:pt x="0" y="0"/>
                </a:moveTo>
                <a:lnTo>
                  <a:pt x="12192000" y="0"/>
                </a:lnTo>
                <a:lnTo>
                  <a:pt x="12192000" y="3504824"/>
                </a:lnTo>
                <a:lnTo>
                  <a:pt x="12024691" y="3517794"/>
                </a:lnTo>
                <a:cubicBezTo>
                  <a:pt x="8077523" y="3783195"/>
                  <a:pt x="4094678" y="3026959"/>
                  <a:pt x="160485" y="3663863"/>
                </a:cubicBezTo>
                <a:lnTo>
                  <a:pt x="0" y="3692092"/>
                </a:lnTo>
                <a:close/>
              </a:path>
            </a:pathLst>
          </a:cu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E80A5-0A88-072D-D373-1B79DB1B2D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387212" y="3658183"/>
            <a:ext cx="5756788" cy="2851456"/>
          </a:xfrm>
        </p:spPr>
        <p:txBody>
          <a:bodyPr anchor="ctr">
            <a:normAutofit/>
          </a:bodyPr>
          <a:lstStyle/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000" dirty="0">
                <a:solidFill>
                  <a:schemeClr val="accent1">
                    <a:lumMod val="50000"/>
                  </a:schemeClr>
                </a:solidFill>
                <a:ea typeface="Times New Roman" panose="02020603050405020304" pitchFamily="18" charset="0"/>
              </a:rPr>
              <a:t>Guarda tu corazón con toda diligencia, porque de él brotan los asuntos de la vida (Proverbios 4:23). 
Camina con sabiduría hacia los que están fuera, redimiendo el tiempo (Colosenses 4:5).</a:t>
            </a:r>
            <a:endParaRPr lang="en-US" sz="1600" dirty="0">
              <a:effectLst/>
              <a:latin typeface="Calibri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endParaRPr lang="en-US" sz="16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 indent="0" fontAlgn="base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latin typeface="Calibri"/>
                <a:ea typeface="Times New Roman" panose="02020603050405020304" pitchFamily="18" charset="0"/>
                <a:cs typeface="Arial"/>
              </a:rPr>
              <a:t>Toda la Escritura está tomada de la Nueva Versión King James®. © 1982 por Thomas Nelson, Inc. Usado con permiso. Todos los derechos reservados.</a:t>
            </a:r>
            <a:endParaRPr lang="en-US" sz="1600" dirty="0">
              <a:effectLst/>
              <a:latin typeface="Calibri"/>
              <a:ea typeface="Times New Roman" panose="02020603050405020304" pitchFamily="18" charset="0"/>
              <a:cs typeface="Arial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D1C5468-2E27-9AF9-E8A7-9D00C2F6695F}"/>
              </a:ext>
            </a:extLst>
          </p:cNvPr>
          <p:cNvSpPr/>
          <p:nvPr/>
        </p:nvSpPr>
        <p:spPr>
          <a:xfrm>
            <a:off x="-120181" y="3842847"/>
            <a:ext cx="3352686" cy="1384995"/>
          </a:xfrm>
          <a:prstGeom prst="rect">
            <a:avLst/>
          </a:prstGeom>
        </p:spPr>
        <p:txBody>
          <a:bodyPr wrap="square" anchor="ctr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s-ES" sz="2800" b="1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Traducción de la Biblia propiedad de la Iglesia</a:t>
            </a:r>
            <a:endParaRPr lang="en-US" sz="2800" b="1" dirty="0">
              <a:solidFill>
                <a:srgbClr val="B9565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25E1EC-2B3D-B92F-74BA-AE9AEC3DD826}"/>
              </a:ext>
            </a:extLst>
          </p:cNvPr>
          <p:cNvCxnSpPr/>
          <p:nvPr/>
        </p:nvCxnSpPr>
        <p:spPr>
          <a:xfrm flipH="1">
            <a:off x="3352686" y="4020230"/>
            <a:ext cx="7549" cy="2246153"/>
          </a:xfrm>
          <a:prstGeom prst="straightConnector1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Parallelogram 9">
            <a:extLst>
              <a:ext uri="{FF2B5EF4-FFF2-40B4-BE49-F238E27FC236}">
                <a16:creationId xmlns:a16="http://schemas.microsoft.com/office/drawing/2014/main" id="{8935C890-2269-E49E-86DF-C211A0DE5924}"/>
              </a:ext>
            </a:extLst>
          </p:cNvPr>
          <p:cNvSpPr/>
          <p:nvPr/>
        </p:nvSpPr>
        <p:spPr>
          <a:xfrm flipH="1">
            <a:off x="-1277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B9565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arallelogram 11">
            <a:extLst>
              <a:ext uri="{FF2B5EF4-FFF2-40B4-BE49-F238E27FC236}">
                <a16:creationId xmlns:a16="http://schemas.microsoft.com/office/drawing/2014/main" id="{DDF8B0AC-4967-3644-B916-F6C2ECC53264}"/>
              </a:ext>
            </a:extLst>
          </p:cNvPr>
          <p:cNvSpPr/>
          <p:nvPr/>
        </p:nvSpPr>
        <p:spPr>
          <a:xfrm flipH="1">
            <a:off x="297180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83A83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Parallelogram 13">
            <a:extLst>
              <a:ext uri="{FF2B5EF4-FFF2-40B4-BE49-F238E27FC236}">
                <a16:creationId xmlns:a16="http://schemas.microsoft.com/office/drawing/2014/main" id="{5AE8FE71-03A0-CB9B-C12A-D84F3A382A80}"/>
              </a:ext>
            </a:extLst>
          </p:cNvPr>
          <p:cNvSpPr/>
          <p:nvPr/>
        </p:nvSpPr>
        <p:spPr>
          <a:xfrm flipH="1">
            <a:off x="6071330" y="6628431"/>
            <a:ext cx="3200400" cy="230430"/>
          </a:xfrm>
          <a:prstGeom prst="parallelogram">
            <a:avLst>
              <a:gd name="adj" fmla="val 43583"/>
            </a:avLst>
          </a:prstGeom>
          <a:solidFill>
            <a:srgbClr val="FBA93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4776F2-8249-1257-551D-80D9CD0F0596}"/>
              </a:ext>
            </a:extLst>
          </p:cNvPr>
          <p:cNvSpPr/>
          <p:nvPr/>
        </p:nvSpPr>
        <p:spPr>
          <a:xfrm>
            <a:off x="-77353" y="5373802"/>
            <a:ext cx="3387211" cy="954107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2800" dirty="0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Seis </a:t>
            </a:r>
            <a:r>
              <a:rPr lang="en-US" sz="2800" dirty="0" err="1">
                <a:solidFill>
                  <a:srgbClr val="B95659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rPr>
              <a:t>Comportamientos</a:t>
            </a:r>
            <a:endParaRPr lang="en-US" sz="2800" dirty="0">
              <a:solidFill>
                <a:srgbClr val="B95659"/>
              </a:solidFill>
              <a:latin typeface="Arial" panose="020B0604020202020204" pitchFamily="34" charset="0"/>
              <a:ea typeface="+mj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297540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5A585C-182F-4097-AE7A-03F38E316BE5}"/>
              </a:ext>
            </a:extLst>
          </p:cNvPr>
          <p:cNvSpPr txBox="1"/>
          <p:nvPr/>
        </p:nvSpPr>
        <p:spPr>
          <a:xfrm>
            <a:off x="2521599" y="-464375"/>
            <a:ext cx="4100803" cy="778674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00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964A65-C5D4-2C40-44D3-A55897814C3F}"/>
              </a:ext>
            </a:extLst>
          </p:cNvPr>
          <p:cNvSpPr txBox="1"/>
          <p:nvPr/>
        </p:nvSpPr>
        <p:spPr>
          <a:xfrm>
            <a:off x="1500554" y="2946101"/>
            <a:ext cx="66469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ES" sz="2800" b="1" dirty="0">
                <a:solidFill>
                  <a:srgbClr val="B95659"/>
                </a:solidFill>
              </a:rPr>
              <a:t>¿Qué acciones vemos en una iglesia local que cree en TBPI?</a:t>
            </a:r>
            <a:endParaRPr lang="en-US" sz="2800" b="1" dirty="0">
              <a:solidFill>
                <a:srgbClr val="B9565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7771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1CB9-1F53-164E-9800-1B100BBB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/>
          <a:lstStyle/>
          <a:p>
            <a:r>
              <a:rPr lang="en-US" dirty="0"/>
              <a:t>1. </a:t>
            </a:r>
            <a:r>
              <a:rPr lang="es-ES" dirty="0"/>
              <a:t>Aceptar la responsabilidad de hacer una traducción de la Biblia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33CDF5-4970-894C-AEF1-F490D9C65BE4}"/>
              </a:ext>
            </a:extLst>
          </p:cNvPr>
          <p:cNvSpPr txBox="1"/>
          <p:nvPr/>
        </p:nvSpPr>
        <p:spPr>
          <a:xfrm>
            <a:off x="426310" y="3694329"/>
            <a:ext cx="24974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rgbClr val="FBA93D"/>
                </a:solidFill>
              </a:rPr>
              <a:t>Iglesia local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A8B2726-E33D-B942-9DDD-11183493F89F}"/>
              </a:ext>
            </a:extLst>
          </p:cNvPr>
          <p:cNvSpPr txBox="1"/>
          <p:nvPr/>
        </p:nvSpPr>
        <p:spPr>
          <a:xfrm>
            <a:off x="5571949" y="4155994"/>
            <a:ext cx="3532377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 err="1">
                <a:solidFill>
                  <a:schemeClr val="accent2"/>
                </a:solidFill>
              </a:rPr>
              <a:t>Traducción</a:t>
            </a:r>
            <a:r>
              <a:rPr lang="en-US" sz="2400" b="1" dirty="0">
                <a:solidFill>
                  <a:schemeClr val="accent2"/>
                </a:solidFill>
              </a:rPr>
              <a:t> de la Biblia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A447739-D6D1-4B2A-ADED-3D4ED999E272}"/>
              </a:ext>
            </a:extLst>
          </p:cNvPr>
          <p:cNvSpPr/>
          <p:nvPr/>
        </p:nvSpPr>
        <p:spPr>
          <a:xfrm>
            <a:off x="3110854" y="2140006"/>
            <a:ext cx="2542693" cy="1458326"/>
          </a:xfrm>
          <a:prstGeom prst="rightArrow">
            <a:avLst>
              <a:gd name="adj1" fmla="val 69896"/>
              <a:gd name="adj2" fmla="val 47179"/>
            </a:avLst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Toma 
   </a:t>
            </a:r>
            <a:r>
              <a:rPr lang="en-US" sz="20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Responsabilidad</a:t>
            </a:r>
            <a:endParaRPr lang="en-U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3F14F01-5E78-46B2-B332-13DC27CE3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7935" y="2080867"/>
            <a:ext cx="2454150" cy="15766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A6C627-0F9A-4AFC-AFD3-9C44745276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" r="18242" b="4451"/>
          <a:stretch/>
        </p:blipFill>
        <p:spPr>
          <a:xfrm>
            <a:off x="5904088" y="1712075"/>
            <a:ext cx="2658484" cy="2314775"/>
          </a:xfrm>
          <a:prstGeom prst="roundRect">
            <a:avLst>
              <a:gd name="adj" fmla="val 9476"/>
            </a:avLst>
          </a:prstGeom>
          <a:ln w="57150">
            <a:solidFill>
              <a:schemeClr val="accent2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26748AFA-7514-6AC2-55B0-1A9C0C6C31B9}"/>
              </a:ext>
            </a:extLst>
          </p:cNvPr>
          <p:cNvSpPr txBox="1"/>
          <p:nvPr/>
        </p:nvSpPr>
        <p:spPr>
          <a:xfrm>
            <a:off x="762000" y="4929149"/>
            <a:ext cx="775335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000000"/>
                </a:solidFill>
                <a:latin typeface="system-ui"/>
              </a:rPr>
              <a:t>Así que leen claramente del libro, en la Ley de Dios; y les dieron el sentido, y les ayudaron a entender la lectura (Nehemías 8:8)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990279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7297-B443-43EA-ADFE-3FABCD20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531" y="575268"/>
            <a:ext cx="7886700" cy="1325563"/>
          </a:xfrm>
        </p:spPr>
        <p:txBody>
          <a:bodyPr/>
          <a:lstStyle/>
          <a:p>
            <a:r>
              <a:rPr lang="en-US" dirty="0"/>
              <a:t>2. </a:t>
            </a:r>
            <a:r>
              <a:rPr lang="es-ES" dirty="0"/>
              <a:t>Hacer la traducción de la Biblia accesible</a:t>
            </a:r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6A7E18-B3E5-4D51-815F-6644231D3C74}"/>
              </a:ext>
            </a:extLst>
          </p:cNvPr>
          <p:cNvSpPr txBox="1"/>
          <p:nvPr/>
        </p:nvSpPr>
        <p:spPr>
          <a:xfrm>
            <a:off x="379088" y="3532722"/>
            <a:ext cx="24974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rgbClr val="FBA93D"/>
                </a:solidFill>
              </a:rPr>
              <a:t>Iglesia local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75447D1-EE9F-4CA9-BF10-91D0161DD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0713" y="1919260"/>
            <a:ext cx="2454150" cy="1576605"/>
          </a:xfrm>
          <a:prstGeom prst="rect">
            <a:avLst/>
          </a:prstGeom>
        </p:spPr>
      </p:pic>
      <p:pic>
        <p:nvPicPr>
          <p:cNvPr id="30" name="Content Placeholder 36">
            <a:extLst>
              <a:ext uri="{FF2B5EF4-FFF2-40B4-BE49-F238E27FC236}">
                <a16:creationId xmlns:a16="http://schemas.microsoft.com/office/drawing/2014/main" id="{73F403FF-036C-42F6-B250-770001A9D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70492" y="2328861"/>
            <a:ext cx="767155" cy="96584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8A04DC3-8B5F-4CCC-B88B-F9463489D9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3" r="4639"/>
          <a:stretch/>
        </p:blipFill>
        <p:spPr>
          <a:xfrm>
            <a:off x="5856866" y="1551942"/>
            <a:ext cx="2658484" cy="2311239"/>
          </a:xfrm>
          <a:prstGeom prst="roundRect">
            <a:avLst>
              <a:gd name="adj" fmla="val 9476"/>
            </a:avLst>
          </a:prstGeom>
          <a:ln w="57150">
            <a:solidFill>
              <a:schemeClr val="accent2"/>
            </a:solidFill>
          </a:ln>
        </p:spPr>
      </p:pic>
      <p:sp>
        <p:nvSpPr>
          <p:cNvPr id="34" name="Arrow: Right 33">
            <a:extLst>
              <a:ext uri="{FF2B5EF4-FFF2-40B4-BE49-F238E27FC236}">
                <a16:creationId xmlns:a16="http://schemas.microsoft.com/office/drawing/2014/main" id="{C9BA4145-2512-44F8-869F-AC2DB0B0B262}"/>
              </a:ext>
            </a:extLst>
          </p:cNvPr>
          <p:cNvSpPr/>
          <p:nvPr/>
        </p:nvSpPr>
        <p:spPr>
          <a:xfrm>
            <a:off x="3305694" y="1970674"/>
            <a:ext cx="2286374" cy="1458326"/>
          </a:xfrm>
          <a:prstGeom prst="rightArrow">
            <a:avLst>
              <a:gd name="adj1" fmla="val 69896"/>
              <a:gd name="adj2" fmla="val 47179"/>
            </a:avLst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</a:t>
            </a:r>
            <a:r>
              <a:rPr lang="en-US" sz="20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Meneja</a:t>
            </a:r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
  </a:t>
            </a:r>
            <a:r>
              <a:rPr lang="en-US" sz="2000" b="1" dirty="0" err="1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Accesibilidad</a:t>
            </a:r>
            <a:endParaRPr lang="en-US" sz="2000" b="1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97141A-66D3-31E8-D804-0481B21F2885}"/>
              </a:ext>
            </a:extLst>
          </p:cNvPr>
          <p:cNvSpPr txBox="1"/>
          <p:nvPr/>
        </p:nvSpPr>
        <p:spPr>
          <a:xfrm>
            <a:off x="729343" y="4765285"/>
            <a:ext cx="77860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0" baseline="30000" dirty="0">
                <a:solidFill>
                  <a:srgbClr val="000000"/>
                </a:solidFill>
                <a:effectLst/>
                <a:latin typeface="system-ui"/>
              </a:rPr>
              <a:t> </a:t>
            </a:r>
            <a:r>
              <a:rPr lang="es-ES" sz="2400" dirty="0">
                <a:solidFill>
                  <a:srgbClr val="000000"/>
                </a:solidFill>
                <a:latin typeface="system-ui"/>
              </a:rPr>
              <a:t>Y cada día, en el templo y en todas las casas, no cesaban de enseñar y predicar a Jesús como el Cristo (Hechos 5:42).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71522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7297-B443-43EA-ADFE-3FABCD20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6513"/>
            <a:ext cx="7886700" cy="678744"/>
          </a:xfrm>
        </p:spPr>
        <p:txBody>
          <a:bodyPr/>
          <a:lstStyle/>
          <a:p>
            <a:r>
              <a:rPr lang="en-US" dirty="0"/>
              <a:t>3. </a:t>
            </a:r>
            <a:r>
              <a:rPr lang="en-US" dirty="0" err="1"/>
              <a:t>Refina</a:t>
            </a:r>
            <a:r>
              <a:rPr lang="en-US" dirty="0"/>
              <a:t> y </a:t>
            </a:r>
            <a:r>
              <a:rPr lang="en-US" dirty="0" err="1"/>
              <a:t>revisa</a:t>
            </a:r>
            <a:r>
              <a:rPr lang="en-US" dirty="0"/>
              <a:t> la </a:t>
            </a:r>
            <a:r>
              <a:rPr lang="en-US" dirty="0" err="1"/>
              <a:t>traduccion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9E817C-FF4F-4F99-A252-3D0A29330AB6}"/>
              </a:ext>
            </a:extLst>
          </p:cNvPr>
          <p:cNvSpPr txBox="1"/>
          <p:nvPr/>
        </p:nvSpPr>
        <p:spPr>
          <a:xfrm>
            <a:off x="3386168" y="4411103"/>
            <a:ext cx="2798767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FBA93D"/>
                </a:solidFill>
              </a:rPr>
              <a:t>Iglesia local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81F21A-B169-48DB-B784-D4BAB7768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8477" y="2841647"/>
            <a:ext cx="2454150" cy="1576605"/>
          </a:xfrm>
          <a:prstGeom prst="rect">
            <a:avLst/>
          </a:prstGeom>
        </p:spPr>
      </p:pic>
      <p:sp>
        <p:nvSpPr>
          <p:cNvPr id="83" name="Arc 82">
            <a:extLst>
              <a:ext uri="{FF2B5EF4-FFF2-40B4-BE49-F238E27FC236}">
                <a16:creationId xmlns:a16="http://schemas.microsoft.com/office/drawing/2014/main" id="{2AD29A58-F484-44FE-9EC6-35BBF9F82759}"/>
              </a:ext>
            </a:extLst>
          </p:cNvPr>
          <p:cNvSpPr/>
          <p:nvPr/>
        </p:nvSpPr>
        <p:spPr>
          <a:xfrm>
            <a:off x="1604642" y="1382934"/>
            <a:ext cx="6292606" cy="4162568"/>
          </a:xfrm>
          <a:prstGeom prst="arc">
            <a:avLst>
              <a:gd name="adj1" fmla="val 14962230"/>
              <a:gd name="adj2" fmla="val 17020470"/>
            </a:avLst>
          </a:prstGeom>
          <a:ln w="762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948825FC-7053-41CE-8982-941C7B9A1635}"/>
              </a:ext>
            </a:extLst>
          </p:cNvPr>
          <p:cNvSpPr/>
          <p:nvPr/>
        </p:nvSpPr>
        <p:spPr>
          <a:xfrm>
            <a:off x="1602484" y="1319593"/>
            <a:ext cx="6231606" cy="4121452"/>
          </a:xfrm>
          <a:prstGeom prst="arc">
            <a:avLst>
              <a:gd name="adj1" fmla="val 11440894"/>
              <a:gd name="adj2" fmla="val 13310798"/>
            </a:avLst>
          </a:prstGeom>
          <a:ln w="762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87FE01E2-5CC7-401E-ADCE-B3681BDC84CA}"/>
              </a:ext>
            </a:extLst>
          </p:cNvPr>
          <p:cNvSpPr/>
          <p:nvPr/>
        </p:nvSpPr>
        <p:spPr>
          <a:xfrm>
            <a:off x="1675118" y="1356187"/>
            <a:ext cx="6086338" cy="4162568"/>
          </a:xfrm>
          <a:prstGeom prst="arc">
            <a:avLst>
              <a:gd name="adj1" fmla="val 18540362"/>
              <a:gd name="adj2" fmla="val 20320856"/>
            </a:avLst>
          </a:prstGeom>
          <a:ln w="762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05325D-D71A-49CF-A2CA-983F544E63BE}"/>
              </a:ext>
            </a:extLst>
          </p:cNvPr>
          <p:cNvSpPr txBox="1"/>
          <p:nvPr/>
        </p:nvSpPr>
        <p:spPr>
          <a:xfrm>
            <a:off x="369247" y="3715604"/>
            <a:ext cx="2394548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 err="1">
                <a:solidFill>
                  <a:srgbClr val="83A83F"/>
                </a:solidFill>
              </a:rPr>
              <a:t>Traducir</a:t>
            </a:r>
            <a:endParaRPr lang="en-US" sz="2400" b="1" dirty="0">
              <a:solidFill>
                <a:srgbClr val="83A83F"/>
              </a:solidFill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5791BD-56B1-4862-A2B5-F5231CE3727D}"/>
              </a:ext>
            </a:extLst>
          </p:cNvPr>
          <p:cNvSpPr txBox="1"/>
          <p:nvPr/>
        </p:nvSpPr>
        <p:spPr>
          <a:xfrm>
            <a:off x="6413376" y="3717430"/>
            <a:ext cx="2394548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 err="1">
                <a:solidFill>
                  <a:srgbClr val="83A83F"/>
                </a:solidFill>
              </a:rPr>
              <a:t>Revisar</a:t>
            </a:r>
            <a:endParaRPr lang="en-US" sz="2400" b="1" dirty="0">
              <a:solidFill>
                <a:srgbClr val="83A83F"/>
              </a:solidFill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321A8D7-D1C1-48DE-9DEC-7326D90E713A}"/>
              </a:ext>
            </a:extLst>
          </p:cNvPr>
          <p:cNvGrpSpPr/>
          <p:nvPr/>
        </p:nvGrpSpPr>
        <p:grpSpPr>
          <a:xfrm>
            <a:off x="937338" y="2422468"/>
            <a:ext cx="1258367" cy="1258367"/>
            <a:chOff x="351561" y="4518731"/>
            <a:chExt cx="1258367" cy="1258367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05FD78F-0D69-4D3B-80D0-C03E2C212DE2}"/>
                </a:ext>
              </a:extLst>
            </p:cNvPr>
            <p:cNvSpPr/>
            <p:nvPr/>
          </p:nvSpPr>
          <p:spPr>
            <a:xfrm>
              <a:off x="351561" y="4518731"/>
              <a:ext cx="1258367" cy="1258367"/>
            </a:xfrm>
            <a:prstGeom prst="ellipse">
              <a:avLst/>
            </a:prstGeom>
            <a:solidFill>
              <a:srgbClr val="83A83F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6" name="Content Placeholder 36">
              <a:extLst>
                <a:ext uri="{FF2B5EF4-FFF2-40B4-BE49-F238E27FC236}">
                  <a16:creationId xmlns:a16="http://schemas.microsoft.com/office/drawing/2014/main" id="{DF4A19B0-E2A2-4166-82BF-3947B8B9B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5222" y="4729621"/>
              <a:ext cx="704190" cy="893594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499AA64-3055-4C53-AF61-F7DD18CB2103}"/>
              </a:ext>
            </a:extLst>
          </p:cNvPr>
          <p:cNvGrpSpPr/>
          <p:nvPr/>
        </p:nvGrpSpPr>
        <p:grpSpPr>
          <a:xfrm>
            <a:off x="6981468" y="2422469"/>
            <a:ext cx="1258367" cy="1258367"/>
            <a:chOff x="351561" y="4518731"/>
            <a:chExt cx="1258367" cy="1258367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A861ED7-FCF5-45DF-A751-B34B1EC9770A}"/>
                </a:ext>
              </a:extLst>
            </p:cNvPr>
            <p:cNvSpPr/>
            <p:nvPr/>
          </p:nvSpPr>
          <p:spPr>
            <a:xfrm>
              <a:off x="351561" y="4518731"/>
              <a:ext cx="1258367" cy="1258367"/>
            </a:xfrm>
            <a:prstGeom prst="ellipse">
              <a:avLst/>
            </a:prstGeom>
            <a:solidFill>
              <a:srgbClr val="83A83F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3" name="Content Placeholder 36">
              <a:extLst>
                <a:ext uri="{FF2B5EF4-FFF2-40B4-BE49-F238E27FC236}">
                  <a16:creationId xmlns:a16="http://schemas.microsoft.com/office/drawing/2014/main" id="{76886336-038D-411C-9809-850E79EB0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49" y="4701117"/>
              <a:ext cx="704190" cy="893594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BE46C19-CE54-4AD2-BBE2-7369F2B1258A}"/>
              </a:ext>
            </a:extLst>
          </p:cNvPr>
          <p:cNvSpPr txBox="1"/>
          <p:nvPr/>
        </p:nvSpPr>
        <p:spPr>
          <a:xfrm>
            <a:off x="2314211" y="2223756"/>
            <a:ext cx="2394548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 err="1">
                <a:solidFill>
                  <a:srgbClr val="83A83F"/>
                </a:solidFill>
              </a:rPr>
              <a:t>Comprobación</a:t>
            </a:r>
            <a:endParaRPr lang="en-US" sz="2400" b="1" dirty="0">
              <a:solidFill>
                <a:srgbClr val="83A83F"/>
              </a:solidFill>
            </a:endParaRP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74C0C41-CB2B-4AB8-AB36-80FBCF1712DB}"/>
              </a:ext>
            </a:extLst>
          </p:cNvPr>
          <p:cNvGrpSpPr/>
          <p:nvPr/>
        </p:nvGrpSpPr>
        <p:grpSpPr>
          <a:xfrm>
            <a:off x="2882302" y="944535"/>
            <a:ext cx="1258367" cy="1258367"/>
            <a:chOff x="2681340" y="1696113"/>
            <a:chExt cx="1122868" cy="1122868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AD47872-6B38-4813-BCA6-12DD75BDD6A5}"/>
                </a:ext>
              </a:extLst>
            </p:cNvPr>
            <p:cNvSpPr/>
            <p:nvPr/>
          </p:nvSpPr>
          <p:spPr>
            <a:xfrm>
              <a:off x="2681340" y="1696113"/>
              <a:ext cx="1122868" cy="1122868"/>
            </a:xfrm>
            <a:prstGeom prst="ellipse">
              <a:avLst/>
            </a:prstGeom>
            <a:solidFill>
              <a:srgbClr val="83A83F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6922E30-D19D-405C-BC87-43C470A3E45D}"/>
                </a:ext>
              </a:extLst>
            </p:cNvPr>
            <p:cNvGrpSpPr/>
            <p:nvPr/>
          </p:nvGrpSpPr>
          <p:grpSpPr>
            <a:xfrm>
              <a:off x="2986885" y="1919077"/>
              <a:ext cx="511779" cy="676941"/>
              <a:chOff x="1115823" y="2705690"/>
              <a:chExt cx="793401" cy="1049449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7E522F26-2C85-4E2C-A75B-8F54A600B9DC}"/>
                  </a:ext>
                </a:extLst>
              </p:cNvPr>
              <p:cNvSpPr/>
              <p:nvPr/>
            </p:nvSpPr>
            <p:spPr>
              <a:xfrm>
                <a:off x="1115823" y="2705690"/>
                <a:ext cx="793401" cy="1049449"/>
              </a:xfrm>
              <a:prstGeom prst="roundRect">
                <a:avLst>
                  <a:gd name="adj" fmla="val 10743"/>
                </a:avLst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59D95204-18BA-4607-8FB5-0A3703CA9453}"/>
                  </a:ext>
                </a:extLst>
              </p:cNvPr>
              <p:cNvCxnSpPr/>
              <p:nvPr/>
            </p:nvCxnSpPr>
            <p:spPr>
              <a:xfrm>
                <a:off x="1512523" y="2885224"/>
                <a:ext cx="273548" cy="0"/>
              </a:xfrm>
              <a:prstGeom prst="line">
                <a:avLst/>
              </a:prstGeom>
              <a:ln w="285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388A1EA-E7DD-4DB7-BCE9-D1C55C019F1D}"/>
                  </a:ext>
                </a:extLst>
              </p:cNvPr>
              <p:cNvCxnSpPr/>
              <p:nvPr/>
            </p:nvCxnSpPr>
            <p:spPr>
              <a:xfrm>
                <a:off x="1512523" y="3110041"/>
                <a:ext cx="273548" cy="0"/>
              </a:xfrm>
              <a:prstGeom prst="line">
                <a:avLst/>
              </a:prstGeom>
              <a:ln w="285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E7EB187-8451-45AB-976C-C8CFD7693D2B}"/>
                  </a:ext>
                </a:extLst>
              </p:cNvPr>
              <p:cNvCxnSpPr/>
              <p:nvPr/>
            </p:nvCxnSpPr>
            <p:spPr>
              <a:xfrm>
                <a:off x="1512523" y="3334858"/>
                <a:ext cx="273548" cy="0"/>
              </a:xfrm>
              <a:prstGeom prst="line">
                <a:avLst/>
              </a:prstGeom>
              <a:ln w="285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CA6E1AA-1200-46F8-858F-F55B9CBDF6F5}"/>
                  </a:ext>
                </a:extLst>
              </p:cNvPr>
              <p:cNvCxnSpPr/>
              <p:nvPr/>
            </p:nvCxnSpPr>
            <p:spPr>
              <a:xfrm>
                <a:off x="1512523" y="3559675"/>
                <a:ext cx="273548" cy="0"/>
              </a:xfrm>
              <a:prstGeom prst="line">
                <a:avLst/>
              </a:prstGeom>
              <a:ln w="285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5C67C503-8873-4D78-B0B6-74ACB61BD22F}"/>
                  </a:ext>
                </a:extLst>
              </p:cNvPr>
              <p:cNvSpPr/>
              <p:nvPr/>
            </p:nvSpPr>
            <p:spPr>
              <a:xfrm>
                <a:off x="1209223" y="2822187"/>
                <a:ext cx="187202" cy="126075"/>
              </a:xfrm>
              <a:custGeom>
                <a:avLst/>
                <a:gdLst>
                  <a:gd name="connsiteX0" fmla="*/ 0 w 209371"/>
                  <a:gd name="connsiteY0" fmla="*/ 72639 h 141005"/>
                  <a:gd name="connsiteX1" fmla="*/ 68366 w 209371"/>
                  <a:gd name="connsiteY1" fmla="*/ 141005 h 141005"/>
                  <a:gd name="connsiteX2" fmla="*/ 209371 w 209371"/>
                  <a:gd name="connsiteY2" fmla="*/ 0 h 141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9371" h="141005">
                    <a:moveTo>
                      <a:pt x="0" y="72639"/>
                    </a:moveTo>
                    <a:lnTo>
                      <a:pt x="68366" y="141005"/>
                    </a:lnTo>
                    <a:lnTo>
                      <a:pt x="209371" y="0"/>
                    </a:lnTo>
                  </a:path>
                </a:pathLst>
              </a:custGeom>
              <a:noFill/>
              <a:ln w="28575" cap="rnd">
                <a:solidFill>
                  <a:schemeClr val="bg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A6894BD-0935-40F3-B8BB-83649E5BBAC7}"/>
                  </a:ext>
                </a:extLst>
              </p:cNvPr>
              <p:cNvSpPr/>
              <p:nvPr/>
            </p:nvSpPr>
            <p:spPr>
              <a:xfrm>
                <a:off x="1209223" y="3047004"/>
                <a:ext cx="187202" cy="126075"/>
              </a:xfrm>
              <a:custGeom>
                <a:avLst/>
                <a:gdLst>
                  <a:gd name="connsiteX0" fmla="*/ 0 w 209371"/>
                  <a:gd name="connsiteY0" fmla="*/ 72639 h 141005"/>
                  <a:gd name="connsiteX1" fmla="*/ 68366 w 209371"/>
                  <a:gd name="connsiteY1" fmla="*/ 141005 h 141005"/>
                  <a:gd name="connsiteX2" fmla="*/ 209371 w 209371"/>
                  <a:gd name="connsiteY2" fmla="*/ 0 h 141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9371" h="141005">
                    <a:moveTo>
                      <a:pt x="0" y="72639"/>
                    </a:moveTo>
                    <a:lnTo>
                      <a:pt x="68366" y="141005"/>
                    </a:lnTo>
                    <a:lnTo>
                      <a:pt x="209371" y="0"/>
                    </a:lnTo>
                  </a:path>
                </a:pathLst>
              </a:custGeom>
              <a:noFill/>
              <a:ln w="28575" cap="rnd">
                <a:solidFill>
                  <a:schemeClr val="bg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EF41A264-CF93-4C40-9A37-BF4051C5FB60}"/>
                  </a:ext>
                </a:extLst>
              </p:cNvPr>
              <p:cNvSpPr/>
              <p:nvPr/>
            </p:nvSpPr>
            <p:spPr>
              <a:xfrm>
                <a:off x="1209223" y="3271821"/>
                <a:ext cx="187202" cy="126075"/>
              </a:xfrm>
              <a:custGeom>
                <a:avLst/>
                <a:gdLst>
                  <a:gd name="connsiteX0" fmla="*/ 0 w 209371"/>
                  <a:gd name="connsiteY0" fmla="*/ 72639 h 141005"/>
                  <a:gd name="connsiteX1" fmla="*/ 68366 w 209371"/>
                  <a:gd name="connsiteY1" fmla="*/ 141005 h 141005"/>
                  <a:gd name="connsiteX2" fmla="*/ 209371 w 209371"/>
                  <a:gd name="connsiteY2" fmla="*/ 0 h 141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9371" h="141005">
                    <a:moveTo>
                      <a:pt x="0" y="72639"/>
                    </a:moveTo>
                    <a:lnTo>
                      <a:pt x="68366" y="141005"/>
                    </a:lnTo>
                    <a:lnTo>
                      <a:pt x="209371" y="0"/>
                    </a:lnTo>
                  </a:path>
                </a:pathLst>
              </a:custGeom>
              <a:noFill/>
              <a:ln w="28575" cap="rnd">
                <a:solidFill>
                  <a:schemeClr val="bg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B2E8E54-2D44-497B-BCDB-DAAE4EA82C0B}"/>
                  </a:ext>
                </a:extLst>
              </p:cNvPr>
              <p:cNvSpPr/>
              <p:nvPr/>
            </p:nvSpPr>
            <p:spPr>
              <a:xfrm>
                <a:off x="1209223" y="3496638"/>
                <a:ext cx="187202" cy="126075"/>
              </a:xfrm>
              <a:custGeom>
                <a:avLst/>
                <a:gdLst>
                  <a:gd name="connsiteX0" fmla="*/ 0 w 209371"/>
                  <a:gd name="connsiteY0" fmla="*/ 72639 h 141005"/>
                  <a:gd name="connsiteX1" fmla="*/ 68366 w 209371"/>
                  <a:gd name="connsiteY1" fmla="*/ 141005 h 141005"/>
                  <a:gd name="connsiteX2" fmla="*/ 209371 w 209371"/>
                  <a:gd name="connsiteY2" fmla="*/ 0 h 141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9371" h="141005">
                    <a:moveTo>
                      <a:pt x="0" y="72639"/>
                    </a:moveTo>
                    <a:lnTo>
                      <a:pt x="68366" y="141005"/>
                    </a:lnTo>
                    <a:lnTo>
                      <a:pt x="209371" y="0"/>
                    </a:lnTo>
                  </a:path>
                </a:pathLst>
              </a:custGeom>
              <a:noFill/>
              <a:ln w="28575" cap="rnd">
                <a:solidFill>
                  <a:schemeClr val="bg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2381893-4883-4D34-B80A-147201EC81B9}"/>
              </a:ext>
            </a:extLst>
          </p:cNvPr>
          <p:cNvSpPr txBox="1"/>
          <p:nvPr/>
        </p:nvSpPr>
        <p:spPr>
          <a:xfrm>
            <a:off x="4695157" y="2223755"/>
            <a:ext cx="2394548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 err="1">
                <a:solidFill>
                  <a:srgbClr val="83A83F"/>
                </a:solidFill>
              </a:rPr>
              <a:t>Refinar</a:t>
            </a:r>
            <a:endParaRPr lang="en-US" sz="2400" b="1" dirty="0">
              <a:solidFill>
                <a:srgbClr val="83A83F"/>
              </a:solidFill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A264F6F-AFFA-4A18-ADE4-3819D127D633}"/>
              </a:ext>
            </a:extLst>
          </p:cNvPr>
          <p:cNvGrpSpPr/>
          <p:nvPr/>
        </p:nvGrpSpPr>
        <p:grpSpPr>
          <a:xfrm>
            <a:off x="5263248" y="944535"/>
            <a:ext cx="1258367" cy="1258367"/>
            <a:chOff x="5149619" y="1314650"/>
            <a:chExt cx="1258367" cy="1258367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66ECB9A-F2AE-7546-AE4B-D10EF71952EF}"/>
                </a:ext>
              </a:extLst>
            </p:cNvPr>
            <p:cNvSpPr/>
            <p:nvPr/>
          </p:nvSpPr>
          <p:spPr>
            <a:xfrm>
              <a:off x="5149619" y="1314650"/>
              <a:ext cx="1258367" cy="1258367"/>
            </a:xfrm>
            <a:prstGeom prst="ellipse">
              <a:avLst/>
            </a:prstGeom>
            <a:solidFill>
              <a:srgbClr val="83A83F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88B56FE-41AA-4189-8E18-A44535C81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1345" y="1542832"/>
              <a:ext cx="758458" cy="758458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D74B5E35-5793-511D-7429-42DE77192486}"/>
              </a:ext>
            </a:extLst>
          </p:cNvPr>
          <p:cNvSpPr txBox="1"/>
          <p:nvPr/>
        </p:nvSpPr>
        <p:spPr>
          <a:xfrm>
            <a:off x="628650" y="5355771"/>
            <a:ext cx="777747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000000"/>
                </a:solidFill>
                <a:latin typeface="system-ui"/>
              </a:rPr>
              <a:t>Y no nos cansemos haciendo el bien, porque a su debido tiempo cosecharemos si no desmayamos (Gálatas 6:9).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9439913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7297-B443-43EA-ADFE-3FABCD20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51" y="386512"/>
            <a:ext cx="8467594" cy="1325563"/>
          </a:xfrm>
        </p:spPr>
        <p:txBody>
          <a:bodyPr/>
          <a:lstStyle/>
          <a:p>
            <a:r>
              <a:rPr lang="en-US" dirty="0"/>
              <a:t>4. </a:t>
            </a:r>
            <a:r>
              <a:rPr lang="es-ES" dirty="0"/>
              <a:t>Involucrar a la comunidad en el uso de las Escrituras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944DA5-FA3C-424B-9587-8AF9D59C35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" t="11403" r="649"/>
          <a:stretch/>
        </p:blipFill>
        <p:spPr>
          <a:xfrm>
            <a:off x="2149441" y="1508219"/>
            <a:ext cx="4795013" cy="3228133"/>
          </a:xfrm>
          <a:prstGeom prst="roundRect">
            <a:avLst>
              <a:gd name="adj" fmla="val 4609"/>
            </a:avLst>
          </a:prstGeom>
          <a:ln w="57150">
            <a:solidFill>
              <a:schemeClr val="accent2"/>
            </a:solidFill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F4FB853-6204-F946-CD73-DAFBA98F379F}"/>
              </a:ext>
            </a:extLst>
          </p:cNvPr>
          <p:cNvSpPr txBox="1"/>
          <p:nvPr/>
        </p:nvSpPr>
        <p:spPr>
          <a:xfrm>
            <a:off x="713014" y="4736352"/>
            <a:ext cx="771797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000000"/>
                </a:solidFill>
                <a:latin typeface="system-ui"/>
              </a:rPr>
              <a:t>Toda la Escritura es inspirada por Dios, y útil para enseñar, para redargüir, para corregir, para instruir en justicia, 17 a fin de que el hombre de Dios esté perfecto, enteramente preparado para toda buena obra 
(2 Timoteo 3:16-17).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436853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7297-B443-43EA-ADFE-3FABCD20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</a:t>
            </a:r>
            <a:r>
              <a:rPr lang="en-US" dirty="0" err="1"/>
              <a:t>Compartir</a:t>
            </a:r>
            <a:r>
              <a:rPr lang="en-US" dirty="0"/>
              <a:t> TBPI con </a:t>
            </a:r>
            <a:r>
              <a:rPr lang="en-US" dirty="0" err="1"/>
              <a:t>otros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36B62FA-F033-40B4-A4D7-5F2AE89E8696}"/>
              </a:ext>
            </a:extLst>
          </p:cNvPr>
          <p:cNvGrpSpPr/>
          <p:nvPr/>
        </p:nvGrpSpPr>
        <p:grpSpPr>
          <a:xfrm>
            <a:off x="3579610" y="3258602"/>
            <a:ext cx="1474178" cy="1439605"/>
            <a:chOff x="4207941" y="1712074"/>
            <a:chExt cx="2066473" cy="206647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91DA0D3-CD20-4EFE-80B3-CC18DF72AE1B}"/>
                </a:ext>
              </a:extLst>
            </p:cNvPr>
            <p:cNvSpPr/>
            <p:nvPr/>
          </p:nvSpPr>
          <p:spPr>
            <a:xfrm>
              <a:off x="4207941" y="1712074"/>
              <a:ext cx="2066473" cy="2066473"/>
            </a:xfrm>
            <a:prstGeom prst="ellipse">
              <a:avLst/>
            </a:prstGeom>
            <a:solidFill>
              <a:schemeClr val="accent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F6F22FF-E590-47B9-AB08-57630A749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4758" y="2188702"/>
              <a:ext cx="1732838" cy="1113216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3F2BBE1-56B3-4B56-80C3-AE5056BF9A6C}"/>
              </a:ext>
            </a:extLst>
          </p:cNvPr>
          <p:cNvGrpSpPr/>
          <p:nvPr/>
        </p:nvGrpSpPr>
        <p:grpSpPr>
          <a:xfrm>
            <a:off x="1726846" y="2709197"/>
            <a:ext cx="1474178" cy="1439605"/>
            <a:chOff x="1100649" y="1928997"/>
            <a:chExt cx="2066473" cy="206647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2B0973C-6CA5-458D-9032-F05D9A36A04B}"/>
                </a:ext>
              </a:extLst>
            </p:cNvPr>
            <p:cNvSpPr/>
            <p:nvPr/>
          </p:nvSpPr>
          <p:spPr>
            <a:xfrm>
              <a:off x="1100649" y="1928997"/>
              <a:ext cx="2066473" cy="2066473"/>
            </a:xfrm>
            <a:prstGeom prst="ellipse">
              <a:avLst/>
            </a:prstGeom>
            <a:solidFill>
              <a:srgbClr val="83A83F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F81F21A-B169-48DB-B784-D4BAB7768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7466" y="2405625"/>
              <a:ext cx="1732838" cy="1113216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05C79C4-3995-4C70-9B64-3DEBBF7BD512}"/>
              </a:ext>
            </a:extLst>
          </p:cNvPr>
          <p:cNvGrpSpPr/>
          <p:nvPr/>
        </p:nvGrpSpPr>
        <p:grpSpPr>
          <a:xfrm>
            <a:off x="5564391" y="2583435"/>
            <a:ext cx="1474178" cy="1439605"/>
            <a:chOff x="5976879" y="3955015"/>
            <a:chExt cx="2066473" cy="206647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081A674-D6DA-427D-AB7E-F36AA5D24DA6}"/>
                </a:ext>
              </a:extLst>
            </p:cNvPr>
            <p:cNvSpPr/>
            <p:nvPr/>
          </p:nvSpPr>
          <p:spPr>
            <a:xfrm>
              <a:off x="5976879" y="3955015"/>
              <a:ext cx="2066473" cy="2066473"/>
            </a:xfrm>
            <a:prstGeom prst="ellipse">
              <a:avLst/>
            </a:prstGeom>
            <a:solidFill>
              <a:schemeClr val="tx2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5B80786-AA63-49AA-BBB2-E36E3DF6C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3696" y="4431643"/>
              <a:ext cx="1732838" cy="1113216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E4D9739-86A0-4E57-8D64-876FFE6161A8}"/>
              </a:ext>
            </a:extLst>
          </p:cNvPr>
          <p:cNvGrpSpPr/>
          <p:nvPr/>
        </p:nvGrpSpPr>
        <p:grpSpPr>
          <a:xfrm>
            <a:off x="3538764" y="998263"/>
            <a:ext cx="1474178" cy="1439605"/>
            <a:chOff x="2860243" y="4245166"/>
            <a:chExt cx="2066473" cy="206647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76D4A84-5EB1-42FE-871A-A09611137276}"/>
                </a:ext>
              </a:extLst>
            </p:cNvPr>
            <p:cNvSpPr/>
            <p:nvPr/>
          </p:nvSpPr>
          <p:spPr>
            <a:xfrm>
              <a:off x="2860243" y="4245166"/>
              <a:ext cx="2066473" cy="2066473"/>
            </a:xfrm>
            <a:prstGeom prst="ellipse">
              <a:avLst/>
            </a:prstGeom>
            <a:solidFill>
              <a:srgbClr val="FBA93D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059F7A7-6BBE-4E44-8F6D-C2E1AD2A2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7060" y="4721794"/>
              <a:ext cx="1732838" cy="1113216"/>
            </a:xfrm>
            <a:prstGeom prst="rect">
              <a:avLst/>
            </a:prstGeom>
          </p:spPr>
        </p:pic>
      </p:grpSp>
      <p:sp>
        <p:nvSpPr>
          <p:cNvPr id="18" name="Down Arrow 17">
            <a:extLst>
              <a:ext uri="{FF2B5EF4-FFF2-40B4-BE49-F238E27FC236}">
                <a16:creationId xmlns:a16="http://schemas.microsoft.com/office/drawing/2014/main" id="{A291CE0D-DF81-E64C-B333-9B884F9DB7D3}"/>
              </a:ext>
            </a:extLst>
          </p:cNvPr>
          <p:cNvSpPr/>
          <p:nvPr/>
        </p:nvSpPr>
        <p:spPr>
          <a:xfrm>
            <a:off x="4102990" y="2528576"/>
            <a:ext cx="345726" cy="681607"/>
          </a:xfrm>
          <a:prstGeom prst="downArrow">
            <a:avLst/>
          </a:prstGeom>
          <a:solidFill>
            <a:srgbClr val="FFC000"/>
          </a:solidFill>
        </p:spPr>
        <p:txBody>
          <a:bodyPr wrap="square" rtlCol="0" anchor="ctr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sz="2000" b="1" dirty="0">
              <a:ln/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1BDC8CC4-F4FE-B849-AE8A-D9D57C872BCD}"/>
              </a:ext>
            </a:extLst>
          </p:cNvPr>
          <p:cNvSpPr/>
          <p:nvPr/>
        </p:nvSpPr>
        <p:spPr>
          <a:xfrm rot="2039566">
            <a:off x="2972537" y="2144230"/>
            <a:ext cx="345726" cy="681607"/>
          </a:xfrm>
          <a:prstGeom prst="downArrow">
            <a:avLst/>
          </a:prstGeom>
          <a:solidFill>
            <a:srgbClr val="FFC000"/>
          </a:solidFill>
        </p:spPr>
        <p:txBody>
          <a:bodyPr wrap="square" rtlCol="0" anchor="ctr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sz="2000" b="1" dirty="0">
              <a:ln/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7F684AE7-2AB0-3447-8E0A-D955162A974E}"/>
              </a:ext>
            </a:extLst>
          </p:cNvPr>
          <p:cNvSpPr/>
          <p:nvPr/>
        </p:nvSpPr>
        <p:spPr>
          <a:xfrm rot="18930298">
            <a:off x="5202235" y="2129908"/>
            <a:ext cx="345726" cy="681606"/>
          </a:xfrm>
          <a:prstGeom prst="downArrow">
            <a:avLst/>
          </a:prstGeom>
          <a:solidFill>
            <a:srgbClr val="FFC000"/>
          </a:solidFill>
        </p:spPr>
        <p:txBody>
          <a:bodyPr wrap="square" rtlCol="0" anchor="ctr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sz="2000" b="1" dirty="0">
              <a:ln/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69E0A0F-A541-D969-B26E-35CF476AF46C}"/>
              </a:ext>
            </a:extLst>
          </p:cNvPr>
          <p:cNvSpPr txBox="1"/>
          <p:nvPr/>
        </p:nvSpPr>
        <p:spPr>
          <a:xfrm>
            <a:off x="628650" y="4927530"/>
            <a:ext cx="76880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400" dirty="0">
                <a:solidFill>
                  <a:srgbClr val="000000"/>
                </a:solidFill>
                <a:latin typeface="system-ui"/>
              </a:rPr>
              <a:t>Él respondió y les dijo: "El que tenga dos túnicas, que se las dé al que no tiene ninguna; y el que tenga alimento, haga lo mismo". (Lucas 3:11.)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734957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7297-B443-43EA-ADFE-3FABCD20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826" y="386512"/>
            <a:ext cx="8705612" cy="1325563"/>
          </a:xfrm>
        </p:spPr>
        <p:txBody>
          <a:bodyPr/>
          <a:lstStyle/>
          <a:p>
            <a:r>
              <a:rPr lang="en-US" dirty="0"/>
              <a:t>6. </a:t>
            </a:r>
            <a:r>
              <a:rPr lang="es-ES" dirty="0"/>
              <a:t>Liderar a las futuras generaciones para actualizar y revisar.</a:t>
            </a:r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FE372B-FA80-456A-AE54-2015AF9D39DE}"/>
              </a:ext>
            </a:extLst>
          </p:cNvPr>
          <p:cNvGrpSpPr/>
          <p:nvPr/>
        </p:nvGrpSpPr>
        <p:grpSpPr>
          <a:xfrm>
            <a:off x="1020369" y="3111115"/>
            <a:ext cx="911436" cy="898439"/>
            <a:chOff x="351561" y="4518731"/>
            <a:chExt cx="1258367" cy="125836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2423BD0-D6D9-F942-8B81-225C2007C666}"/>
                </a:ext>
              </a:extLst>
            </p:cNvPr>
            <p:cNvSpPr/>
            <p:nvPr/>
          </p:nvSpPr>
          <p:spPr>
            <a:xfrm>
              <a:off x="351561" y="4518731"/>
              <a:ext cx="1258367" cy="1258367"/>
            </a:xfrm>
            <a:prstGeom prst="ellipse">
              <a:avLst/>
            </a:prstGeom>
            <a:solidFill>
              <a:srgbClr val="83A83F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" name="Content Placeholder 36">
              <a:extLst>
                <a:ext uri="{FF2B5EF4-FFF2-40B4-BE49-F238E27FC236}">
                  <a16:creationId xmlns:a16="http://schemas.microsoft.com/office/drawing/2014/main" id="{96B38ACC-109F-F845-A620-2208F654A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49" y="4701117"/>
              <a:ext cx="704190" cy="893594"/>
            </a:xfrm>
            <a:prstGeom prst="rect">
              <a:avLst/>
            </a:prstGeom>
          </p:spPr>
        </p:pic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3EB0D2AD-01A3-F14D-AC1E-CCF2510CD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489" y="1604153"/>
            <a:ext cx="1293664" cy="831081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55A0C4-A8D7-D149-B953-682B076E8F32}"/>
              </a:ext>
            </a:extLst>
          </p:cNvPr>
          <p:cNvSpPr txBox="1"/>
          <p:nvPr/>
        </p:nvSpPr>
        <p:spPr>
          <a:xfrm>
            <a:off x="943603" y="2468777"/>
            <a:ext cx="9114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chemeClr val="tx2"/>
                </a:solidFill>
              </a:rPr>
              <a:t>Usted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BA80236-8CFA-C445-AB84-F501FBAE2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1428" y="1604153"/>
            <a:ext cx="1293664" cy="831081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B24B58C-2740-6640-803E-692608BD8E41}"/>
              </a:ext>
            </a:extLst>
          </p:cNvPr>
          <p:cNvSpPr/>
          <p:nvPr/>
        </p:nvSpPr>
        <p:spPr>
          <a:xfrm>
            <a:off x="4226758" y="2464784"/>
            <a:ext cx="110300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Sus </a:t>
            </a:r>
            <a:r>
              <a:rPr lang="en-US" dirty="0" err="1">
                <a:solidFill>
                  <a:schemeClr val="tx2"/>
                </a:solidFill>
              </a:rPr>
              <a:t>hijos</a:t>
            </a:r>
            <a:endParaRPr lang="en-US" dirty="0">
              <a:solidFill>
                <a:schemeClr val="tx2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F50749A-25D3-9C41-BF8D-587A3ABF5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7847" y="1604153"/>
            <a:ext cx="1293664" cy="831081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D5BF17B-61BE-6643-832C-EC1D2DE5EC17}"/>
              </a:ext>
            </a:extLst>
          </p:cNvPr>
          <p:cNvSpPr txBox="1"/>
          <p:nvPr/>
        </p:nvSpPr>
        <p:spPr>
          <a:xfrm>
            <a:off x="6908262" y="2491331"/>
            <a:ext cx="16301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Sus </a:t>
            </a:r>
            <a:r>
              <a:rPr lang="en-US" dirty="0" err="1">
                <a:solidFill>
                  <a:schemeClr val="tx2"/>
                </a:solidFill>
              </a:rPr>
              <a:t>nietos</a:t>
            </a:r>
            <a:endParaRPr lang="en-US" dirty="0">
              <a:solidFill>
                <a:schemeClr val="tx2"/>
              </a:solidFill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CCB541B-DFEB-4F78-97DE-D74028F6E8CC}"/>
              </a:ext>
            </a:extLst>
          </p:cNvPr>
          <p:cNvGrpSpPr/>
          <p:nvPr/>
        </p:nvGrpSpPr>
        <p:grpSpPr>
          <a:xfrm>
            <a:off x="4327771" y="3111113"/>
            <a:ext cx="911436" cy="898439"/>
            <a:chOff x="351561" y="4518731"/>
            <a:chExt cx="1258367" cy="12583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3059F7-D65A-497B-A723-335EEDD5E95B}"/>
                </a:ext>
              </a:extLst>
            </p:cNvPr>
            <p:cNvSpPr/>
            <p:nvPr/>
          </p:nvSpPr>
          <p:spPr>
            <a:xfrm>
              <a:off x="351561" y="4518731"/>
              <a:ext cx="1258367" cy="1258367"/>
            </a:xfrm>
            <a:prstGeom prst="ellipse">
              <a:avLst/>
            </a:prstGeom>
            <a:solidFill>
              <a:srgbClr val="83A83F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2" name="Content Placeholder 36">
              <a:extLst>
                <a:ext uri="{FF2B5EF4-FFF2-40B4-BE49-F238E27FC236}">
                  <a16:creationId xmlns:a16="http://schemas.microsoft.com/office/drawing/2014/main" id="{EC145C47-E61A-49DB-AA90-959050292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49" y="4701117"/>
              <a:ext cx="704190" cy="893594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C285E80-31C2-4BE2-838A-B2C9340DBA1D}"/>
              </a:ext>
            </a:extLst>
          </p:cNvPr>
          <p:cNvGrpSpPr/>
          <p:nvPr/>
        </p:nvGrpSpPr>
        <p:grpSpPr>
          <a:xfrm>
            <a:off x="7288961" y="3145491"/>
            <a:ext cx="911436" cy="898439"/>
            <a:chOff x="351561" y="4518731"/>
            <a:chExt cx="1258367" cy="1258367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19C30EA-14F8-4D38-BE27-27F30B3AA62C}"/>
                </a:ext>
              </a:extLst>
            </p:cNvPr>
            <p:cNvSpPr/>
            <p:nvPr/>
          </p:nvSpPr>
          <p:spPr>
            <a:xfrm>
              <a:off x="351561" y="4518731"/>
              <a:ext cx="1258367" cy="1258367"/>
            </a:xfrm>
            <a:prstGeom prst="ellipse">
              <a:avLst/>
            </a:prstGeom>
            <a:solidFill>
              <a:srgbClr val="83A83F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0" name="Content Placeholder 36">
              <a:extLst>
                <a:ext uri="{FF2B5EF4-FFF2-40B4-BE49-F238E27FC236}">
                  <a16:creationId xmlns:a16="http://schemas.microsoft.com/office/drawing/2014/main" id="{85A48FFF-68AF-47F1-AF48-4E67AB81D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49" y="4701117"/>
              <a:ext cx="704190" cy="893594"/>
            </a:xfrm>
            <a:prstGeom prst="rect">
              <a:avLst/>
            </a:prstGeom>
          </p:spPr>
        </p:pic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CD719ED2-AA04-42F9-A71D-7426E1527506}"/>
              </a:ext>
            </a:extLst>
          </p:cNvPr>
          <p:cNvSpPr/>
          <p:nvPr/>
        </p:nvSpPr>
        <p:spPr>
          <a:xfrm>
            <a:off x="2357606" y="3409218"/>
            <a:ext cx="1401845" cy="302231"/>
          </a:xfrm>
          <a:prstGeom prst="rightArrow">
            <a:avLst>
              <a:gd name="adj1" fmla="val 61677"/>
              <a:gd name="adj2" fmla="val 50000"/>
            </a:avLst>
          </a:prstGeom>
          <a:solidFill>
            <a:srgbClr val="B95659"/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E12DF47E-E278-4F26-A774-20EA42DF3186}"/>
              </a:ext>
            </a:extLst>
          </p:cNvPr>
          <p:cNvSpPr/>
          <p:nvPr/>
        </p:nvSpPr>
        <p:spPr>
          <a:xfrm>
            <a:off x="5686420" y="3409216"/>
            <a:ext cx="1401845" cy="302231"/>
          </a:xfrm>
          <a:prstGeom prst="rightArrow">
            <a:avLst>
              <a:gd name="adj1" fmla="val 61677"/>
              <a:gd name="adj2" fmla="val 50000"/>
            </a:avLst>
          </a:prstGeom>
          <a:solidFill>
            <a:srgbClr val="B95659"/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9C386B-38F8-633D-0F75-003820893633}"/>
              </a:ext>
            </a:extLst>
          </p:cNvPr>
          <p:cNvSpPr txBox="1"/>
          <p:nvPr/>
        </p:nvSpPr>
        <p:spPr>
          <a:xfrm>
            <a:off x="752489" y="4376057"/>
            <a:ext cx="763902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>
                <a:solidFill>
                  <a:srgbClr val="000000"/>
                </a:solidFill>
                <a:latin typeface="system-ui"/>
              </a:rPr>
              <a:t>"Y estas palabras que yo os mando hoy estarán en vuestro corazón. 7 Enseñarás a tus hijos con diligencia, y hablarás de ellas cuando te sientes en tu casa, cuando andes por el camino, cuando te acuestes y cuando te levantes (Deuteronomio 6:6-7).
Así que leen claramente del libro, en la Ley de Dios; y les dieron el sentido, y les ayudaron a entender la lectura (Nehemías 8:8).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1219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95659"/>
        </a:solidFill>
      </a:spPr>
      <a:bodyPr wrap="square" rtlCol="0" anchor="ctr">
        <a:no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>
        <a:sp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038937e4-20c5-4a73-b245-175c4ead9603">
      <Terms xmlns="http://schemas.microsoft.com/office/infopath/2007/PartnerControls"/>
    </lcf76f155ced4ddcb4097134ff3c332f>
    <TaxCatchAll xmlns="9ede4979-7183-4f81-a394-71c40c9222c4" xsi:nil="true"/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391F634926FA043ACFB26755753006F" ma:contentTypeVersion="20" ma:contentTypeDescription="Crée un document." ma:contentTypeScope="" ma:versionID="f2ed5a1991e837c0d2ca53b2a6841064">
  <xsd:schema xmlns:xsd="http://www.w3.org/2001/XMLSchema" xmlns:xs="http://www.w3.org/2001/XMLSchema" xmlns:p="http://schemas.microsoft.com/office/2006/metadata/properties" xmlns:ns1="http://schemas.microsoft.com/sharepoint/v3" xmlns:ns2="038937e4-20c5-4a73-b245-175c4ead9603" xmlns:ns3="9ede4979-7183-4f81-a394-71c40c9222c4" targetNamespace="http://schemas.microsoft.com/office/2006/metadata/properties" ma:root="true" ma:fieldsID="e13a80fbed6397552902e3c9b396cc9a" ns1:_="" ns2:_="" ns3:_="">
    <xsd:import namespace="http://schemas.microsoft.com/sharepoint/v3"/>
    <xsd:import namespace="038937e4-20c5-4a73-b245-175c4ead9603"/>
    <xsd:import namespace="9ede4979-7183-4f81-a394-71c40c9222c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LengthInSeconds" minOccurs="0"/>
                <xsd:element ref="ns2:MediaServiceLocation" minOccurs="0"/>
                <xsd:element ref="ns2:MediaServiceObjectDetectorVersions" minOccurs="0"/>
                <xsd:element ref="ns1:_ip_UnifiedCompliancePolicyProperties" minOccurs="0"/>
                <xsd:element ref="ns1:_ip_UnifiedCompliancePolicyUIAction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5" nillable="true" ma:displayName="Propriétés de la stratégie de conformité unifiée" ma:hidden="true" ma:internalName="_ip_UnifiedCompliancePolicyProperties">
      <xsd:simpleType>
        <xsd:restriction base="dms:Note"/>
      </xsd:simpleType>
    </xsd:element>
    <xsd:element name="_ip_UnifiedCompliancePolicyUIAction" ma:index="26" nillable="true" ma:displayName="Action d’interface utilisateur de la stratégie de conformité unifiée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8937e4-20c5-4a73-b245-175c4ead9603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19" nillable="true" ma:taxonomy="true" ma:internalName="lcf76f155ced4ddcb4097134ff3c332f" ma:taxonomyFieldName="MediaServiceImageTags" ma:displayName="Balises d’images" ma:readOnly="false" ma:fieldId="{5cf76f15-5ced-4ddc-b409-7134ff3c332f}" ma:taxonomyMulti="true" ma:sspId="1ea59994-8317-4aa6-899c-04dff19597d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21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22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3" nillable="true" ma:displayName="Location" ma:indexed="true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de4979-7183-4f81-a394-71c40c9222c4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0" nillable="true" ma:displayName="Taxonomy Catch All Column" ma:hidden="true" ma:list="{9a3a93ad-9e1c-4ee1-bbf7-4ca5dc6051e9}" ma:internalName="TaxCatchAll" ma:showField="CatchAllData" ma:web="9ede4979-7183-4f81-a394-71c40c9222c4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3A81A373-84A0-4642-A7EA-B72C55C19AB4}">
  <ds:schemaRefs>
    <ds:schemaRef ds:uri="http://purl.org/dc/dcmitype/"/>
    <ds:schemaRef ds:uri="http://schemas.microsoft.com/office/2006/metadata/properties"/>
    <ds:schemaRef ds:uri="http://purl.org/dc/terms/"/>
    <ds:schemaRef ds:uri="http://schemas.microsoft.com/office/infopath/2007/PartnerControls"/>
    <ds:schemaRef ds:uri="http://schemas.microsoft.com/sharepoint/v3"/>
    <ds:schemaRef ds:uri="http://schemas.microsoft.com/office/2006/documentManagement/types"/>
    <ds:schemaRef ds:uri="http://schemas.openxmlformats.org/package/2006/metadata/core-properties"/>
    <ds:schemaRef ds:uri="9ede4979-7183-4f81-a394-71c40c9222c4"/>
    <ds:schemaRef ds:uri="038937e4-20c5-4a73-b245-175c4ead9603"/>
    <ds:schemaRef ds:uri="http://www.w3.org/XML/1998/namespace"/>
    <ds:schemaRef ds:uri="http://purl.org/dc/elements/1.1/"/>
  </ds:schemaRefs>
</ds:datastoreItem>
</file>

<file path=customXml/itemProps2.xml><?xml version="1.0" encoding="utf-8"?>
<ds:datastoreItem xmlns:ds="http://schemas.openxmlformats.org/officeDocument/2006/customXml" ds:itemID="{CDEA7322-0E1B-4429-8004-2F91618EB4A8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DFD92287-4DA5-4B35-B1D2-711C150FA73F}"/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1532</TotalTime>
  <Words>423</Words>
  <Application>Microsoft Office PowerPoint</Application>
  <PresentationFormat>Apresentação na tela (4:3)</PresentationFormat>
  <Paragraphs>32</Paragraphs>
  <Slides>8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8</vt:i4>
      </vt:variant>
    </vt:vector>
  </HeadingPairs>
  <TitlesOfParts>
    <vt:vector size="15" baseType="lpstr">
      <vt:lpstr>Arial</vt:lpstr>
      <vt:lpstr>Arial Black</vt:lpstr>
      <vt:lpstr>Calibri</vt:lpstr>
      <vt:lpstr>system-ui</vt:lpstr>
      <vt:lpstr>Times New Roman</vt:lpstr>
      <vt:lpstr>Office Theme</vt:lpstr>
      <vt:lpstr>Office Theme</vt:lpstr>
      <vt:lpstr>Apresentação do PowerPoint</vt:lpstr>
      <vt:lpstr>Apresentação do PowerPoint</vt:lpstr>
      <vt:lpstr>1. Aceptar la responsabilidad de hacer una traducción de la Biblia</vt:lpstr>
      <vt:lpstr>2. Hacer la traducción de la Biblia accesible</vt:lpstr>
      <vt:lpstr>3. Refina y revisa la traduccion</vt:lpstr>
      <vt:lpstr>4. Involucrar a la comunidad en el uso de las Escrituras</vt:lpstr>
      <vt:lpstr>5. Compartir TBPI con otros</vt:lpstr>
      <vt:lpstr>6. Liderar a las futuras generaciones para actualizar y revisar.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Eline Menezes</cp:lastModifiedBy>
  <cp:revision>163</cp:revision>
  <dcterms:created xsi:type="dcterms:W3CDTF">2019-03-18T18:21:25Z</dcterms:created>
  <dcterms:modified xsi:type="dcterms:W3CDTF">2025-04-15T17:43:47Z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0x0101003391F634926FA043ACFB26755753006F</vt:lpwstr>
  </property>
  <property fmtid="{D5CDD505-2E9C-101B-9397-08002B2CF9AE}" pid="3" name="MediaServiceImageTags">
    <vt:lpwstr/>
  </property>
</Properties>
</file>