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0" r:id="rId5"/>
    <p:sldId id="264" r:id="rId6"/>
    <p:sldId id="295" r:id="rId7"/>
    <p:sldId id="293" r:id="rId8"/>
    <p:sldId id="296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694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7297A-2BB3-4D70-847D-2BA2EC9E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" b="4095"/>
          <a:stretch/>
        </p:blipFill>
        <p:spPr>
          <a:xfrm>
            <a:off x="0" y="1909751"/>
            <a:ext cx="9144000" cy="471837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Quality Assessment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C1A429-DFD6-4471-881C-5FD28FA8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vs. Objective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618622-24A4-44D7-8A2A-9954D902B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41346"/>
              </p:ext>
            </p:extLst>
          </p:nvPr>
        </p:nvGraphicFramePr>
        <p:xfrm>
          <a:off x="564696" y="3897388"/>
          <a:ext cx="8014608" cy="240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145124538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690019975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4261646804"/>
                    </a:ext>
                  </a:extLst>
                </a:gridCol>
              </a:tblGrid>
              <a:tr h="63349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2"/>
                          </a:solidFill>
                          <a:latin typeface="+mn-lt"/>
                        </a:rPr>
                        <a:t>Subjective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2"/>
                          </a:solidFill>
                          <a:latin typeface="+mn-lt"/>
                        </a:rPr>
                        <a:t>Objective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82940"/>
                  </a:ext>
                </a:extLst>
              </a:tr>
              <a:tr h="63349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2"/>
                          </a:solidFill>
                          <a:latin typeface="+mn-lt"/>
                        </a:rPr>
                        <a:t>Changes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2"/>
                          </a:solidFill>
                          <a:latin typeface="+mn-lt"/>
                        </a:rPr>
                        <a:t>Does not change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818001"/>
                  </a:ext>
                </a:extLst>
              </a:tr>
              <a:tr h="11402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Based on</a:t>
                      </a:r>
                      <a:br>
                        <a:rPr lang="en-US" sz="24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personal opinion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Based on fact</a:t>
                      </a:r>
                      <a:br>
                        <a:rPr lang="en-US" sz="24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24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 an agreement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471136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9382F8D0-56DD-4A1D-923B-08144593DC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3" r="11787"/>
          <a:stretch/>
        </p:blipFill>
        <p:spPr>
          <a:xfrm>
            <a:off x="1298500" y="1441418"/>
            <a:ext cx="2288215" cy="2288215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A6DD34-573D-451C-A111-F24D2672C8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0" r="8592" b="10515"/>
          <a:stretch/>
        </p:blipFill>
        <p:spPr>
          <a:xfrm>
            <a:off x="5557285" y="1441418"/>
            <a:ext cx="2288215" cy="2288215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5695A-F43C-4687-B334-71093B7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Standard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7BB3F7-E5B4-4A30-A312-DFA84DEFE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4" r="4129"/>
          <a:stretch/>
        </p:blipFill>
        <p:spPr>
          <a:xfrm>
            <a:off x="758425" y="2707752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C78677-A24C-4DB3-8E43-9DEBE8FF2285}"/>
              </a:ext>
            </a:extLst>
          </p:cNvPr>
          <p:cNvSpPr txBox="1"/>
          <p:nvPr/>
        </p:nvSpPr>
        <p:spPr>
          <a:xfrm>
            <a:off x="258536" y="1506366"/>
            <a:ext cx="3943350" cy="9937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Making a quality assessment guide</a:t>
            </a:r>
            <a:endParaRPr lang="en-US" sz="2400" dirty="0">
              <a:solidFill>
                <a:schemeClr val="accent2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173F229B-2111-4DD1-98EB-0606196A805D}"/>
              </a:ext>
            </a:extLst>
          </p:cNvPr>
          <p:cNvSpPr/>
          <p:nvPr/>
        </p:nvSpPr>
        <p:spPr>
          <a:xfrm>
            <a:off x="3842658" y="2707751"/>
            <a:ext cx="4781549" cy="2943574"/>
          </a:xfrm>
          <a:prstGeom prst="leftArrowCallout">
            <a:avLst>
              <a:gd name="adj1" fmla="val 21156"/>
              <a:gd name="adj2" fmla="val 10578"/>
              <a:gd name="adj3" fmla="val 14276"/>
              <a:gd name="adj4" fmla="val 91212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1">
            <a:noAutofit/>
          </a:bodyPr>
          <a:lstStyle/>
          <a:p>
            <a:pPr marL="403225" marR="0" lvl="0" indent="-4032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reate a list of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 good translation qualities 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3225" marR="0" lvl="0" indent="-4032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Define each quality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3225" marR="0" lvl="0" indent="-4032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Make questions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to check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each quality 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9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BBADCE-E8A1-49F6-979F-C8B3828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6C5F9D-DE8D-4670-8B4E-0FFC4D59F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t="-123" r="30130" b="7281"/>
          <a:stretch/>
        </p:blipFill>
        <p:spPr>
          <a:xfrm>
            <a:off x="758425" y="2707752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4BEE01-5E08-42B7-9DFE-19E7362F835A}"/>
              </a:ext>
            </a:extLst>
          </p:cNvPr>
          <p:cNvSpPr txBox="1"/>
          <p:nvPr/>
        </p:nvSpPr>
        <p:spPr>
          <a:xfrm>
            <a:off x="258536" y="1567293"/>
            <a:ext cx="3943350" cy="9937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Message</a:t>
            </a:r>
            <a:br>
              <a:rPr lang="en-US" sz="280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</a:t>
            </a:r>
            <a:endParaRPr lang="en-US" sz="2400" dirty="0">
              <a:solidFill>
                <a:schemeClr val="accent2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D8871B25-3A5D-4989-B335-DF6E03561619}"/>
              </a:ext>
            </a:extLst>
          </p:cNvPr>
          <p:cNvSpPr/>
          <p:nvPr/>
        </p:nvSpPr>
        <p:spPr>
          <a:xfrm>
            <a:off x="3842658" y="2974784"/>
            <a:ext cx="4781549" cy="2409508"/>
          </a:xfrm>
          <a:prstGeom prst="leftArrowCallout">
            <a:avLst>
              <a:gd name="adj1" fmla="val 25174"/>
              <a:gd name="adj2" fmla="val 12587"/>
              <a:gd name="adj3" fmla="val 17848"/>
              <a:gd name="adj4" fmla="val 91212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 anchorCtr="1">
            <a:noAutofit/>
          </a:bodyPr>
          <a:lstStyle/>
          <a:p>
            <a:pPr marL="403225" marR="0" lvl="0" indent="-403225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 message the same?</a:t>
            </a:r>
          </a:p>
          <a:p>
            <a:pPr marL="403225" marR="0" lvl="0" indent="-403225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anything extra?</a:t>
            </a:r>
          </a:p>
          <a:p>
            <a:pPr marL="403225" marR="0" lvl="0" indent="-403225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anything missing?</a:t>
            </a:r>
          </a:p>
        </p:txBody>
      </p:sp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0D864A-1AB8-4AFA-9A5C-02156339A5CB}"/>
              </a:ext>
            </a:extLst>
          </p:cNvPr>
          <p:cNvSpPr txBox="1"/>
          <p:nvPr/>
        </p:nvSpPr>
        <p:spPr>
          <a:xfrm>
            <a:off x="222750" y="345717"/>
            <a:ext cx="3451586" cy="650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17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9BABB-C5CE-4BCE-8D70-B9537765CFFF}"/>
              </a:ext>
            </a:extLst>
          </p:cNvPr>
          <p:cNvSpPr txBox="1"/>
          <p:nvPr/>
        </p:nvSpPr>
        <p:spPr>
          <a:xfrm>
            <a:off x="0" y="3259953"/>
            <a:ext cx="389708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Why make</a:t>
            </a:r>
            <a:b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 guide?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DD7E8-9FF3-4B02-9FA1-CD6343687372}"/>
              </a:ext>
            </a:extLst>
          </p:cNvPr>
          <p:cNvSpPr/>
          <p:nvPr/>
        </p:nvSpPr>
        <p:spPr>
          <a:xfrm>
            <a:off x="4332514" y="679141"/>
            <a:ext cx="2307771" cy="23077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bIns="91440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Agree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what is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important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490D69-8288-4AF5-9CC3-5D2CD6F655C9}"/>
              </a:ext>
            </a:extLst>
          </p:cNvPr>
          <p:cNvSpPr/>
          <p:nvPr/>
        </p:nvSpPr>
        <p:spPr>
          <a:xfrm>
            <a:off x="6294664" y="2578191"/>
            <a:ext cx="2307771" cy="230777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Provide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standard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uphold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58FF6-8663-4003-A4C5-A57D5E0A6B5D}"/>
              </a:ext>
            </a:extLst>
          </p:cNvPr>
          <p:cNvSpPr/>
          <p:nvPr/>
        </p:nvSpPr>
        <p:spPr>
          <a:xfrm>
            <a:off x="3794061" y="3871090"/>
            <a:ext cx="2469138" cy="246913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Checking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Scripture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quality</a:t>
            </a:r>
            <a:endParaRPr lang="en-US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6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F73E4B-38E5-4934-9AEF-C67A7E937178}"/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98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PowerPoint Presentation</vt:lpstr>
      <vt:lpstr>Subjective vs. Objective</vt:lpstr>
      <vt:lpstr>Set the Standard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210</cp:revision>
  <dcterms:created xsi:type="dcterms:W3CDTF">2019-03-18T18:21:25Z</dcterms:created>
  <dcterms:modified xsi:type="dcterms:W3CDTF">2021-08-23T17:50:29Z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