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94" r:id="rId6"/>
    <p:sldId id="264" r:id="rId7"/>
    <p:sldId id="295" r:id="rId8"/>
    <p:sldId id="292" r:id="rId9"/>
    <p:sldId id="307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885" autoAdjust="0"/>
    <p:restoredTop sz="95661" autoAdjust="0"/>
  </p:normalViewPr>
  <p:slideViewPr>
    <p:cSldViewPr snapToGrid="0">
      <p:cViewPr varScale="1">
        <p:scale>
          <a:sx n="58" d="100"/>
          <a:sy n="58" d="100"/>
        </p:scale>
        <p:origin x="192" y="16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7C6F9D-BB9E-4FC8-82AF-1EAB0656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878651"/>
            <a:ext cx="9144000" cy="4785361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Traducción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basada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Significado</a:t>
            </a:r>
            <a:endParaRPr lang="en-US" sz="36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1D487FB-FD89-4880-9F1E-823CEFE6BAF7}"/>
              </a:ext>
            </a:extLst>
          </p:cNvPr>
          <p:cNvSpPr/>
          <p:nvPr/>
        </p:nvSpPr>
        <p:spPr>
          <a:xfrm>
            <a:off x="3657867" y="2566102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meaning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3657867" y="2566102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</a:rPr>
              <a:t>Palabras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Traducción</a:t>
            </a:r>
            <a:r>
              <a:rPr lang="en-US" dirty="0"/>
              <a:t> literal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comparación</a:t>
            </a:r>
            <a:r>
              <a:rPr lang="en-US" dirty="0"/>
              <a:t> a la </a:t>
            </a:r>
            <a:r>
              <a:rPr lang="en-US" dirty="0" err="1"/>
              <a:t>Traducción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significado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561741" y="3805085"/>
            <a:ext cx="3116759" cy="2657404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base del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Enfoque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reafirmar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palabra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texto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palabra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palabra</a:t>
            </a:r>
            <a:endParaRPr lang="en-US" sz="20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715021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Enfoque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traducir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mensaje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del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texto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fuente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asi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su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significado</a:t>
            </a: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es major </a:t>
            </a:r>
            <a:r>
              <a:rPr lang="en-US" sz="2000" dirty="0" err="1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comprendido</a:t>
            </a:r>
            <a:endParaRPr lang="en-US" sz="2000" dirty="0">
              <a:solidFill>
                <a:schemeClr val="tx2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17192" y="2633021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5565441" y="3841218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message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D487FB-FD89-4880-9F1E-823CEFE6BAF7}"/>
              </a:ext>
            </a:extLst>
          </p:cNvPr>
          <p:cNvSpPr/>
          <p:nvPr/>
        </p:nvSpPr>
        <p:spPr>
          <a:xfrm>
            <a:off x="1581932" y="3841217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meaning </a:t>
            </a:r>
          </a:p>
        </p:txBody>
      </p:sp>
      <p:pic>
        <p:nvPicPr>
          <p:cNvPr id="1025" name="Picture 21">
            <a:extLst>
              <a:ext uri="{FF2B5EF4-FFF2-40B4-BE49-F238E27FC236}">
                <a16:creationId xmlns:a16="http://schemas.microsoft.com/office/drawing/2014/main" id="{0E0CA9F0-9922-FADC-F9AB-F000B4F91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" b="1008"/>
          <a:stretch/>
        </p:blipFill>
        <p:spPr bwMode="auto">
          <a:xfrm>
            <a:off x="3143250" y="1158404"/>
            <a:ext cx="2834640" cy="2280311"/>
          </a:xfrm>
          <a:prstGeom prst="ellipse">
            <a:avLst/>
          </a:prstGeom>
          <a:noFill/>
          <a:ln w="57150">
            <a:solidFill>
              <a:srgbClr val="FBA93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 err="1">
                <a:solidFill>
                  <a:schemeClr val="accent1"/>
                </a:solidFill>
              </a:rPr>
              <a:t>Interpretación</a:t>
            </a:r>
            <a:r>
              <a:rPr lang="en-US" dirty="0">
                <a:solidFill>
                  <a:schemeClr val="accent1"/>
                </a:solidFill>
              </a:rPr>
              <a:t> Oral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9BA44-719B-139C-2ED0-25C5772CD166}"/>
              </a:ext>
            </a:extLst>
          </p:cNvPr>
          <p:cNvSpPr/>
          <p:nvPr/>
        </p:nvSpPr>
        <p:spPr>
          <a:xfrm>
            <a:off x="3534035" y="3841216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 err="1">
                <a:solidFill>
                  <a:schemeClr val="tx2"/>
                </a:solidFill>
              </a:rPr>
              <a:t>clara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ED5599-9BB4-1F97-5AE4-55E5725E65FF}"/>
              </a:ext>
            </a:extLst>
          </p:cNvPr>
          <p:cNvSpPr/>
          <p:nvPr/>
        </p:nvSpPr>
        <p:spPr>
          <a:xfrm>
            <a:off x="1576633" y="3860454"/>
            <a:ext cx="1704965" cy="172579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precisa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FC379-0711-8002-9E95-C5ADC27EE4DF}"/>
              </a:ext>
            </a:extLst>
          </p:cNvPr>
          <p:cNvSpPr/>
          <p:nvPr/>
        </p:nvSpPr>
        <p:spPr>
          <a:xfrm>
            <a:off x="5565441" y="3860454"/>
            <a:ext cx="1828263" cy="1725793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natural</a:t>
            </a: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FB4CBA-4FE1-4DA6-82E7-736564015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146C3B5-40A1-47E2-A09A-2CF2663D026A}"/>
              </a:ext>
            </a:extLst>
          </p:cNvPr>
          <p:cNvSpPr/>
          <p:nvPr/>
        </p:nvSpPr>
        <p:spPr>
          <a:xfrm>
            <a:off x="406213" y="1563375"/>
            <a:ext cx="2497573" cy="1052006"/>
          </a:xfrm>
          <a:prstGeom prst="wedgeRoundRectCallout">
            <a:avLst>
              <a:gd name="adj1" fmla="val 76674"/>
              <a:gd name="adj2" fmla="val 46588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Nice to meet you. My name is John.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1D0D25-FA85-478C-8081-8AFD8D5A16D5}"/>
              </a:ext>
            </a:extLst>
          </p:cNvPr>
          <p:cNvSpPr/>
          <p:nvPr/>
        </p:nvSpPr>
        <p:spPr>
          <a:xfrm>
            <a:off x="406214" y="4074455"/>
            <a:ext cx="3058994" cy="2054204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Literal</a:t>
            </a:r>
          </a:p>
          <a:p>
            <a:pPr algn="ctr">
              <a:spcAft>
                <a:spcPts val="1200"/>
              </a:spcAft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Muy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bien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encontrar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tú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nombre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 John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0CED34-2194-49DF-98B0-7FA80C930A70}"/>
              </a:ext>
            </a:extLst>
          </p:cNvPr>
          <p:cNvSpPr/>
          <p:nvPr/>
        </p:nvSpPr>
        <p:spPr>
          <a:xfrm>
            <a:off x="5590572" y="4074454"/>
            <a:ext cx="3147215" cy="2054204"/>
          </a:xfrm>
          <a:prstGeom prst="roundRect">
            <a:avLst>
              <a:gd name="adj" fmla="val 11490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>
              <a:spcAft>
                <a:spcPts val="1200"/>
              </a:spcAft>
            </a:pP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basado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significado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1200"/>
              </a:spcAft>
            </a:pPr>
            <a:r>
              <a:rPr lang="en-US" sz="23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Mucho</a:t>
            </a:r>
            <a: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gusto. </a:t>
            </a:r>
            <a:b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 </a:t>
            </a:r>
            <a:r>
              <a:rPr lang="en-US" sz="23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llamo</a:t>
            </a:r>
            <a:r>
              <a:rPr lang="en-US" sz="23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Juan.</a:t>
            </a:r>
            <a:endParaRPr lang="en-US" sz="23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A77A2-EC34-C387-77DB-CDC0D22B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del </a:t>
            </a:r>
            <a:r>
              <a:rPr lang="en-US" dirty="0" err="1"/>
              <a:t>español</a:t>
            </a:r>
            <a:r>
              <a:rPr lang="en-US" dirty="0"/>
              <a:t> a </a:t>
            </a:r>
            <a:r>
              <a:rPr lang="en-US" dirty="0" err="1"/>
              <a:t>inglés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7D26-B43A-B6F1-B043-1241533F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3"/>
            <a:ext cx="7886700" cy="762666"/>
          </a:xfrm>
        </p:spPr>
        <p:txBody>
          <a:bodyPr/>
          <a:lstStyle/>
          <a:p>
            <a:r>
              <a:rPr lang="en-US" dirty="0"/>
              <a:t>AMATB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6DBF-DB47-9835-114D-66AA258F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52" y="2020161"/>
            <a:ext cx="7118431" cy="445132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b="1" dirty="0" err="1">
                <a:solidFill>
                  <a:srgbClr val="B95659"/>
                </a:solidFill>
              </a:rPr>
              <a:t>Asistencia</a:t>
            </a:r>
            <a:r>
              <a:rPr lang="en-US" dirty="0">
                <a:solidFill>
                  <a:schemeClr val="tx2"/>
                </a:solidFill>
              </a:rPr>
              <a:t>—</a:t>
            </a:r>
            <a:r>
              <a:rPr lang="en-US" sz="2300" dirty="0" err="1">
                <a:solidFill>
                  <a:schemeClr val="tx2"/>
                </a:solidFill>
              </a:rPr>
              <a:t>asistiendo</a:t>
            </a:r>
            <a:r>
              <a:rPr lang="en-US" sz="2300" dirty="0">
                <a:solidFill>
                  <a:schemeClr val="tx2"/>
                </a:solidFill>
              </a:rPr>
              <a:t> a la </a:t>
            </a:r>
            <a:r>
              <a:rPr lang="en-US" sz="2300" dirty="0" err="1">
                <a:solidFill>
                  <a:schemeClr val="tx2"/>
                </a:solidFill>
              </a:rPr>
              <a:t>iglesia</a:t>
            </a:r>
            <a:r>
              <a:rPr lang="en-US" sz="2300" dirty="0">
                <a:solidFill>
                  <a:schemeClr val="tx2"/>
                </a:solidFill>
              </a:rPr>
              <a:t> local, </a:t>
            </a:r>
            <a:r>
              <a:rPr lang="en-US" sz="2300" dirty="0" err="1">
                <a:solidFill>
                  <a:schemeClr val="tx2"/>
                </a:solidFill>
              </a:rPr>
              <a:t>mundialmente</a:t>
            </a:r>
            <a:endParaRPr lang="en-US" sz="2300" dirty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rgbClr val="B95659"/>
                </a:solidFill>
              </a:rPr>
              <a:t>Mobilizada</a:t>
            </a:r>
            <a:r>
              <a:rPr lang="en-US" dirty="0">
                <a:solidFill>
                  <a:schemeClr val="tx2"/>
                </a:solidFill>
              </a:rPr>
              <a:t>—</a:t>
            </a:r>
            <a:r>
              <a:rPr lang="en-US" sz="2300" dirty="0" err="1">
                <a:solidFill>
                  <a:schemeClr val="tx2"/>
                </a:solidFill>
              </a:rPr>
              <a:t>viajando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el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mundo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entrenando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traductores</a:t>
            </a:r>
            <a:endParaRPr lang="en-US" sz="2300" dirty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rgbClr val="B95659"/>
                </a:solidFill>
              </a:rPr>
              <a:t>Apoyando</a:t>
            </a:r>
            <a:r>
              <a:rPr lang="en-US" dirty="0">
                <a:solidFill>
                  <a:schemeClr val="tx2"/>
                </a:solidFill>
              </a:rPr>
              <a:t>—</a:t>
            </a:r>
            <a:r>
              <a:rPr lang="en-US" sz="2300" dirty="0" err="1">
                <a:solidFill>
                  <a:schemeClr val="tx2"/>
                </a:solidFill>
              </a:rPr>
              <a:t>proveyendo</a:t>
            </a:r>
            <a:r>
              <a:rPr lang="en-US" sz="2300" dirty="0">
                <a:solidFill>
                  <a:schemeClr val="tx2"/>
                </a:solidFill>
              </a:rPr>
              <a:t> </a:t>
            </a:r>
            <a:r>
              <a:rPr lang="en-US" sz="2300" dirty="0" err="1">
                <a:solidFill>
                  <a:schemeClr val="tx2"/>
                </a:solidFill>
              </a:rPr>
              <a:t>entrenamiento</a:t>
            </a:r>
            <a:r>
              <a:rPr lang="en-US" sz="2300" dirty="0">
                <a:solidFill>
                  <a:schemeClr val="tx2"/>
                </a:solidFill>
              </a:rPr>
              <a:t>, </a:t>
            </a:r>
            <a:r>
              <a:rPr lang="en-US" sz="2300" dirty="0" err="1">
                <a:solidFill>
                  <a:schemeClr val="tx2"/>
                </a:solidFill>
              </a:rPr>
              <a:t>materiales</a:t>
            </a:r>
            <a:r>
              <a:rPr lang="en-US" sz="2300" dirty="0">
                <a:solidFill>
                  <a:schemeClr val="tx2"/>
                </a:solidFill>
              </a:rPr>
              <a:t>, y </a:t>
            </a:r>
            <a:r>
              <a:rPr lang="en-US" sz="2300" dirty="0" err="1">
                <a:solidFill>
                  <a:schemeClr val="tx2"/>
                </a:solidFill>
              </a:rPr>
              <a:t>herramientas</a:t>
            </a:r>
            <a:r>
              <a:rPr lang="en-US" sz="2300" dirty="0">
                <a:solidFill>
                  <a:schemeClr val="tx2"/>
                </a:solidFill>
              </a:rPr>
              <a:t> a la </a:t>
            </a:r>
            <a:r>
              <a:rPr lang="en-US" sz="2300" dirty="0" err="1">
                <a:solidFill>
                  <a:schemeClr val="tx2"/>
                </a:solidFill>
              </a:rPr>
              <a:t>iglesia</a:t>
            </a:r>
            <a:r>
              <a:rPr lang="en-US" sz="2300" dirty="0">
                <a:solidFill>
                  <a:schemeClr val="tx2"/>
                </a:solidFill>
              </a:rPr>
              <a:t> local</a:t>
            </a:r>
          </a:p>
          <a:p>
            <a:pPr>
              <a:spcAft>
                <a:spcPts val="1200"/>
              </a:spcAft>
            </a:pPr>
            <a:r>
              <a:rPr lang="en-US" b="1" dirty="0" err="1">
                <a:solidFill>
                  <a:srgbClr val="B95659"/>
                </a:solidFill>
              </a:rPr>
              <a:t>Traducción</a:t>
            </a:r>
            <a:r>
              <a:rPr lang="en-US" dirty="0">
                <a:solidFill>
                  <a:schemeClr val="tx2"/>
                </a:solidFill>
              </a:rPr>
              <a:t>—</a:t>
            </a:r>
            <a:r>
              <a:rPr lang="en-US">
                <a:solidFill>
                  <a:schemeClr val="tx2"/>
                </a:solidFill>
              </a:rPr>
              <a:t>asociándonos</a:t>
            </a:r>
            <a:r>
              <a:rPr lang="en-US" dirty="0">
                <a:solidFill>
                  <a:schemeClr val="tx2"/>
                </a:solidFill>
              </a:rPr>
              <a:t> con la </a:t>
            </a:r>
            <a:r>
              <a:rPr lang="en-US" dirty="0" err="1">
                <a:solidFill>
                  <a:schemeClr val="tx2"/>
                </a:solidFill>
              </a:rPr>
              <a:t>iglesia</a:t>
            </a:r>
            <a:r>
              <a:rPr lang="en-US" dirty="0">
                <a:solidFill>
                  <a:schemeClr val="tx2"/>
                </a:solidFill>
              </a:rPr>
              <a:t> local para </a:t>
            </a:r>
            <a:r>
              <a:rPr lang="en-US" dirty="0" err="1">
                <a:solidFill>
                  <a:schemeClr val="tx2"/>
                </a:solidFill>
              </a:rPr>
              <a:t>realizar</a:t>
            </a:r>
            <a:r>
              <a:rPr lang="en-US" dirty="0">
                <a:solidFill>
                  <a:schemeClr val="tx2"/>
                </a:solidFill>
              </a:rPr>
              <a:t> la biblia </a:t>
            </a:r>
            <a:r>
              <a:rPr lang="en-US" dirty="0" err="1">
                <a:solidFill>
                  <a:schemeClr val="tx2"/>
                </a:solidFill>
              </a:rPr>
              <a:t>en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todo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idioma</a:t>
            </a:r>
            <a:endParaRPr lang="en-US" dirty="0">
              <a:solidFill>
                <a:schemeClr val="tx2"/>
              </a:solidFill>
            </a:endParaRP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B95659"/>
                </a:solidFill>
              </a:rPr>
              <a:t>Biblica</a:t>
            </a:r>
            <a:r>
              <a:rPr lang="en-US" dirty="0">
                <a:solidFill>
                  <a:schemeClr val="tx2"/>
                </a:solidFill>
              </a:rPr>
              <a:t> – </a:t>
            </a:r>
            <a:r>
              <a:rPr lang="en-US" dirty="0" err="1">
                <a:solidFill>
                  <a:schemeClr val="tx2"/>
                </a:solidFill>
              </a:rPr>
              <a:t>Realizando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traducciónes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Bíblicas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22D954-6A2D-2D28-C34F-6FAA4717D8C3}"/>
              </a:ext>
            </a:extLst>
          </p:cNvPr>
          <p:cNvSpPr txBox="1"/>
          <p:nvPr/>
        </p:nvSpPr>
        <p:spPr>
          <a:xfrm>
            <a:off x="1149178" y="924232"/>
            <a:ext cx="680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95659"/>
                </a:solidFill>
              </a:rPr>
              <a:t>Asistencia</a:t>
            </a:r>
            <a:r>
              <a:rPr lang="en-US" sz="2400" b="1" dirty="0">
                <a:solidFill>
                  <a:srgbClr val="B95659"/>
                </a:solidFill>
              </a:rPr>
              <a:t> </a:t>
            </a:r>
            <a:r>
              <a:rPr lang="en-US" sz="2400" b="1" dirty="0" err="1">
                <a:solidFill>
                  <a:srgbClr val="B95659"/>
                </a:solidFill>
              </a:rPr>
              <a:t>Mobilizada</a:t>
            </a:r>
            <a:r>
              <a:rPr lang="en-US" sz="2400" b="1" dirty="0">
                <a:solidFill>
                  <a:srgbClr val="B95659"/>
                </a:solidFill>
              </a:rPr>
              <a:t> </a:t>
            </a:r>
            <a:r>
              <a:rPr lang="en-US" sz="2400" b="1" dirty="0" err="1">
                <a:solidFill>
                  <a:srgbClr val="B95659"/>
                </a:solidFill>
              </a:rPr>
              <a:t>Apoyando</a:t>
            </a:r>
            <a:r>
              <a:rPr lang="en-US" sz="2400" b="1" dirty="0">
                <a:solidFill>
                  <a:srgbClr val="B95659"/>
                </a:solidFill>
              </a:rPr>
              <a:t> la </a:t>
            </a:r>
            <a:r>
              <a:rPr lang="en-US" sz="2400" b="1" dirty="0" err="1">
                <a:solidFill>
                  <a:srgbClr val="B95659"/>
                </a:solidFill>
              </a:rPr>
              <a:t>Traducción</a:t>
            </a:r>
            <a:r>
              <a:rPr lang="en-US" sz="2400" b="1" dirty="0">
                <a:solidFill>
                  <a:srgbClr val="B95659"/>
                </a:solidFill>
              </a:rPr>
              <a:t> </a:t>
            </a:r>
            <a:r>
              <a:rPr lang="en-US" sz="2400" b="1" dirty="0" err="1">
                <a:solidFill>
                  <a:srgbClr val="B95659"/>
                </a:solidFill>
              </a:rPr>
              <a:t>Bíblica</a:t>
            </a:r>
            <a:endParaRPr lang="en-US" sz="2400" b="1" dirty="0">
              <a:solidFill>
                <a:srgbClr val="B9565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C0396-765F-D92D-C453-2DBE50AA8888}"/>
              </a:ext>
            </a:extLst>
          </p:cNvPr>
          <p:cNvSpPr txBox="1"/>
          <p:nvPr/>
        </p:nvSpPr>
        <p:spPr>
          <a:xfrm>
            <a:off x="766119" y="1981137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0F540-9876-33B5-E90A-853A62DFDA3B}"/>
              </a:ext>
            </a:extLst>
          </p:cNvPr>
          <p:cNvSpPr txBox="1"/>
          <p:nvPr/>
        </p:nvSpPr>
        <p:spPr>
          <a:xfrm>
            <a:off x="766119" y="2925900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F766-4318-42A5-8821-273E7591E2C9}"/>
              </a:ext>
            </a:extLst>
          </p:cNvPr>
          <p:cNvSpPr txBox="1"/>
          <p:nvPr/>
        </p:nvSpPr>
        <p:spPr>
          <a:xfrm>
            <a:off x="766119" y="3802331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879AA-A1C5-E50A-3C60-673EF5E095E1}"/>
              </a:ext>
            </a:extLst>
          </p:cNvPr>
          <p:cNvSpPr txBox="1"/>
          <p:nvPr/>
        </p:nvSpPr>
        <p:spPr>
          <a:xfrm>
            <a:off x="766119" y="4732637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7E727-75CA-D32D-0E0F-D1B41F2D4FDB}"/>
              </a:ext>
            </a:extLst>
          </p:cNvPr>
          <p:cNvSpPr txBox="1"/>
          <p:nvPr/>
        </p:nvSpPr>
        <p:spPr>
          <a:xfrm>
            <a:off x="766119" y="5502078"/>
            <a:ext cx="766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95659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9707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F375BB-1D15-46BA-BFFC-3B3ABDD82649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163</Words>
  <Application>Microsoft Macintosh PowerPoint</Application>
  <PresentationFormat>On-screen Show (4:3)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Traducción literal en comparación a la Traducción basada en el significado</vt:lpstr>
      <vt:lpstr>PowerPoint Presentation</vt:lpstr>
      <vt:lpstr>Ejemplos del español a inglés</vt:lpstr>
      <vt:lpstr>AMATB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202</cp:revision>
  <dcterms:created xsi:type="dcterms:W3CDTF">2019-03-18T18:21:25Z</dcterms:created>
  <dcterms:modified xsi:type="dcterms:W3CDTF">2023-09-18T19:48:32Z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