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wner" initials="O" lastIdx="1" clrIdx="0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659"/>
    <a:srgbClr val="83A83F"/>
    <a:srgbClr val="716557"/>
    <a:srgbClr val="FBA93D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 autoAdjust="0"/>
    <p:restoredTop sz="94698" autoAdjust="0"/>
  </p:normalViewPr>
  <p:slideViewPr>
    <p:cSldViewPr snapToGrid="0">
      <p:cViewPr varScale="1">
        <p:scale>
          <a:sx n="111" d="100"/>
          <a:sy n="111" d="100"/>
        </p:scale>
        <p:origin x="196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FF5787-790C-4EF5-B53F-663EBF53C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" b="7793"/>
          <a:stretch/>
        </p:blipFill>
        <p:spPr>
          <a:xfrm>
            <a:off x="0" y="2252546"/>
            <a:ext cx="9144000" cy="437588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1930094" y="697098"/>
            <a:ext cx="5283819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8 Steps of MAST</a:t>
            </a:r>
            <a:endParaRPr lang="en-US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3AAF0-AE2F-4202-98F3-9DEB7FA17BA6}"/>
              </a:ext>
            </a:extLst>
          </p:cNvPr>
          <p:cNvSpPr/>
          <p:nvPr/>
        </p:nvSpPr>
        <p:spPr>
          <a:xfrm>
            <a:off x="3230354" y="1513086"/>
            <a:ext cx="268329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3: Session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955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4 Steps: Checking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6748E-3964-4D84-AB38-CC7CFEE43892}"/>
              </a:ext>
            </a:extLst>
          </p:cNvPr>
          <p:cNvSpPr/>
          <p:nvPr/>
        </p:nvSpPr>
        <p:spPr>
          <a:xfrm>
            <a:off x="537641" y="1308317"/>
            <a:ext cx="1810407" cy="1186482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9AF8B6-57E3-453A-B6B0-EE202B0A7A40}"/>
              </a:ext>
            </a:extLst>
          </p:cNvPr>
          <p:cNvSpPr/>
          <p:nvPr/>
        </p:nvSpPr>
        <p:spPr>
          <a:xfrm>
            <a:off x="537640" y="2633880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E4E57-9C4E-42D8-B705-0147B46D73EB}"/>
              </a:ext>
            </a:extLst>
          </p:cNvPr>
          <p:cNvSpPr/>
          <p:nvPr/>
        </p:nvSpPr>
        <p:spPr>
          <a:xfrm>
            <a:off x="537640" y="3959443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38E64-FC85-4096-B8C3-8527307215A0}"/>
              </a:ext>
            </a:extLst>
          </p:cNvPr>
          <p:cNvSpPr/>
          <p:nvPr/>
        </p:nvSpPr>
        <p:spPr>
          <a:xfrm>
            <a:off x="537640" y="5285006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4C36-C033-42A2-9182-0AD84CCD4DB7}"/>
              </a:ext>
            </a:extLst>
          </p:cNvPr>
          <p:cNvSpPr txBox="1"/>
          <p:nvPr/>
        </p:nvSpPr>
        <p:spPr>
          <a:xfrm>
            <a:off x="2435028" y="1398856"/>
            <a:ext cx="5839178" cy="10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tx2"/>
                </a:solidFill>
              </a:rPr>
              <a:t>Self-edit</a:t>
            </a: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Compare your blind draft to the source text and make corrections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2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4 Steps: Checking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6748E-3964-4D84-AB38-CC7CFEE43892}"/>
              </a:ext>
            </a:extLst>
          </p:cNvPr>
          <p:cNvSpPr/>
          <p:nvPr/>
        </p:nvSpPr>
        <p:spPr>
          <a:xfrm>
            <a:off x="537641" y="1308317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9AF8B6-57E3-453A-B6B0-EE202B0A7A40}"/>
              </a:ext>
            </a:extLst>
          </p:cNvPr>
          <p:cNvSpPr/>
          <p:nvPr/>
        </p:nvSpPr>
        <p:spPr>
          <a:xfrm>
            <a:off x="537640" y="2633880"/>
            <a:ext cx="1810407" cy="1186482"/>
          </a:xfrm>
          <a:prstGeom prst="roundRect">
            <a:avLst/>
          </a:prstGeom>
          <a:solidFill>
            <a:schemeClr val="accent2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E4E57-9C4E-42D8-B705-0147B46D73EB}"/>
              </a:ext>
            </a:extLst>
          </p:cNvPr>
          <p:cNvSpPr/>
          <p:nvPr/>
        </p:nvSpPr>
        <p:spPr>
          <a:xfrm>
            <a:off x="537640" y="3959443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7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38E64-FC85-4096-B8C3-8527307215A0}"/>
              </a:ext>
            </a:extLst>
          </p:cNvPr>
          <p:cNvSpPr/>
          <p:nvPr/>
        </p:nvSpPr>
        <p:spPr>
          <a:xfrm>
            <a:off x="537640" y="5285006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4C36-C033-42A2-9182-0AD84CCD4DB7}"/>
              </a:ext>
            </a:extLst>
          </p:cNvPr>
          <p:cNvSpPr txBox="1"/>
          <p:nvPr/>
        </p:nvSpPr>
        <p:spPr>
          <a:xfrm>
            <a:off x="2435027" y="2724419"/>
            <a:ext cx="3608931" cy="10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tx2"/>
                </a:solidFill>
              </a:rPr>
              <a:t>Peer Edit</a:t>
            </a: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Ask a team member to compare the draft to the source text.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034B2-8897-478F-A1F7-74AD9194684B}"/>
              </a:ext>
            </a:extLst>
          </p:cNvPr>
          <p:cNvSpPr txBox="1"/>
          <p:nvPr/>
        </p:nvSpPr>
        <p:spPr>
          <a:xfrm>
            <a:off x="2435027" y="1701503"/>
            <a:ext cx="15125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Self-edit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64AECE-B5E2-4421-A709-4884E9DCACF2}"/>
              </a:ext>
            </a:extLst>
          </p:cNvPr>
          <p:cNvGrpSpPr/>
          <p:nvPr/>
        </p:nvGrpSpPr>
        <p:grpSpPr>
          <a:xfrm>
            <a:off x="5938092" y="2148219"/>
            <a:ext cx="3128793" cy="2246769"/>
            <a:chOff x="5938092" y="2258389"/>
            <a:chExt cx="3128793" cy="224676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46E3EF-73F3-469E-B85B-94BAF5698D8A}"/>
                </a:ext>
              </a:extLst>
            </p:cNvPr>
            <p:cNvSpPr txBox="1"/>
            <p:nvPr/>
          </p:nvSpPr>
          <p:spPr>
            <a:xfrm>
              <a:off x="6307211" y="2258389"/>
              <a:ext cx="2759674" cy="22467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6213" indent="-176213" algn="l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</a:rPr>
                <a:t>Peer editors should not make changes</a:t>
              </a:r>
              <a:br>
                <a:rPr lang="en-US" sz="2000" dirty="0">
                  <a:solidFill>
                    <a:schemeClr val="tx2"/>
                  </a:solidFill>
                </a:rPr>
              </a:br>
              <a:r>
                <a:rPr lang="en-US" sz="2000" dirty="0">
                  <a:solidFill>
                    <a:schemeClr val="tx2"/>
                  </a:solidFill>
                </a:rPr>
                <a:t>to the draft.</a:t>
              </a:r>
            </a:p>
            <a:p>
              <a:pPr marL="176213" indent="-176213" algn="l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</a:rPr>
                <a:t>Instead, make notes for discussion.</a:t>
              </a:r>
            </a:p>
            <a:p>
              <a:pPr marL="176213" indent="-176213" algn="l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</a:rPr>
                <a:t>Work in pairs.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2970214-709A-4149-98D5-6EA6A26D49DA}"/>
                </a:ext>
              </a:extLst>
            </p:cNvPr>
            <p:cNvCxnSpPr>
              <a:cxnSpLocks/>
            </p:cNvCxnSpPr>
            <p:nvPr/>
          </p:nvCxnSpPr>
          <p:spPr>
            <a:xfrm>
              <a:off x="6235547" y="2342882"/>
              <a:ext cx="0" cy="210312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87BE950-F6ED-4473-BE5E-118AF211536E}"/>
                </a:ext>
              </a:extLst>
            </p:cNvPr>
            <p:cNvCxnSpPr>
              <a:cxnSpLocks/>
            </p:cNvCxnSpPr>
            <p:nvPr/>
          </p:nvCxnSpPr>
          <p:spPr>
            <a:xfrm>
              <a:off x="5938092" y="3381773"/>
              <a:ext cx="29745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886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4 Steps: Checking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6748E-3964-4D84-AB38-CC7CFEE43892}"/>
              </a:ext>
            </a:extLst>
          </p:cNvPr>
          <p:cNvSpPr/>
          <p:nvPr/>
        </p:nvSpPr>
        <p:spPr>
          <a:xfrm>
            <a:off x="537641" y="1308317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9E4E57-9C4E-42D8-B705-0147B46D73EB}"/>
              </a:ext>
            </a:extLst>
          </p:cNvPr>
          <p:cNvSpPr/>
          <p:nvPr/>
        </p:nvSpPr>
        <p:spPr>
          <a:xfrm>
            <a:off x="537640" y="3959443"/>
            <a:ext cx="1810407" cy="1186482"/>
          </a:xfrm>
          <a:prstGeom prst="roundRect">
            <a:avLst/>
          </a:prstGeom>
          <a:solidFill>
            <a:srgbClr val="83A83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38E64-FC85-4096-B8C3-8527307215A0}"/>
              </a:ext>
            </a:extLst>
          </p:cNvPr>
          <p:cNvSpPr/>
          <p:nvPr/>
        </p:nvSpPr>
        <p:spPr>
          <a:xfrm>
            <a:off x="537640" y="5285006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4C36-C033-42A2-9182-0AD84CCD4DB7}"/>
              </a:ext>
            </a:extLst>
          </p:cNvPr>
          <p:cNvSpPr txBox="1"/>
          <p:nvPr/>
        </p:nvSpPr>
        <p:spPr>
          <a:xfrm>
            <a:off x="2435027" y="4049982"/>
            <a:ext cx="2775951" cy="10054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tx2"/>
                </a:solidFill>
              </a:rPr>
              <a:t>Keyword Check</a:t>
            </a: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Make a list of keywords and check for accuracy.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034B2-8897-478F-A1F7-74AD9194684B}"/>
              </a:ext>
            </a:extLst>
          </p:cNvPr>
          <p:cNvSpPr txBox="1"/>
          <p:nvPr/>
        </p:nvSpPr>
        <p:spPr>
          <a:xfrm>
            <a:off x="2435027" y="1701503"/>
            <a:ext cx="1490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Consume</a:t>
            </a:r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3F047F-92A8-404A-BD64-CA8EB4705DFF}"/>
              </a:ext>
            </a:extLst>
          </p:cNvPr>
          <p:cNvSpPr/>
          <p:nvPr/>
        </p:nvSpPr>
        <p:spPr>
          <a:xfrm>
            <a:off x="537640" y="2633880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03E87-426E-4D46-B437-A9C7AF4B818F}"/>
              </a:ext>
            </a:extLst>
          </p:cNvPr>
          <p:cNvSpPr txBox="1"/>
          <p:nvPr/>
        </p:nvSpPr>
        <p:spPr>
          <a:xfrm>
            <a:off x="2435027" y="3027066"/>
            <a:ext cx="1702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Peer Edit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9692FC9-BF0F-4C4A-A98E-6D602EBA1F6E}"/>
              </a:ext>
            </a:extLst>
          </p:cNvPr>
          <p:cNvGrpSpPr/>
          <p:nvPr/>
        </p:nvGrpSpPr>
        <p:grpSpPr>
          <a:xfrm>
            <a:off x="5210978" y="3166930"/>
            <a:ext cx="3646579" cy="2862322"/>
            <a:chOff x="5210978" y="3166930"/>
            <a:chExt cx="3646579" cy="28623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92CBC5-5F0B-4DBB-BE90-A1074A710486}"/>
                </a:ext>
              </a:extLst>
            </p:cNvPr>
            <p:cNvSpPr txBox="1"/>
            <p:nvPr/>
          </p:nvSpPr>
          <p:spPr>
            <a:xfrm>
              <a:off x="5580096" y="3166930"/>
              <a:ext cx="3277461" cy="28623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6213" indent="-176213" algn="l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</a:rPr>
                <a:t>List spiritual and abstract terms, names, and other essential words.</a:t>
              </a:r>
            </a:p>
            <a:p>
              <a:pPr marL="176213" indent="-176213" algn="l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</a:rPr>
                <a:t>Team may have to create or borrow a word or use a phrase.</a:t>
              </a:r>
            </a:p>
            <a:p>
              <a:pPr marL="176213" indent="-176213" algn="l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</a:rPr>
                <a:t>Resource: Translation Words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5EEAA3-A2AD-49A7-A689-5982AC707C78}"/>
                </a:ext>
              </a:extLst>
            </p:cNvPr>
            <p:cNvCxnSpPr>
              <a:cxnSpLocks/>
            </p:cNvCxnSpPr>
            <p:nvPr/>
          </p:nvCxnSpPr>
          <p:spPr>
            <a:xfrm>
              <a:off x="5508433" y="3272211"/>
              <a:ext cx="0" cy="26517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694355-F37F-4F02-AB01-12C63A8677AB}"/>
                </a:ext>
              </a:extLst>
            </p:cNvPr>
            <p:cNvCxnSpPr>
              <a:cxnSpLocks/>
            </p:cNvCxnSpPr>
            <p:nvPr/>
          </p:nvCxnSpPr>
          <p:spPr>
            <a:xfrm>
              <a:off x="5210978" y="4598091"/>
              <a:ext cx="29745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24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682-93C0-493F-8069-58DD3323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4 Steps: Checking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546748E-3964-4D84-AB38-CC7CFEE43892}"/>
              </a:ext>
            </a:extLst>
          </p:cNvPr>
          <p:cNvSpPr/>
          <p:nvPr/>
        </p:nvSpPr>
        <p:spPr>
          <a:xfrm>
            <a:off x="537641" y="1308317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938E64-FC85-4096-B8C3-8527307215A0}"/>
              </a:ext>
            </a:extLst>
          </p:cNvPr>
          <p:cNvSpPr/>
          <p:nvPr/>
        </p:nvSpPr>
        <p:spPr>
          <a:xfrm>
            <a:off x="537640" y="5285006"/>
            <a:ext cx="1810407" cy="1186482"/>
          </a:xfrm>
          <a:prstGeom prst="roundRect">
            <a:avLst/>
          </a:prstGeom>
          <a:solidFill>
            <a:srgbClr val="83A83F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14C36-C033-42A2-9182-0AD84CCD4DB7}"/>
              </a:ext>
            </a:extLst>
          </p:cNvPr>
          <p:cNvSpPr txBox="1"/>
          <p:nvPr/>
        </p:nvSpPr>
        <p:spPr>
          <a:xfrm>
            <a:off x="2435028" y="5237046"/>
            <a:ext cx="2864086" cy="12824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000" b="1" dirty="0">
                <a:solidFill>
                  <a:schemeClr val="tx2"/>
                </a:solidFill>
              </a:rPr>
              <a:t>Verse-by-verse Check</a:t>
            </a:r>
            <a:endParaRPr lang="en-US" sz="1800" b="0" i="0" u="none" strike="noStrike" baseline="0" dirty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tx2"/>
                </a:solidFill>
              </a:rPr>
              <a:t>Read the draft one verse at a time and compare to the source text.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034B2-8897-478F-A1F7-74AD9194684B}"/>
              </a:ext>
            </a:extLst>
          </p:cNvPr>
          <p:cNvSpPr txBox="1"/>
          <p:nvPr/>
        </p:nvSpPr>
        <p:spPr>
          <a:xfrm>
            <a:off x="2435027" y="1701503"/>
            <a:ext cx="14901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Consume</a:t>
            </a:r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3F047F-92A8-404A-BD64-CA8EB4705DFF}"/>
              </a:ext>
            </a:extLst>
          </p:cNvPr>
          <p:cNvSpPr/>
          <p:nvPr/>
        </p:nvSpPr>
        <p:spPr>
          <a:xfrm>
            <a:off x="537640" y="2633880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03E87-426E-4D46-B437-A9C7AF4B818F}"/>
              </a:ext>
            </a:extLst>
          </p:cNvPr>
          <p:cNvSpPr txBox="1"/>
          <p:nvPr/>
        </p:nvSpPr>
        <p:spPr>
          <a:xfrm>
            <a:off x="2435027" y="3027066"/>
            <a:ext cx="1702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Verbalize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9A85CA-C90C-4A26-B51E-EF961F3E5DE8}"/>
              </a:ext>
            </a:extLst>
          </p:cNvPr>
          <p:cNvSpPr txBox="1"/>
          <p:nvPr/>
        </p:nvSpPr>
        <p:spPr>
          <a:xfrm>
            <a:off x="2435026" y="4352629"/>
            <a:ext cx="2136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Keyword Check</a:t>
            </a:r>
            <a:endParaRPr lang="en-US" sz="2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388A4B2-1DC8-4C91-9EB3-5C99F77544BD}"/>
              </a:ext>
            </a:extLst>
          </p:cNvPr>
          <p:cNvSpPr/>
          <p:nvPr/>
        </p:nvSpPr>
        <p:spPr>
          <a:xfrm>
            <a:off x="537640" y="3959443"/>
            <a:ext cx="1810407" cy="11864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Step</a:t>
            </a:r>
            <a:b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cs typeface="Arial" panose="020B0604020202020204" pitchFamily="34" charset="0"/>
              </a:rPr>
              <a:t>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35A028-E62C-42CB-94A3-0F271D3394C3}"/>
              </a:ext>
            </a:extLst>
          </p:cNvPr>
          <p:cNvGrpSpPr/>
          <p:nvPr/>
        </p:nvGrpSpPr>
        <p:grpSpPr>
          <a:xfrm>
            <a:off x="5285487" y="4686384"/>
            <a:ext cx="3681303" cy="1785421"/>
            <a:chOff x="5210978" y="4138550"/>
            <a:chExt cx="3681303" cy="17854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7513FC-6DF2-45BF-902C-1A088AE8F21A}"/>
                </a:ext>
              </a:extLst>
            </p:cNvPr>
            <p:cNvSpPr txBox="1"/>
            <p:nvPr/>
          </p:nvSpPr>
          <p:spPr>
            <a:xfrm>
              <a:off x="5614820" y="4138550"/>
              <a:ext cx="3277461" cy="17851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6213" indent="-176213" algn="l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</a:rPr>
                <a:t>At least 3 translators should work together.</a:t>
              </a:r>
            </a:p>
            <a:p>
              <a:pPr marL="176213" indent="-176213" algn="l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2"/>
                  </a:solidFill>
                </a:rPr>
                <a:t>Resources: Translation Notes and Translation Questions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BA3F58-EF1F-4442-8124-AF0C1B1B10A6}"/>
                </a:ext>
              </a:extLst>
            </p:cNvPr>
            <p:cNvCxnSpPr>
              <a:cxnSpLocks/>
            </p:cNvCxnSpPr>
            <p:nvPr/>
          </p:nvCxnSpPr>
          <p:spPr>
            <a:xfrm>
              <a:off x="5508433" y="4204905"/>
              <a:ext cx="0" cy="1719066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D8EE5E3-9EF4-47AE-B857-B375AA26237F}"/>
                </a:ext>
              </a:extLst>
            </p:cNvPr>
            <p:cNvCxnSpPr>
              <a:cxnSpLocks/>
            </p:cNvCxnSpPr>
            <p:nvPr/>
          </p:nvCxnSpPr>
          <p:spPr>
            <a:xfrm>
              <a:off x="5210978" y="5237066"/>
              <a:ext cx="297455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117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22F893-C5C4-4700-9ED5-B0E62EF875F7}"/>
              </a:ext>
            </a:extLst>
          </p:cNvPr>
          <p:cNvSpPr/>
          <p:nvPr/>
        </p:nvSpPr>
        <p:spPr>
          <a:xfrm>
            <a:off x="506776" y="1322023"/>
            <a:ext cx="8130448" cy="2192357"/>
          </a:xfrm>
          <a:prstGeom prst="roundRect">
            <a:avLst>
              <a:gd name="adj" fmla="val 10739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3742F-CE38-4E2E-A80A-F6DB0508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99FC0-876C-4F69-B239-ACDD8ACAA599}"/>
              </a:ext>
            </a:extLst>
          </p:cNvPr>
          <p:cNvSpPr txBox="1"/>
          <p:nvPr/>
        </p:nvSpPr>
        <p:spPr>
          <a:xfrm>
            <a:off x="628650" y="1582075"/>
            <a:ext cx="7886701" cy="1672253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marL="396875" indent="-396875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What has helped you to become more confident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in using the steps? </a:t>
            </a:r>
          </a:p>
          <a:p>
            <a:pPr marL="396875" indent="-396875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400" dirty="0">
                <a:solidFill>
                  <a:schemeClr val="tx2"/>
                </a:solidFill>
              </a:rPr>
              <a:t>How pleased are you with the product after following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the eight steps?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162D64-EEF0-4362-BD79-4F977B4D8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01"/>
          <a:stretch/>
        </p:blipFill>
        <p:spPr>
          <a:xfrm>
            <a:off x="1008387" y="3869864"/>
            <a:ext cx="7127226" cy="2601624"/>
          </a:xfrm>
          <a:prstGeom prst="roundRect">
            <a:avLst>
              <a:gd name="adj" fmla="val 9551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12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482C2A-2282-4488-8093-A3303A856B37}"/>
              </a:ext>
            </a:extLst>
          </p:cNvPr>
          <p:cNvSpPr/>
          <p:nvPr/>
        </p:nvSpPr>
        <p:spPr>
          <a:xfrm>
            <a:off x="517794" y="1520520"/>
            <a:ext cx="4444858" cy="3656280"/>
          </a:xfrm>
          <a:prstGeom prst="roundRect">
            <a:avLst>
              <a:gd name="adj" fmla="val 6556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3742F-CE38-4E2E-A80A-F6DB0508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Experience and Guidance Can: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99FC0-876C-4F69-B239-ACDD8ACAA599}"/>
              </a:ext>
            </a:extLst>
          </p:cNvPr>
          <p:cNvSpPr txBox="1"/>
          <p:nvPr/>
        </p:nvSpPr>
        <p:spPr>
          <a:xfrm>
            <a:off x="573223" y="1517390"/>
            <a:ext cx="4334001" cy="36625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marL="231775" indent="-231775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encourage new translators who fear that the work is too hard.</a:t>
            </a:r>
          </a:p>
          <a:p>
            <a:pPr marL="231775" indent="-231775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help translators understand the value of each of the 8 MAST steps.</a:t>
            </a:r>
          </a:p>
          <a:p>
            <a:pPr marL="231775" indent="-231775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help translators understand the need for team work.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EB4BB5-CEDE-4582-893D-4AFDF5605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r="10209"/>
          <a:stretch/>
        </p:blipFill>
        <p:spPr>
          <a:xfrm>
            <a:off x="5266063" y="1343985"/>
            <a:ext cx="3249287" cy="4009350"/>
          </a:xfrm>
          <a:prstGeom prst="roundRect">
            <a:avLst>
              <a:gd name="adj" fmla="val 8263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DB6C98-C7A7-41CD-B695-E586CC15839C}"/>
              </a:ext>
            </a:extLst>
          </p:cNvPr>
          <p:cNvSpPr txBox="1"/>
          <p:nvPr/>
        </p:nvSpPr>
        <p:spPr>
          <a:xfrm>
            <a:off x="813407" y="5913008"/>
            <a:ext cx="7517187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Need help?            </a:t>
            </a:r>
            <a:r>
              <a:rPr lang="en-US" sz="2600" b="1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  <a:t>TS@WycliffeAssociates.org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F3BC53-3A4D-4585-B6BC-BEC25CF21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3196">
            <a:off x="2861082" y="5753950"/>
            <a:ext cx="808985" cy="7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6" ma:contentTypeDescription="Create a new document." ma:contentTypeScope="" ma:versionID="34ca4d5dec8541b93d160618231a9031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ecbbf5f4c01f0a3496800e153c6dd9e6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D85BAC-EB69-4EF1-96BA-497EDCBDA3A4}"/>
</file>

<file path=customXml/itemProps2.xml><?xml version="1.0" encoding="utf-8"?>
<ds:datastoreItem xmlns:ds="http://schemas.openxmlformats.org/officeDocument/2006/customXml" ds:itemID="{4E0C2BB9-C86B-4C4D-8B59-E43164CD6E2E}"/>
</file>

<file path=customXml/itemProps3.xml><?xml version="1.0" encoding="utf-8"?>
<ds:datastoreItem xmlns:ds="http://schemas.openxmlformats.org/officeDocument/2006/customXml" ds:itemID="{41E0BC1E-6975-44A5-B3B5-4365F9843E0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</TotalTime>
  <Words>291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Arial Black</vt:lpstr>
      <vt:lpstr>Office Theme</vt:lpstr>
      <vt:lpstr>PowerPoint Presentation</vt:lpstr>
      <vt:lpstr>The Last 4 Steps: Checking</vt:lpstr>
      <vt:lpstr>The Last 4 Steps: Checking</vt:lpstr>
      <vt:lpstr>The Last 4 Steps: Checking</vt:lpstr>
      <vt:lpstr>The Last 4 Steps: Checking</vt:lpstr>
      <vt:lpstr>Questions</vt:lpstr>
      <vt:lpstr>Your Experience and Guidance Can: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Susan Quigley</cp:lastModifiedBy>
  <cp:revision>96</cp:revision>
  <dcterms:created xsi:type="dcterms:W3CDTF">2019-03-18T18:21:25Z</dcterms:created>
  <dcterms:modified xsi:type="dcterms:W3CDTF">2021-05-05T13:41:22Z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