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60" r:id="rId5"/>
    <p:sldId id="264" r:id="rId6"/>
    <p:sldId id="292" r:id="rId7"/>
    <p:sldId id="293" r:id="rId8"/>
    <p:sldId id="294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93D"/>
    <a:srgbClr val="83A83F"/>
    <a:srgbClr val="C3DD93"/>
    <a:srgbClr val="716557"/>
    <a:srgbClr val="B9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576" autoAdjust="0"/>
    <p:restoredTop sz="95694" autoAdjust="0"/>
  </p:normalViewPr>
  <p:slideViewPr>
    <p:cSldViewPr snapToGrid="0">
      <p:cViewPr varScale="1">
        <p:scale>
          <a:sx n="88" d="100"/>
          <a:sy n="88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EF6BCA-613E-44FE-811D-2342AF57A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6" b="6556"/>
          <a:stretch/>
        </p:blipFill>
        <p:spPr>
          <a:xfrm>
            <a:off x="0" y="1891242"/>
            <a:ext cx="9144000" cy="4775321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53" y="763115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Workshop Planning</a:t>
            </a: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97E9E-F5AE-46A6-8433-D9E74593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Inspirational Devotions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F2D153-C6CA-41AC-9CDF-3260A31AE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6" r="16286"/>
          <a:stretch/>
        </p:blipFill>
        <p:spPr>
          <a:xfrm>
            <a:off x="3315902" y="1514846"/>
            <a:ext cx="2512196" cy="2512930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0340FA-5605-4DB4-AEE6-A10A3C189298}"/>
              </a:ext>
            </a:extLst>
          </p:cNvPr>
          <p:cNvSpPr txBox="1"/>
          <p:nvPr/>
        </p:nvSpPr>
        <p:spPr>
          <a:xfrm>
            <a:off x="3316672" y="2171147"/>
            <a:ext cx="2510657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glow rad="266700">
                    <a:schemeClr val="tx2"/>
                  </a:glow>
                </a:effectLst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Revelation 5</a:t>
            </a:r>
            <a:endParaRPr lang="en-US" sz="3600" b="1" dirty="0">
              <a:solidFill>
                <a:schemeClr val="bg1"/>
              </a:solidFill>
              <a:effectLst>
                <a:glow rad="266700">
                  <a:schemeClr val="tx2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9C3854-E452-4A54-ADFB-7F38F7DB67FE}"/>
              </a:ext>
            </a:extLst>
          </p:cNvPr>
          <p:cNvSpPr txBox="1"/>
          <p:nvPr/>
        </p:nvSpPr>
        <p:spPr>
          <a:xfrm>
            <a:off x="3157415" y="4130079"/>
            <a:ext cx="2829170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All languages will worship Him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79457-DDCE-43A9-8067-7CB120C183B8}"/>
              </a:ext>
            </a:extLst>
          </p:cNvPr>
          <p:cNvSpPr txBox="1"/>
          <p:nvPr/>
        </p:nvSpPr>
        <p:spPr>
          <a:xfrm>
            <a:off x="196501" y="4130079"/>
            <a:ext cx="2829170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God created languages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3CDFD2-1252-44AA-B618-C10FC0EA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6" r="16286"/>
          <a:stretch/>
        </p:blipFill>
        <p:spPr>
          <a:xfrm>
            <a:off x="354988" y="1514846"/>
            <a:ext cx="2512196" cy="2512930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D9CBBA-70D4-452E-A742-F901E30C171C}"/>
              </a:ext>
            </a:extLst>
          </p:cNvPr>
          <p:cNvSpPr txBox="1"/>
          <p:nvPr/>
        </p:nvSpPr>
        <p:spPr>
          <a:xfrm>
            <a:off x="355758" y="2448146"/>
            <a:ext cx="2510657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glow rad="266700">
                    <a:schemeClr val="tx2"/>
                  </a:glow>
                </a:effectLst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Genesis 6</a:t>
            </a:r>
            <a:endParaRPr lang="en-US" sz="3600" b="1" dirty="0">
              <a:solidFill>
                <a:schemeClr val="bg1"/>
              </a:solidFill>
              <a:effectLst>
                <a:glow rad="266700">
                  <a:schemeClr val="tx2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F7BA153-BAEC-4316-BC50-5B8BB70FA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6" r="16286"/>
          <a:stretch/>
        </p:blipFill>
        <p:spPr>
          <a:xfrm>
            <a:off x="6276816" y="1514846"/>
            <a:ext cx="2512196" cy="2512930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B0B6828-F190-46FE-9245-1562D0F35376}"/>
              </a:ext>
            </a:extLst>
          </p:cNvPr>
          <p:cNvSpPr txBox="1"/>
          <p:nvPr/>
        </p:nvSpPr>
        <p:spPr>
          <a:xfrm>
            <a:off x="6277586" y="2171147"/>
            <a:ext cx="2510657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glow rad="266700">
                    <a:schemeClr val="tx2"/>
                  </a:glow>
                </a:effectLst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Matthew 28:19</a:t>
            </a:r>
            <a:endParaRPr lang="en-US" sz="3600" b="1" dirty="0">
              <a:solidFill>
                <a:schemeClr val="bg1"/>
              </a:solidFill>
              <a:effectLst>
                <a:glow rad="266700">
                  <a:schemeClr val="tx2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955D30-3A4B-43C2-B9DD-6D38A8BF6AA8}"/>
              </a:ext>
            </a:extLst>
          </p:cNvPr>
          <p:cNvSpPr txBox="1"/>
          <p:nvPr/>
        </p:nvSpPr>
        <p:spPr>
          <a:xfrm>
            <a:off x="6118329" y="4130079"/>
            <a:ext cx="2829170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eaching to observe all things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D34BB-4066-4977-A9AC-8C38969DCA6C}"/>
              </a:ext>
            </a:extLst>
          </p:cNvPr>
          <p:cNvSpPr/>
          <p:nvPr/>
        </p:nvSpPr>
        <p:spPr>
          <a:xfrm>
            <a:off x="0" y="5265121"/>
            <a:ext cx="91440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translated verses each day</a:t>
            </a:r>
          </a:p>
        </p:txBody>
      </p:sp>
    </p:spTree>
    <p:extLst>
      <p:ext uri="{BB962C8B-B14F-4D97-AF65-F5344CB8AC3E}">
        <p14:creationId xmlns:p14="http://schemas.microsoft.com/office/powerpoint/2010/main" val="370944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2B0870-B479-48D4-B18D-1B67976B21EB}"/>
              </a:ext>
            </a:extLst>
          </p:cNvPr>
          <p:cNvSpPr/>
          <p:nvPr/>
        </p:nvSpPr>
        <p:spPr>
          <a:xfrm>
            <a:off x="0" y="5265121"/>
            <a:ext cx="91440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the challenges of working from home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508D48-ACAD-413A-B908-6D5EE0B0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the Needs of Translators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158D4-261E-4CB7-8E3D-53C3C0600690}"/>
              </a:ext>
            </a:extLst>
          </p:cNvPr>
          <p:cNvSpPr txBox="1"/>
          <p:nvPr/>
        </p:nvSpPr>
        <p:spPr>
          <a:xfrm>
            <a:off x="519793" y="4259996"/>
            <a:ext cx="3856264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Physical and spiritual / interpersonal needs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8D8266-465E-48D5-851F-EA43C20570C0}"/>
              </a:ext>
            </a:extLst>
          </p:cNvPr>
          <p:cNvSpPr txBox="1"/>
          <p:nvPr/>
        </p:nvSpPr>
        <p:spPr>
          <a:xfrm>
            <a:off x="5219627" y="4259996"/>
            <a:ext cx="2969372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Workshop</a:t>
            </a:r>
            <a:b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necessities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D56BBA-2198-4CAD-9722-FF51CEBC5AC2}"/>
              </a:ext>
            </a:extLst>
          </p:cNvPr>
          <p:cNvGrpSpPr/>
          <p:nvPr/>
        </p:nvGrpSpPr>
        <p:grpSpPr>
          <a:xfrm>
            <a:off x="5219627" y="1259873"/>
            <a:ext cx="2952897" cy="2952897"/>
            <a:chOff x="3483963" y="1250856"/>
            <a:chExt cx="2991143" cy="29911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F735D8-76EF-41B1-BAFA-EB924C656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3963" y="1250856"/>
              <a:ext cx="2991143" cy="2991143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691264F-8816-4C3D-B8E2-7F2F96CC4310}"/>
                </a:ext>
              </a:extLst>
            </p:cNvPr>
            <p:cNvSpPr/>
            <p:nvPr/>
          </p:nvSpPr>
          <p:spPr>
            <a:xfrm>
              <a:off x="3483963" y="1250856"/>
              <a:ext cx="2991143" cy="2991143"/>
            </a:xfrm>
            <a:prstGeom prst="ellipse">
              <a:avLst/>
            </a:prstGeom>
            <a:noFill/>
            <a:ln w="57150">
              <a:solidFill>
                <a:srgbClr val="FBA93D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975A1-01CB-42FA-81AF-C268E7371490}"/>
              </a:ext>
            </a:extLst>
          </p:cNvPr>
          <p:cNvGrpSpPr/>
          <p:nvPr/>
        </p:nvGrpSpPr>
        <p:grpSpPr>
          <a:xfrm>
            <a:off x="971477" y="1259873"/>
            <a:ext cx="2952897" cy="2952897"/>
            <a:chOff x="3483963" y="1250856"/>
            <a:chExt cx="2991143" cy="299114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87B2DF5-AACD-451C-A42F-5E0FB235F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83963" y="1250856"/>
              <a:ext cx="2991143" cy="2991143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6A6F222-F3F4-42DF-8441-65D8779A5DC8}"/>
                </a:ext>
              </a:extLst>
            </p:cNvPr>
            <p:cNvSpPr/>
            <p:nvPr/>
          </p:nvSpPr>
          <p:spPr>
            <a:xfrm>
              <a:off x="3483963" y="1250856"/>
              <a:ext cx="2991143" cy="2991143"/>
            </a:xfrm>
            <a:prstGeom prst="ellipse">
              <a:avLst/>
            </a:prstGeom>
            <a:noFill/>
            <a:ln w="57150">
              <a:solidFill>
                <a:srgbClr val="FBA93D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31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C95C1B-B635-45DB-905B-C1A01196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of Proximal Development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011BEF-B975-4CBD-AD74-8C03AE7D5365}"/>
              </a:ext>
            </a:extLst>
          </p:cNvPr>
          <p:cNvSpPr txBox="1"/>
          <p:nvPr/>
        </p:nvSpPr>
        <p:spPr>
          <a:xfrm>
            <a:off x="-4747278" y="454736"/>
            <a:ext cx="4702628" cy="4532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Skills Inventory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3-circle drawing for ZPD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learner increases his skill by working with someone 1 step ahead.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outer ring of skill is still beyond learner.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of ZPD—baby learning to walk; learning to ride a bike.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Learners do better with someone who will meet them in the middle circle..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Picture of scaffolding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Learners receive support like a scaffold in layers so they can reach higher.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Teams Skills Inventory helps leaders form teams of translators that can work well together.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be done at beginning of workshop.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translators with others of similar skill level.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Skills assessed: GL ability, HL ability, Bible knowledge, Tech Knowledge, thinking style.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kinds of needs might keep translators from focusing on work?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leaders at a MAST event help provide for these needs so translators can learn and work?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65ABB3-D54D-4E57-902D-B09F6C530BE2}"/>
              </a:ext>
            </a:extLst>
          </p:cNvPr>
          <p:cNvSpPr/>
          <p:nvPr/>
        </p:nvSpPr>
        <p:spPr>
          <a:xfrm>
            <a:off x="2760939" y="1269900"/>
            <a:ext cx="3622122" cy="36221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A814C7-DC34-431A-BEE1-7B666D81FAD6}"/>
              </a:ext>
            </a:extLst>
          </p:cNvPr>
          <p:cNvSpPr txBox="1"/>
          <p:nvPr/>
        </p:nvSpPr>
        <p:spPr>
          <a:xfrm>
            <a:off x="3476585" y="3402181"/>
            <a:ext cx="2190830" cy="1317477"/>
          </a:xfrm>
          <a:prstGeom prst="rect">
            <a:avLst/>
          </a:prstGeom>
          <a:noFill/>
        </p:spPr>
        <p:txBody>
          <a:bodyPr wrap="none" rtlCol="0" anchor="ctr">
            <a:prstTxWarp prst="textArchDown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chemeClr val="tx2"/>
                </a:solidFill>
              </a:rPr>
              <a:t>Learner cannot do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146765-0814-4520-BF47-C03F706FF6DB}"/>
              </a:ext>
            </a:extLst>
          </p:cNvPr>
          <p:cNvSpPr/>
          <p:nvPr/>
        </p:nvSpPr>
        <p:spPr>
          <a:xfrm>
            <a:off x="3236603" y="1745565"/>
            <a:ext cx="2670794" cy="26707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A1E5BC-4894-48F9-9892-667388CA2984}"/>
              </a:ext>
            </a:extLst>
          </p:cNvPr>
          <p:cNvSpPr/>
          <p:nvPr/>
        </p:nvSpPr>
        <p:spPr>
          <a:xfrm>
            <a:off x="3742573" y="2251535"/>
            <a:ext cx="1658854" cy="1658854"/>
          </a:xfrm>
          <a:prstGeom prst="ellipse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b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can do</a:t>
            </a:r>
            <a:b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unaided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65492F-DCBA-427F-8DAE-50A9D33B3602}"/>
              </a:ext>
            </a:extLst>
          </p:cNvPr>
          <p:cNvSpPr txBox="1"/>
          <p:nvPr/>
        </p:nvSpPr>
        <p:spPr>
          <a:xfrm>
            <a:off x="664693" y="1326229"/>
            <a:ext cx="2096246" cy="77169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>
                <a:solidFill>
                  <a:schemeClr val="tx2"/>
                </a:solidFill>
              </a:rPr>
              <a:t>Learner can do</a:t>
            </a:r>
            <a:br>
              <a:rPr lang="en-US" sz="2200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tx2"/>
                </a:solidFill>
              </a:rPr>
              <a:t>with guidance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23D39EB-6E5D-4AD3-9F38-48710EBD1DBD}"/>
              </a:ext>
            </a:extLst>
          </p:cNvPr>
          <p:cNvSpPr/>
          <p:nvPr/>
        </p:nvSpPr>
        <p:spPr>
          <a:xfrm rot="7280520">
            <a:off x="3113623" y="1693938"/>
            <a:ext cx="123954" cy="1099198"/>
          </a:xfrm>
          <a:prstGeom prst="triangle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A9DD5F-4064-43D0-8DC3-04B4A16F8A36}"/>
              </a:ext>
            </a:extLst>
          </p:cNvPr>
          <p:cNvSpPr/>
          <p:nvPr/>
        </p:nvSpPr>
        <p:spPr>
          <a:xfrm>
            <a:off x="0" y="5265121"/>
            <a:ext cx="91440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marL="1546225"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Learners receive support like a scaffold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4A898D9-ECE4-4BBC-9304-400591072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98" y="4718636"/>
            <a:ext cx="1857215" cy="185721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86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1DD2C8-0410-446B-ACA3-C4E16AF5CC8F}"/>
              </a:ext>
            </a:extLst>
          </p:cNvPr>
          <p:cNvSpPr/>
          <p:nvPr/>
        </p:nvSpPr>
        <p:spPr>
          <a:xfrm>
            <a:off x="1567543" y="2051854"/>
            <a:ext cx="2656114" cy="19158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C95C1B-B635-45DB-905B-C1A01196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Skills Inventory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0D6323-09C6-4F47-96CF-E4372FB3FB40}"/>
              </a:ext>
            </a:extLst>
          </p:cNvPr>
          <p:cNvSpPr/>
          <p:nvPr/>
        </p:nvSpPr>
        <p:spPr>
          <a:xfrm>
            <a:off x="0" y="5265121"/>
            <a:ext cx="9144000" cy="10921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needs prevent translator focus?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MAST leaders provide for these needs?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95C2C1-49B7-4AF4-8D29-611BC6BD3C34}"/>
              </a:ext>
            </a:extLst>
          </p:cNvPr>
          <p:cNvGrpSpPr/>
          <p:nvPr/>
        </p:nvGrpSpPr>
        <p:grpSpPr>
          <a:xfrm>
            <a:off x="3378496" y="1839582"/>
            <a:ext cx="2340429" cy="2340429"/>
            <a:chOff x="3173186" y="1634745"/>
            <a:chExt cx="2340429" cy="23404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1BCC1E-506F-49B3-9438-F4152FB57D41}"/>
                </a:ext>
              </a:extLst>
            </p:cNvPr>
            <p:cNvSpPr/>
            <p:nvPr/>
          </p:nvSpPr>
          <p:spPr>
            <a:xfrm>
              <a:off x="3173186" y="1634745"/>
              <a:ext cx="2340429" cy="23404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sp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EA824CF-ACE0-463E-8B94-CC143BD8C264}"/>
                </a:ext>
              </a:extLst>
            </p:cNvPr>
            <p:cNvSpPr txBox="1"/>
            <p:nvPr/>
          </p:nvSpPr>
          <p:spPr>
            <a:xfrm>
              <a:off x="3287486" y="2020129"/>
              <a:ext cx="21118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Form teams that work well together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ED9D44A-D2F5-4655-B1A2-825C732F575F}"/>
              </a:ext>
            </a:extLst>
          </p:cNvPr>
          <p:cNvSpPr txBox="1"/>
          <p:nvPr/>
        </p:nvSpPr>
        <p:spPr>
          <a:xfrm>
            <a:off x="6437380" y="1809468"/>
            <a:ext cx="2443842" cy="240065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 ability</a:t>
            </a:r>
            <a:endParaRPr lang="en-US" sz="2200" dirty="0">
              <a:solidFill>
                <a:schemeClr val="tx2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HL ability</a:t>
            </a:r>
            <a:endParaRPr lang="en-US" sz="2200" dirty="0">
              <a:solidFill>
                <a:schemeClr val="tx2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Bible knowledge</a:t>
            </a:r>
            <a:endParaRPr lang="en-US" sz="2200" dirty="0">
              <a:solidFill>
                <a:schemeClr val="tx2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 Knowledge</a:t>
            </a:r>
            <a:endParaRPr lang="en-US" sz="2200" dirty="0">
              <a:solidFill>
                <a:schemeClr val="tx2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Thinking style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19AF51-7C78-4018-B1BC-639616E0B7E6}"/>
              </a:ext>
            </a:extLst>
          </p:cNvPr>
          <p:cNvSpPr/>
          <p:nvPr/>
        </p:nvSpPr>
        <p:spPr>
          <a:xfrm>
            <a:off x="5833225" y="2522045"/>
            <a:ext cx="566057" cy="975503"/>
          </a:xfrm>
          <a:prstGeom prst="rightArrow">
            <a:avLst>
              <a:gd name="adj1" fmla="val 54464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74B9C-9DE8-473D-ACE9-9FA26D426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" t="1053" r="31386" b="8926"/>
          <a:stretch/>
        </p:blipFill>
        <p:spPr>
          <a:xfrm>
            <a:off x="1304766" y="962590"/>
            <a:ext cx="1724184" cy="1724687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496796-3394-4878-80F2-F9989EBA6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1601399" y="3282359"/>
            <a:ext cx="1724184" cy="1724687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BFE2991-5749-4340-A97C-088CC9976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42583" y="2237608"/>
            <a:ext cx="1724184" cy="1724687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891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6" ma:contentTypeDescription="Create a new document." ma:contentTypeScope="" ma:versionID="34ca4d5dec8541b93d160618231a9031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ecbbf5f4c01f0a3496800e153c6dd9e6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66B4E4-B9F9-45E4-AE86-D717FEFC7ABD}"/>
</file>

<file path=customXml/itemProps2.xml><?xml version="1.0" encoding="utf-8"?>
<ds:datastoreItem xmlns:ds="http://schemas.openxmlformats.org/officeDocument/2006/customXml" ds:itemID="{DD870300-B03F-45F7-9154-521D8C7468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1822</TotalTime>
  <Words>267</Words>
  <Application>Microsoft Office PowerPoint</Application>
  <PresentationFormat>On-screen Show (4:3)</PresentationFormat>
  <Paragraphs>43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Courier New</vt:lpstr>
      <vt:lpstr>Times New Roman</vt:lpstr>
      <vt:lpstr>Office Theme</vt:lpstr>
      <vt:lpstr>PowerPoint Presentation</vt:lpstr>
      <vt:lpstr>Inspirational Devotions</vt:lpstr>
      <vt:lpstr>Meeting the Needs of Translators</vt:lpstr>
      <vt:lpstr>Zone of Proximal Development</vt:lpstr>
      <vt:lpstr>Team Skills Inventory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201</cp:revision>
  <dcterms:created xsi:type="dcterms:W3CDTF">2019-03-18T18:21:25Z</dcterms:created>
  <dcterms:modified xsi:type="dcterms:W3CDTF">2021-08-26T19:30:25Z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