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8" r:id="rId12"/>
    <p:sldId id="265" r:id="rId13"/>
    <p:sldId id="26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22" roundtripDataSignature="AMtx7mg/mGbZtJIoF8myktQ4yeh90sltb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e Jarka" initials="CJ" lastIdx="2" clrIdx="0">
    <p:extLst>
      <p:ext uri="{19B8F6BF-5375-455C-9EA6-DF929625EA0E}">
        <p15:presenceInfo xmlns:p15="http://schemas.microsoft.com/office/powerpoint/2012/main" userId="S::christine_jarka@wycliffeassociates.org::27407dc7-5536-4242-9797-21c37323e07b" providerId="AD"/>
      </p:ext>
    </p:extLst>
  </p:cmAuthor>
  <p:cmAuthor id="2" name="Victor Vazquez" initials="VV" lastIdx="10" clrIdx="1">
    <p:extLst>
      <p:ext uri="{19B8F6BF-5375-455C-9EA6-DF929625EA0E}">
        <p15:presenceInfo xmlns:p15="http://schemas.microsoft.com/office/powerpoint/2012/main" userId="S::victor_vazquez@wycliffeassociates.org::12511eb4-e41b-482a-bf9e-1a9934402d8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1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3746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7497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1225" lvl="0" indent="-1812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BTT Writer for Android is a mobile app that can be downloaded for Android devices so that anyone with an Android tablet can translate the Bible into their heart language.</a:t>
            </a:r>
            <a:endParaRPr/>
          </a:p>
          <a:p>
            <a:pPr marL="181225" lvl="0" indent="-1812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BTT Writer is open source (without cost) and copyright free (content is not copyrighted against translation)</a:t>
            </a:r>
            <a:endParaRPr/>
          </a:p>
          <a:p>
            <a:pPr marL="664488" lvl="1" indent="-18122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Most Bibles and resources are copyrighted – can’t use as a translation source unless receiving permission from publisher, often involving paying royalties. </a:t>
            </a:r>
            <a:endParaRPr/>
          </a:p>
          <a:p>
            <a:pPr marL="664488" lvl="1" indent="-18122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For example, if you translate out of a single source, it is considered plagiarism to publish. You must use at least 3 sources for it not to be plagiarism. </a:t>
            </a:r>
            <a:endParaRPr/>
          </a:p>
          <a:p>
            <a:pPr marL="181225" lvl="0" indent="-1812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It contains the content that needs to be translated as well as Bible resources – notes, words, questions – that can improve the translation. </a:t>
            </a:r>
            <a:endParaRPr/>
          </a:p>
          <a:p>
            <a:pPr marL="181225" lvl="0" indent="-1812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Information can be shared directly from device to device and finished content can be uploaded to a content server and digitally published.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7335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 of the first things you’ll need to do is to decide which type of account to use. There are two types:</a:t>
            </a:r>
            <a:endParaRPr/>
          </a:p>
          <a:p>
            <a:pPr marL="181225" lvl="0" indent="-1812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Offline Account</a:t>
            </a:r>
            <a:r>
              <a:rPr lang="en-US"/>
              <a:t> – user has full use of the program except for uploading to or importing from the content server. NO INTERNET CONNECTION REQUIRED.</a:t>
            </a:r>
            <a:endParaRPr b="0"/>
          </a:p>
          <a:p>
            <a:pPr marL="181225" lvl="0" indent="-1812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Server Account</a:t>
            </a:r>
            <a:r>
              <a:rPr lang="en-US"/>
              <a:t> – user has full use of the program and can upload to and import from the content server (requires Internet connection.)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/>
              <a:t>You can switch between these at any time, so you can do your work in an offline account, and then log in to a Door43 account when you want to upload your work.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/>
              <a:t>The work is attached to the device, not to the account.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 b="1"/>
              <a:t>NOTE</a:t>
            </a:r>
            <a:r>
              <a:rPr lang="en-US"/>
              <a:t>: During a MAST event the translators may be directed to choose one of the types of accounts. </a:t>
            </a:r>
            <a:r>
              <a:rPr lang="en-US" b="1"/>
              <a:t>As a facilitator - learn which the team lead is asking the translators to choose.</a:t>
            </a:r>
            <a:endParaRPr/>
          </a:p>
        </p:txBody>
      </p:sp>
      <p:sp>
        <p:nvSpPr>
          <p:cNvPr id="193" name="Google Shape;1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04" name="Google Shape;20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1" cap="none">
                <a:solidFill>
                  <a:srgbClr val="28C28C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8" name="Google Shape;1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3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22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" name="Google Shape;72;p23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4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24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79" name="Google Shape;79;p2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pic>
        <p:nvPicPr>
          <p:cNvPr id="80" name="Google Shape;80;p24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25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26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26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94" name="Google Shape;94;p2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2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2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26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1" name="Google Shape;101;p27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2" name="Google Shape;102;p27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27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27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09" name="Google Shape;109;p27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p27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2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p2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6" name="Google Shape;116;p2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7" name="Google Shape;117;p2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121" name="Google Shape;121;p29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23" name="Google Shape;2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4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1pPr>
            <a:lvl2pPr marL="914400" lvl="1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2pPr>
            <a:lvl3pPr marL="1371600" lvl="2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body" idx="2"/>
          </p:nvPr>
        </p:nvSpPr>
        <p:spPr>
          <a:xfrm>
            <a:off x="5120640" y="2194560"/>
            <a:ext cx="6089904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29" name="Google Shape;2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5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 cap="none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4" name="Google Shape;3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6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42" name="Google Shape;4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7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" name="Google Shape;46;p1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19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2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" name="Google Shape;61;p21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664"/>
            </a:gs>
            <a:gs pos="10000">
              <a:srgbClr val="002664"/>
            </a:gs>
            <a:gs pos="100000">
              <a:srgbClr val="004C7A"/>
            </a:gs>
          </a:gsLst>
          <a:lin ang="61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2"/>
          <p:cNvPicPr preferRelativeResize="0"/>
          <p:nvPr/>
        </p:nvPicPr>
        <p:blipFill rotWithShape="1">
          <a:blip r:embed="rId19">
            <a:alphaModFix/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4" name="Google Shape;14;p1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riter.bibletranslationtools.org/downloa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n-US" dirty="0" err="1"/>
              <a:t>Iniciando</a:t>
            </a:r>
            <a:endParaRPr dirty="0"/>
          </a:p>
        </p:txBody>
      </p:sp>
      <p:sp>
        <p:nvSpPr>
          <p:cNvPr id="128" name="Google Shape;128;p1"/>
          <p:cNvSpPr txBox="1">
            <a:spLocks noGrp="1"/>
          </p:cNvSpPr>
          <p:nvPr>
            <p:ph type="subTitle" idx="1"/>
          </p:nvPr>
        </p:nvSpPr>
        <p:spPr>
          <a:xfrm>
            <a:off x="914400" y="2468880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-US" sz="3600" dirty="0" err="1"/>
              <a:t>Escritor</a:t>
            </a:r>
            <a:r>
              <a:rPr lang="en-US" sz="3600" dirty="0"/>
              <a:t> BTT para </a:t>
            </a:r>
            <a:r>
              <a:rPr lang="en-US" sz="3600" dirty="0" err="1"/>
              <a:t>androide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 err="1"/>
              <a:t>Aceptar</a:t>
            </a:r>
            <a:r>
              <a:rPr lang="en-US" dirty="0"/>
              <a:t> los </a:t>
            </a:r>
            <a:r>
              <a:rPr lang="en-US" dirty="0" err="1"/>
              <a:t>Términos</a:t>
            </a:r>
            <a:r>
              <a:rPr lang="en-US" dirty="0"/>
              <a:t> de </a:t>
            </a:r>
            <a:r>
              <a:rPr lang="en-US" dirty="0" err="1"/>
              <a:t>Uso</a:t>
            </a:r>
            <a:endParaRPr dirty="0"/>
          </a:p>
        </p:txBody>
      </p:sp>
      <p:sp>
        <p:nvSpPr>
          <p:cNvPr id="224" name="Google Shape;224;p9"/>
          <p:cNvSpPr txBox="1">
            <a:spLocks noGrp="1"/>
          </p:cNvSpPr>
          <p:nvPr>
            <p:ph type="body" idx="1"/>
          </p:nvPr>
        </p:nvSpPr>
        <p:spPr>
          <a:xfrm>
            <a:off x="5825980" y="3112623"/>
            <a:ext cx="6276600" cy="3292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sz="2400" dirty="0" err="1"/>
              <a:t>Acuerdo</a:t>
            </a:r>
            <a:r>
              <a:rPr lang="en-US" sz="2400" dirty="0"/>
              <a:t> de </a:t>
            </a:r>
            <a:r>
              <a:rPr lang="en-US" sz="2400" dirty="0" err="1"/>
              <a:t>Licencia</a:t>
            </a:r>
            <a:r>
              <a:rPr lang="en-US" sz="2400" dirty="0"/>
              <a:t>:  </a:t>
            </a:r>
            <a:r>
              <a:rPr lang="en-US" sz="2400" dirty="0" err="1"/>
              <a:t>Explica</a:t>
            </a:r>
            <a:r>
              <a:rPr lang="en-US" sz="2400" dirty="0"/>
              <a:t> lo que </a:t>
            </a:r>
            <a:r>
              <a:rPr lang="en-US" sz="2400" dirty="0" err="1"/>
              <a:t>usted</a:t>
            </a:r>
            <a:r>
              <a:rPr lang="en-US" sz="2400" dirty="0"/>
              <a:t> </a:t>
            </a:r>
            <a:r>
              <a:rPr lang="en-US" sz="2400" dirty="0" err="1"/>
              <a:t>puede</a:t>
            </a:r>
            <a:r>
              <a:rPr lang="en-US" sz="2400" dirty="0"/>
              <a:t> </a:t>
            </a:r>
            <a:r>
              <a:rPr lang="en-US" sz="2400" dirty="0" err="1"/>
              <a:t>hacer</a:t>
            </a:r>
            <a:r>
              <a:rPr lang="en-US" sz="2400" dirty="0"/>
              <a:t> con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contenido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programa</a:t>
            </a:r>
            <a:r>
              <a:rPr lang="en-US" sz="2400" dirty="0"/>
              <a:t> y con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contenido</a:t>
            </a:r>
            <a:r>
              <a:rPr lang="en-US" sz="2400" dirty="0"/>
              <a:t> que </a:t>
            </a:r>
            <a:r>
              <a:rPr lang="en-US" sz="2400" dirty="0" err="1"/>
              <a:t>usted</a:t>
            </a:r>
            <a:r>
              <a:rPr lang="en-US" sz="2400" dirty="0"/>
              <a:t> </a:t>
            </a:r>
            <a:r>
              <a:rPr lang="en-US" sz="2400" dirty="0" err="1"/>
              <a:t>vaya</a:t>
            </a:r>
            <a:r>
              <a:rPr lang="en-US" sz="2400" dirty="0"/>
              <a:t> a </a:t>
            </a:r>
            <a:r>
              <a:rPr lang="en-US" sz="2400" dirty="0" err="1"/>
              <a:t>crear</a:t>
            </a:r>
            <a:r>
              <a:rPr lang="en-US" sz="2400" dirty="0"/>
              <a:t>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 sz="2400" dirty="0" err="1"/>
              <a:t>Pautas</a:t>
            </a:r>
            <a:r>
              <a:rPr lang="en-US" sz="2400" dirty="0"/>
              <a:t> de </a:t>
            </a:r>
            <a:r>
              <a:rPr lang="en-US" sz="2400" dirty="0" err="1"/>
              <a:t>Traducción</a:t>
            </a:r>
            <a:r>
              <a:rPr lang="en-US" sz="2400" dirty="0"/>
              <a:t>: Describe </a:t>
            </a:r>
            <a:r>
              <a:rPr lang="en-US" sz="2400" dirty="0" err="1"/>
              <a:t>cualidades</a:t>
            </a:r>
            <a:r>
              <a:rPr lang="en-US" sz="2400" dirty="0"/>
              <a:t> de una </a:t>
            </a:r>
            <a:r>
              <a:rPr lang="en-US" sz="2400" dirty="0" err="1"/>
              <a:t>buena</a:t>
            </a:r>
            <a:r>
              <a:rPr lang="en-US" sz="2400" dirty="0"/>
              <a:t> </a:t>
            </a:r>
            <a:r>
              <a:rPr lang="en-US" sz="2400" dirty="0" err="1"/>
              <a:t>traducción</a:t>
            </a:r>
            <a:r>
              <a:rPr lang="en-US" sz="2400" dirty="0"/>
              <a:t> para </a:t>
            </a:r>
            <a:r>
              <a:rPr lang="en-US" sz="2400" dirty="0" err="1"/>
              <a:t>ayudar</a:t>
            </a:r>
            <a:r>
              <a:rPr lang="en-US" sz="2400" dirty="0"/>
              <a:t> al traductor a </a:t>
            </a:r>
            <a:r>
              <a:rPr lang="en-US" sz="2400" dirty="0" err="1"/>
              <a:t>traducir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texto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forma </a:t>
            </a:r>
            <a:r>
              <a:rPr lang="en-US" sz="2400" dirty="0" err="1"/>
              <a:t>clara</a:t>
            </a:r>
            <a:r>
              <a:rPr lang="en-US" sz="2400" dirty="0"/>
              <a:t>, </a:t>
            </a:r>
            <a:r>
              <a:rPr lang="en-US" sz="2400" dirty="0" err="1"/>
              <a:t>precisa</a:t>
            </a:r>
            <a:r>
              <a:rPr lang="en-US" sz="2400" dirty="0"/>
              <a:t> y natural. </a:t>
            </a:r>
            <a:endParaRPr sz="2400" dirty="0"/>
          </a:p>
        </p:txBody>
      </p:sp>
      <p:sp>
        <p:nvSpPr>
          <p:cNvPr id="220" name="Google Shape;220;p9"/>
          <p:cNvSpPr txBox="1"/>
          <p:nvPr/>
        </p:nvSpPr>
        <p:spPr>
          <a:xfrm>
            <a:off x="1097280" y="1463040"/>
            <a:ext cx="9860400" cy="200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Cada</a:t>
            </a:r>
            <a:r>
              <a:rPr lang="en-US" sz="3200" dirty="0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traductor o </a:t>
            </a:r>
            <a:r>
              <a:rPr lang="en-US" sz="3200" dirty="0" err="1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usuario</a:t>
            </a:r>
            <a:r>
              <a:rPr lang="en-US" sz="3200" dirty="0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del </a:t>
            </a:r>
            <a:r>
              <a:rPr lang="en-US" sz="3200" dirty="0" err="1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Escritor</a:t>
            </a:r>
            <a:r>
              <a:rPr lang="en-US" sz="3200" dirty="0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BTT debe </a:t>
            </a:r>
            <a:r>
              <a:rPr lang="en-US" sz="3200" dirty="0" err="1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aceptar</a:t>
            </a:r>
            <a:r>
              <a:rPr lang="en-US" sz="3200" dirty="0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estos</a:t>
            </a:r>
            <a:r>
              <a:rPr lang="en-US" sz="3200" dirty="0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términos</a:t>
            </a:r>
            <a:r>
              <a:rPr lang="en-US" sz="3200" dirty="0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3200" dirty="0" err="1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uso</a:t>
            </a:r>
            <a:r>
              <a:rPr lang="en-US" sz="3200" dirty="0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. Toque </a:t>
            </a:r>
            <a:r>
              <a:rPr lang="en-US" sz="3200" dirty="0" err="1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cada</a:t>
            </a:r>
            <a:r>
              <a:rPr lang="en-US" sz="3200" dirty="0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uno para leer, </a:t>
            </a:r>
            <a:r>
              <a:rPr lang="en-US" sz="3200" dirty="0" err="1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desplácese</a:t>
            </a:r>
            <a:r>
              <a:rPr lang="en-US" sz="3200" dirty="0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y </a:t>
            </a:r>
            <a:r>
              <a:rPr lang="en-US" sz="3200" dirty="0" err="1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luego</a:t>
            </a:r>
            <a:r>
              <a:rPr lang="en-US" sz="3200" dirty="0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toque </a:t>
            </a:r>
            <a:r>
              <a:rPr lang="en-US" sz="3200" dirty="0" err="1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Cerrar</a:t>
            </a:r>
            <a:r>
              <a:rPr lang="en-US" sz="3200" dirty="0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.</a:t>
            </a:r>
            <a:endParaRPr sz="3200" dirty="0">
              <a:latin typeface="Century Gothic" panose="020B050202020202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1" name="Google Shape;22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540" y="3110538"/>
            <a:ext cx="5381115" cy="3193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 err="1"/>
              <a:t>Aceptar</a:t>
            </a:r>
            <a:r>
              <a:rPr lang="en-US" dirty="0"/>
              <a:t> los </a:t>
            </a:r>
            <a:r>
              <a:rPr lang="en-US" dirty="0" err="1"/>
              <a:t>Términos</a:t>
            </a:r>
            <a:r>
              <a:rPr lang="en-US" dirty="0"/>
              <a:t> de </a:t>
            </a:r>
            <a:r>
              <a:rPr lang="en-US" dirty="0" err="1"/>
              <a:t>Uso</a:t>
            </a:r>
            <a:endParaRPr dirty="0"/>
          </a:p>
        </p:txBody>
      </p:sp>
      <p:sp>
        <p:nvSpPr>
          <p:cNvPr id="224" name="Google Shape;224;p9"/>
          <p:cNvSpPr txBox="1">
            <a:spLocks noGrp="1"/>
          </p:cNvSpPr>
          <p:nvPr>
            <p:ph type="body" idx="1"/>
          </p:nvPr>
        </p:nvSpPr>
        <p:spPr>
          <a:xfrm>
            <a:off x="5825980" y="3112623"/>
            <a:ext cx="6276600" cy="3292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 sz="2400" dirty="0" err="1"/>
              <a:t>Declaración</a:t>
            </a:r>
            <a:r>
              <a:rPr lang="en-US" sz="2400" dirty="0"/>
              <a:t> de Fe: </a:t>
            </a:r>
            <a:r>
              <a:rPr lang="en-US" sz="2400" dirty="0" err="1"/>
              <a:t>Presenta</a:t>
            </a:r>
            <a:r>
              <a:rPr lang="en-US" sz="2400" dirty="0"/>
              <a:t> una </a:t>
            </a:r>
            <a:r>
              <a:rPr lang="en-US" sz="2400" dirty="0" err="1"/>
              <a:t>lista</a:t>
            </a:r>
            <a:r>
              <a:rPr lang="en-US" sz="2400" dirty="0"/>
              <a:t> de los </a:t>
            </a:r>
            <a:r>
              <a:rPr lang="en-US" sz="2400" dirty="0" err="1"/>
              <a:t>elementos</a:t>
            </a:r>
            <a:r>
              <a:rPr lang="en-US" sz="2400" dirty="0"/>
              <a:t> </a:t>
            </a:r>
            <a:r>
              <a:rPr lang="en-US" sz="2400" dirty="0" err="1"/>
              <a:t>comunes</a:t>
            </a:r>
            <a:r>
              <a:rPr lang="en-US" sz="2400" dirty="0"/>
              <a:t> de la </a:t>
            </a:r>
            <a:r>
              <a:rPr lang="en-US" sz="2400" dirty="0" err="1"/>
              <a:t>fe</a:t>
            </a:r>
            <a:r>
              <a:rPr lang="en-US" sz="2400" dirty="0"/>
              <a:t> </a:t>
            </a:r>
            <a:r>
              <a:rPr lang="en-US" sz="2400" dirty="0" err="1"/>
              <a:t>cristiana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lang="en-US"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400" dirty="0"/>
              <a:t>Toque De </a:t>
            </a:r>
            <a:r>
              <a:rPr lang="en-US" sz="2400" dirty="0" err="1"/>
              <a:t>Acuerdo</a:t>
            </a:r>
            <a:r>
              <a:rPr lang="en-US" sz="2400" dirty="0"/>
              <a:t> (o toque NO GRACIAS para </a:t>
            </a:r>
            <a:r>
              <a:rPr lang="en-US" sz="2400" dirty="0" err="1"/>
              <a:t>regresar</a:t>
            </a:r>
            <a:r>
              <a:rPr lang="en-US" sz="2400" dirty="0"/>
              <a:t> a la </a:t>
            </a:r>
            <a:r>
              <a:rPr lang="en-US" sz="2400" dirty="0" err="1"/>
              <a:t>pantalla</a:t>
            </a:r>
            <a:r>
              <a:rPr lang="en-US" sz="2400" dirty="0"/>
              <a:t> de </a:t>
            </a:r>
            <a:r>
              <a:rPr lang="en-US" sz="2400" dirty="0" err="1"/>
              <a:t>ingreso</a:t>
            </a:r>
            <a:r>
              <a:rPr lang="en-US" sz="2400" dirty="0"/>
              <a:t>).</a:t>
            </a:r>
            <a:endParaRPr sz="2400" dirty="0"/>
          </a:p>
        </p:txBody>
      </p:sp>
      <p:sp>
        <p:nvSpPr>
          <p:cNvPr id="220" name="Google Shape;220;p9"/>
          <p:cNvSpPr txBox="1"/>
          <p:nvPr/>
        </p:nvSpPr>
        <p:spPr>
          <a:xfrm>
            <a:off x="1097280" y="1463040"/>
            <a:ext cx="9860400" cy="200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Cada</a:t>
            </a:r>
            <a:r>
              <a:rPr lang="en-US" sz="3200" dirty="0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traductor o </a:t>
            </a:r>
            <a:r>
              <a:rPr lang="en-US" sz="3200" dirty="0" err="1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usuario</a:t>
            </a:r>
            <a:r>
              <a:rPr lang="en-US" sz="3200" dirty="0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del </a:t>
            </a:r>
            <a:r>
              <a:rPr lang="en-US" sz="3200" dirty="0" err="1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Escritor</a:t>
            </a:r>
            <a:r>
              <a:rPr lang="en-US" sz="3200" dirty="0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BTT debe </a:t>
            </a:r>
            <a:r>
              <a:rPr lang="en-US" sz="3200" dirty="0" err="1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aceptar</a:t>
            </a:r>
            <a:r>
              <a:rPr lang="en-US" sz="3200" dirty="0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estos</a:t>
            </a:r>
            <a:r>
              <a:rPr lang="en-US" sz="3200" dirty="0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términos</a:t>
            </a:r>
            <a:r>
              <a:rPr lang="en-US" sz="3200" dirty="0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3200" dirty="0" err="1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uso</a:t>
            </a:r>
            <a:r>
              <a:rPr lang="en-US" sz="3200" dirty="0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. Toque </a:t>
            </a:r>
            <a:r>
              <a:rPr lang="en-US" sz="3200" dirty="0" err="1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cada</a:t>
            </a:r>
            <a:r>
              <a:rPr lang="en-US" sz="3200" dirty="0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uno para leer, </a:t>
            </a:r>
            <a:r>
              <a:rPr lang="en-US" sz="3200" dirty="0" err="1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desplácese</a:t>
            </a:r>
            <a:r>
              <a:rPr lang="en-US" sz="3200" dirty="0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y </a:t>
            </a:r>
            <a:r>
              <a:rPr lang="en-US" sz="3200" dirty="0" err="1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luego</a:t>
            </a:r>
            <a:r>
              <a:rPr lang="en-US" sz="3200" dirty="0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toque </a:t>
            </a:r>
            <a:r>
              <a:rPr lang="en-US" sz="3200" dirty="0" err="1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Cerrar</a:t>
            </a:r>
            <a:r>
              <a:rPr lang="en-US" sz="3200" dirty="0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.</a:t>
            </a:r>
            <a:endParaRPr sz="3200" dirty="0">
              <a:latin typeface="Century Gothic" panose="020B050202020202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1" name="Google Shape;22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540" y="3110538"/>
            <a:ext cx="5381115" cy="3193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9" descr="A picture containing clip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434291">
            <a:off x="5180026" y="5707390"/>
            <a:ext cx="1291908" cy="1308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8682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 err="1"/>
              <a:t>Viendo</a:t>
            </a:r>
            <a:r>
              <a:rPr lang="en-US" dirty="0"/>
              <a:t> la </a:t>
            </a:r>
            <a:r>
              <a:rPr lang="en-US" dirty="0" err="1"/>
              <a:t>pantalla</a:t>
            </a:r>
            <a:r>
              <a:rPr lang="en-US" dirty="0"/>
              <a:t> de </a:t>
            </a:r>
            <a:r>
              <a:rPr lang="en-US" dirty="0" err="1"/>
              <a:t>inicio</a:t>
            </a:r>
            <a:endParaRPr dirty="0"/>
          </a:p>
        </p:txBody>
      </p:sp>
      <p:sp>
        <p:nvSpPr>
          <p:cNvPr id="230" name="Google Shape;230;p10"/>
          <p:cNvSpPr txBox="1">
            <a:spLocks noGrp="1"/>
          </p:cNvSpPr>
          <p:nvPr>
            <p:ph type="body" idx="1"/>
          </p:nvPr>
        </p:nvSpPr>
        <p:spPr>
          <a:xfrm>
            <a:off x="931050" y="2144540"/>
            <a:ext cx="4781128" cy="1486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/>
            <a:r>
              <a:rPr lang="en-US" sz="2400" dirty="0" err="1"/>
              <a:t>Presenta</a:t>
            </a:r>
            <a:r>
              <a:rPr lang="en-US" sz="2400" dirty="0"/>
              <a:t> una </a:t>
            </a:r>
            <a:r>
              <a:rPr lang="en-US" sz="2400" dirty="0" err="1"/>
              <a:t>lista</a:t>
            </a:r>
            <a:r>
              <a:rPr lang="en-US" sz="2400" dirty="0"/>
              <a:t> de </a:t>
            </a:r>
            <a:r>
              <a:rPr lang="en-US" sz="2400" dirty="0" err="1"/>
              <a:t>todos</a:t>
            </a:r>
            <a:r>
              <a:rPr lang="en-US" sz="2400" dirty="0"/>
              <a:t> sus </a:t>
            </a:r>
            <a:r>
              <a:rPr lang="en-US" sz="2400" dirty="0" err="1"/>
              <a:t>proyectos</a:t>
            </a:r>
            <a:r>
              <a:rPr lang="en-US" sz="2400" dirty="0"/>
              <a:t> </a:t>
            </a:r>
            <a:endParaRPr sz="2400" i="1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224885-8747-48EB-AD8C-6D4081CC32F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87892" y="2144540"/>
            <a:ext cx="4922651" cy="1148795"/>
          </a:xfrm>
        </p:spPr>
        <p:txBody>
          <a:bodyPr/>
          <a:lstStyle/>
          <a:p>
            <a:pPr marL="285750" indent="-285750">
              <a:buSzPts val="1920"/>
            </a:pPr>
            <a:r>
              <a:rPr lang="es-ES" sz="2000" dirty="0"/>
              <a:t>O le ofrece la bienvenida, si usted no tiene proyectos todavía. </a:t>
            </a: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 lang="es-ES" sz="1800" i="1" dirty="0"/>
          </a:p>
          <a:p>
            <a:endParaRPr lang="en-US" dirty="0"/>
          </a:p>
        </p:txBody>
      </p:sp>
      <p:pic>
        <p:nvPicPr>
          <p:cNvPr id="231" name="Google Shape;23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7953" y="3397697"/>
            <a:ext cx="5356851" cy="3214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3973" y="3395553"/>
            <a:ext cx="5363989" cy="3218393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0"/>
          <p:cNvSpPr/>
          <p:nvPr/>
        </p:nvSpPr>
        <p:spPr>
          <a:xfrm>
            <a:off x="1045159" y="3308362"/>
            <a:ext cx="1172829" cy="580913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p10"/>
          <p:cNvSpPr/>
          <p:nvPr/>
        </p:nvSpPr>
        <p:spPr>
          <a:xfrm>
            <a:off x="6472820" y="3308362"/>
            <a:ext cx="1172829" cy="580913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p10"/>
          <p:cNvSpPr/>
          <p:nvPr/>
        </p:nvSpPr>
        <p:spPr>
          <a:xfrm>
            <a:off x="3607189" y="3970010"/>
            <a:ext cx="1361700" cy="555300"/>
          </a:xfrm>
          <a:prstGeom prst="wedgeRectCallout">
            <a:avLst>
              <a:gd name="adj1" fmla="val 50589"/>
              <a:gd name="adj2" fmla="val -109639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Nombre</a:t>
            </a:r>
            <a:r>
              <a:rPr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180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</a:t>
            </a:r>
            <a:endParaRPr/>
          </a:p>
        </p:txBody>
      </p:sp>
      <p:sp>
        <p:nvSpPr>
          <p:cNvPr id="240" name="Google Shape;240;p10"/>
          <p:cNvSpPr/>
          <p:nvPr/>
        </p:nvSpPr>
        <p:spPr>
          <a:xfrm>
            <a:off x="8711364" y="3928789"/>
            <a:ext cx="1563300" cy="555300"/>
          </a:xfrm>
          <a:prstGeom prst="wedgeRectCallout">
            <a:avLst>
              <a:gd name="adj1" fmla="val 64687"/>
              <a:gd name="adj2" fmla="val -108101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Nombre</a:t>
            </a:r>
            <a:r>
              <a:rPr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180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</a:t>
            </a:r>
            <a:endParaRPr/>
          </a:p>
        </p:txBody>
      </p:sp>
      <p:sp>
        <p:nvSpPr>
          <p:cNvPr id="242" name="Google Shape;242;p10"/>
          <p:cNvSpPr/>
          <p:nvPr/>
        </p:nvSpPr>
        <p:spPr>
          <a:xfrm>
            <a:off x="4395213" y="4633285"/>
            <a:ext cx="1636800" cy="629400"/>
          </a:xfrm>
          <a:prstGeom prst="wedgeRectCallout">
            <a:avLst>
              <a:gd name="adj1" fmla="val 28560"/>
              <a:gd name="adj2" fmla="val -210431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Botón para Cerrar Sesión</a:t>
            </a:r>
            <a:endParaRPr/>
          </a:p>
        </p:txBody>
      </p:sp>
      <p:sp>
        <p:nvSpPr>
          <p:cNvPr id="243" name="Google Shape;243;p10"/>
          <p:cNvSpPr/>
          <p:nvPr/>
        </p:nvSpPr>
        <p:spPr>
          <a:xfrm>
            <a:off x="9860164" y="4564810"/>
            <a:ext cx="1784700" cy="629400"/>
          </a:xfrm>
          <a:prstGeom prst="wedgeRectCallout">
            <a:avLst>
              <a:gd name="adj1" fmla="val 19477"/>
              <a:gd name="adj2" fmla="val -201982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Botón</a:t>
            </a:r>
            <a:r>
              <a:rPr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para </a:t>
            </a:r>
            <a:r>
              <a:rPr lang="en-US" sz="180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Cerrar</a:t>
            </a:r>
            <a:r>
              <a:rPr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Sesión</a:t>
            </a:r>
            <a:endParaRPr/>
          </a:p>
        </p:txBody>
      </p:sp>
      <p:sp>
        <p:nvSpPr>
          <p:cNvPr id="13" name="Google Shape;230;p10">
            <a:extLst>
              <a:ext uri="{FF2B5EF4-FFF2-40B4-BE49-F238E27FC236}">
                <a16:creationId xmlns:a16="http://schemas.microsoft.com/office/drawing/2014/main" id="{82E9313B-9F45-483D-AF73-CE7D14807AE1}"/>
              </a:ext>
            </a:extLst>
          </p:cNvPr>
          <p:cNvSpPr txBox="1">
            <a:spLocks/>
          </p:cNvSpPr>
          <p:nvPr/>
        </p:nvSpPr>
        <p:spPr>
          <a:xfrm>
            <a:off x="1097280" y="1463041"/>
            <a:ext cx="11094720" cy="713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05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Noto Sans Symbols"/>
              <a:buChar char="►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05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Noto Sans Symbols"/>
              <a:buChar char="►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05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Noto Sans Symbols"/>
              <a:buChar char="►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indent="0">
              <a:spcBef>
                <a:spcPts val="0"/>
              </a:spcBef>
              <a:buFont typeface="Noto Sans Symbols"/>
              <a:buNone/>
            </a:pPr>
            <a:r>
              <a:rPr lang="es-ES" sz="3200" i="1" dirty="0"/>
              <a:t>El Escritor BTT abre para exponer la pantalla de inicio:</a:t>
            </a:r>
            <a:endParaRPr lang="es-ES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¿Qué aprendió usted?</a:t>
            </a:r>
            <a:endParaRPr/>
          </a:p>
        </p:txBody>
      </p:sp>
      <p:sp>
        <p:nvSpPr>
          <p:cNvPr id="253" name="Google Shape;253;p11"/>
          <p:cNvSpPr txBox="1">
            <a:spLocks noGrp="1"/>
          </p:cNvSpPr>
          <p:nvPr>
            <p:ph type="body" idx="1"/>
          </p:nvPr>
        </p:nvSpPr>
        <p:spPr>
          <a:xfrm>
            <a:off x="1097280" y="1463040"/>
            <a:ext cx="9251423" cy="435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esta</a:t>
            </a:r>
            <a:r>
              <a:rPr lang="en-US" sz="3200" dirty="0"/>
              <a:t> </a:t>
            </a:r>
            <a:r>
              <a:rPr lang="en-US" sz="3200" dirty="0" err="1"/>
              <a:t>presentación</a:t>
            </a:r>
            <a:r>
              <a:rPr lang="en-US" sz="3200" dirty="0"/>
              <a:t> </a:t>
            </a:r>
            <a:r>
              <a:rPr lang="en-US" sz="3200" dirty="0" err="1"/>
              <a:t>usted</a:t>
            </a:r>
            <a:r>
              <a:rPr lang="en-US" sz="3200" dirty="0"/>
              <a:t> </a:t>
            </a:r>
            <a:r>
              <a:rPr lang="en-US" sz="3200" dirty="0" err="1"/>
              <a:t>aprendió</a:t>
            </a:r>
            <a:r>
              <a:rPr lang="en-US" sz="3200" dirty="0"/>
              <a:t> a</a:t>
            </a:r>
            <a:r>
              <a:rPr lang="en-US" sz="2400" dirty="0"/>
              <a:t>:</a:t>
            </a:r>
            <a:endParaRPr sz="24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 sz="2400" dirty="0" err="1">
                <a:latin typeface="Century Gothic" panose="020B0502020202020204" pitchFamily="34" charset="0"/>
              </a:rPr>
              <a:t>Instalar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el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Escritor</a:t>
            </a:r>
            <a:r>
              <a:rPr lang="en-US" sz="2400" dirty="0">
                <a:latin typeface="Century Gothic" panose="020B0502020202020204" pitchFamily="34" charset="0"/>
              </a:rPr>
              <a:t> BTT para </a:t>
            </a:r>
            <a:r>
              <a:rPr lang="en-US" sz="2400" dirty="0" err="1">
                <a:latin typeface="Century Gothic" panose="020B0502020202020204" pitchFamily="34" charset="0"/>
              </a:rPr>
              <a:t>Androide</a:t>
            </a:r>
            <a:endParaRPr lang="en-US" sz="2400" dirty="0">
              <a:latin typeface="Century Gothic" panose="020B0502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s-ES" sz="2400" dirty="0">
                <a:effectLst/>
                <a:latin typeface="Century Gothic" panose="020B0502020202020204" pitchFamily="34" charset="0"/>
              </a:rPr>
              <a:t>Abrir el programa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s-ES" sz="2400" dirty="0">
                <a:effectLst/>
                <a:latin typeface="Century Gothic" panose="020B0502020202020204" pitchFamily="34" charset="0"/>
              </a:rPr>
              <a:t>Aceptar los términos de uso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s-ES" sz="2400" dirty="0">
                <a:effectLst/>
                <a:latin typeface="Century Gothic" panose="020B0502020202020204" pitchFamily="34" charset="0"/>
              </a:rPr>
              <a:t>Crear una cuenta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s-ES" sz="2400" dirty="0">
                <a:effectLst/>
                <a:latin typeface="Century Gothic" panose="020B0502020202020204" pitchFamily="34" charset="0"/>
              </a:rPr>
              <a:t>Entender la pantalla de inicio</a:t>
            </a:r>
          </a:p>
        </p:txBody>
      </p:sp>
      <p:grpSp>
        <p:nvGrpSpPr>
          <p:cNvPr id="250" name="Google Shape;250;p11"/>
          <p:cNvGrpSpPr/>
          <p:nvPr/>
        </p:nvGrpSpPr>
        <p:grpSpPr>
          <a:xfrm>
            <a:off x="7223760" y="2743200"/>
            <a:ext cx="4235679" cy="3356157"/>
            <a:chOff x="7267344" y="1413281"/>
            <a:chExt cx="4235679" cy="3356157"/>
          </a:xfrm>
        </p:grpSpPr>
        <p:sp>
          <p:nvSpPr>
            <p:cNvPr id="251" name="Google Shape;251;p11"/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252" name="Google Shape;252;p11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"/>
          <p:cNvGrpSpPr/>
          <p:nvPr/>
        </p:nvGrpSpPr>
        <p:grpSpPr>
          <a:xfrm>
            <a:off x="7223760" y="2743200"/>
            <a:ext cx="4235679" cy="3356157"/>
            <a:chOff x="7267344" y="1413281"/>
            <a:chExt cx="4235679" cy="3356157"/>
          </a:xfrm>
        </p:grpSpPr>
        <p:sp>
          <p:nvSpPr>
            <p:cNvPr id="135" name="Google Shape;135;p2"/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36" name="Google Shape;136;p2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" dirty="0"/>
              <a:t>¿De qué trata este presentación?</a:t>
            </a:r>
          </a:p>
        </p:txBody>
      </p:sp>
      <p:sp>
        <p:nvSpPr>
          <p:cNvPr id="138" name="Google Shape;138;p2"/>
          <p:cNvSpPr txBox="1">
            <a:spLocks noGrp="1"/>
          </p:cNvSpPr>
          <p:nvPr>
            <p:ph type="body" idx="1"/>
          </p:nvPr>
        </p:nvSpPr>
        <p:spPr>
          <a:xfrm>
            <a:off x="1097279" y="1463040"/>
            <a:ext cx="9528279" cy="435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27000" indent="0">
              <a:buNone/>
            </a:pPr>
            <a:r>
              <a:rPr lang="es-ES" sz="3200" dirty="0"/>
              <a:t>En esta presentación usted aprenderá a: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 sz="2400" dirty="0" err="1"/>
              <a:t>Instalar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Escritor</a:t>
            </a:r>
            <a:r>
              <a:rPr lang="en-US" sz="2400" dirty="0"/>
              <a:t> BTT para </a:t>
            </a:r>
            <a:r>
              <a:rPr lang="en-US" sz="2400" dirty="0" err="1"/>
              <a:t>Androide</a:t>
            </a:r>
            <a:endParaRPr sz="24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 sz="2400" dirty="0" err="1"/>
              <a:t>Abrir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programa</a:t>
            </a:r>
            <a:endParaRPr sz="24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 sz="2400" dirty="0" err="1"/>
              <a:t>Aceptar</a:t>
            </a:r>
            <a:r>
              <a:rPr lang="en-US" sz="2400" dirty="0"/>
              <a:t> los </a:t>
            </a:r>
            <a:r>
              <a:rPr lang="en-US" sz="2400" dirty="0" err="1"/>
              <a:t>términos</a:t>
            </a:r>
            <a:r>
              <a:rPr lang="en-US" sz="2400" dirty="0"/>
              <a:t> de </a:t>
            </a:r>
            <a:r>
              <a:rPr lang="en-US" sz="2400" dirty="0" err="1"/>
              <a:t>uso</a:t>
            </a:r>
            <a:r>
              <a:rPr lang="en-US" sz="2400" dirty="0"/>
              <a:t>	</a:t>
            </a:r>
            <a:endParaRPr sz="24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 sz="2400" dirty="0" err="1"/>
              <a:t>Crear</a:t>
            </a:r>
            <a:r>
              <a:rPr lang="en-US" sz="2400" dirty="0"/>
              <a:t> una </a:t>
            </a:r>
            <a:r>
              <a:rPr lang="en-US" sz="2400" dirty="0" err="1"/>
              <a:t>cuenta</a:t>
            </a:r>
            <a:endParaRPr sz="24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 sz="2400" dirty="0" err="1"/>
              <a:t>Entender</a:t>
            </a:r>
            <a:r>
              <a:rPr lang="en-US" sz="2400" dirty="0"/>
              <a:t> la </a:t>
            </a:r>
            <a:r>
              <a:rPr lang="en-US" sz="2400" dirty="0" err="1"/>
              <a:t>pantalla</a:t>
            </a:r>
            <a:r>
              <a:rPr lang="en-US" sz="2400" dirty="0"/>
              <a:t> de </a:t>
            </a:r>
            <a:r>
              <a:rPr lang="en-US" sz="2400" dirty="0" err="1"/>
              <a:t>inicio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844775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¿</a:t>
            </a:r>
            <a:r>
              <a:rPr lang="en-US" sz="4000" dirty="0" err="1"/>
              <a:t>Qué</a:t>
            </a:r>
            <a:r>
              <a:rPr lang="en-US" sz="4000" dirty="0"/>
              <a:t> es </a:t>
            </a:r>
            <a:r>
              <a:rPr lang="en-US" sz="4000" dirty="0" err="1"/>
              <a:t>el</a:t>
            </a:r>
            <a:r>
              <a:rPr lang="en-US" sz="4000" dirty="0"/>
              <a:t> </a:t>
            </a:r>
            <a:r>
              <a:rPr lang="en-US" sz="4000" dirty="0" err="1"/>
              <a:t>Escritor</a:t>
            </a:r>
            <a:r>
              <a:rPr lang="en-US" sz="4000" dirty="0"/>
              <a:t> BTT para </a:t>
            </a:r>
            <a:r>
              <a:rPr lang="en-US" sz="4000" dirty="0" err="1"/>
              <a:t>Androide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145" name="Google Shape;145;p3"/>
          <p:cNvSpPr txBox="1">
            <a:spLocks noGrp="1"/>
          </p:cNvSpPr>
          <p:nvPr>
            <p:ph type="body" idx="1"/>
          </p:nvPr>
        </p:nvSpPr>
        <p:spPr>
          <a:xfrm>
            <a:off x="1097280" y="1463040"/>
            <a:ext cx="9204188" cy="4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s-ES" sz="2400" dirty="0"/>
              <a:t>Aplicación móvil para traducir la Biblia y las Historias Bíblicas Abiertas</a:t>
            </a:r>
          </a:p>
          <a:p>
            <a:r>
              <a:rPr lang="en-US" sz="2400" dirty="0"/>
              <a:t>Fuente </a:t>
            </a:r>
            <a:r>
              <a:rPr lang="en-US" sz="2400" dirty="0" err="1"/>
              <a:t>abierta</a:t>
            </a:r>
            <a:endParaRPr lang="en-US" sz="2400" dirty="0"/>
          </a:p>
          <a:p>
            <a:r>
              <a:rPr lang="en-US" sz="2400" dirty="0" err="1"/>
              <a:t>Contiene</a:t>
            </a:r>
            <a:r>
              <a:rPr lang="en-US" sz="2400" dirty="0"/>
              <a:t>:	</a:t>
            </a:r>
            <a:endParaRPr sz="2400"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 err="1"/>
              <a:t>Contenido</a:t>
            </a:r>
            <a:r>
              <a:rPr lang="en-US" dirty="0"/>
              <a:t> a ser </a:t>
            </a:r>
            <a:r>
              <a:rPr lang="en-US" dirty="0" err="1"/>
              <a:t>traducido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/>
              <a:t>bíblicos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 sz="2400" dirty="0"/>
              <a:t>El </a:t>
            </a:r>
            <a:r>
              <a:rPr lang="en-US" sz="2400" dirty="0" err="1"/>
              <a:t>trabajo</a:t>
            </a:r>
            <a:r>
              <a:rPr lang="en-US" sz="2400" dirty="0"/>
              <a:t> </a:t>
            </a:r>
            <a:r>
              <a:rPr lang="en-US" sz="2400" dirty="0" err="1"/>
              <a:t>puede</a:t>
            </a:r>
            <a:r>
              <a:rPr lang="en-US" sz="2400" dirty="0"/>
              <a:t> ser </a:t>
            </a:r>
            <a:r>
              <a:rPr lang="en-US" sz="2400" dirty="0" err="1"/>
              <a:t>compartido</a:t>
            </a:r>
            <a:r>
              <a:rPr lang="en-US" sz="2400" dirty="0"/>
              <a:t> y </a:t>
            </a:r>
            <a:r>
              <a:rPr lang="en-US" sz="2400" dirty="0" err="1"/>
              <a:t>publicado</a:t>
            </a:r>
            <a:endParaRPr sz="2400" dirty="0"/>
          </a:p>
        </p:txBody>
      </p:sp>
      <p:grpSp>
        <p:nvGrpSpPr>
          <p:cNvPr id="146" name="Google Shape;146;p3"/>
          <p:cNvGrpSpPr/>
          <p:nvPr/>
        </p:nvGrpSpPr>
        <p:grpSpPr>
          <a:xfrm>
            <a:off x="7223760" y="2743200"/>
            <a:ext cx="4235679" cy="3356157"/>
            <a:chOff x="7267344" y="1413281"/>
            <a:chExt cx="4235679" cy="3356157"/>
          </a:xfrm>
        </p:grpSpPr>
        <p:sp>
          <p:nvSpPr>
            <p:cNvPr id="147" name="Google Shape;147;p3"/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48" name="Google Shape;148;p3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9" name="Google Shape;149;p3" descr="A hand holding a cellpho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6118" y="4819802"/>
            <a:ext cx="2688827" cy="1788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10141494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 err="1"/>
              <a:t>Instalar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Escritor</a:t>
            </a:r>
            <a:r>
              <a:rPr lang="en-US" dirty="0"/>
              <a:t> BTT para </a:t>
            </a:r>
            <a:r>
              <a:rPr lang="en-US" dirty="0" err="1"/>
              <a:t>Androide</a:t>
            </a:r>
            <a:endParaRPr dirty="0"/>
          </a:p>
        </p:txBody>
      </p:sp>
      <p:sp>
        <p:nvSpPr>
          <p:cNvPr id="156" name="Google Shape;156;p4"/>
          <p:cNvSpPr txBox="1">
            <a:spLocks noGrp="1"/>
          </p:cNvSpPr>
          <p:nvPr>
            <p:ph type="body" idx="1"/>
          </p:nvPr>
        </p:nvSpPr>
        <p:spPr>
          <a:xfrm>
            <a:off x="1097280" y="1463040"/>
            <a:ext cx="9979692" cy="1793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Century Gothic"/>
              <a:buAutoNum type="arabicPeriod"/>
            </a:pP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navegador</a:t>
            </a:r>
            <a:r>
              <a:rPr lang="en-US" sz="2400" dirty="0"/>
              <a:t> del </a:t>
            </a:r>
            <a:r>
              <a:rPr lang="en-US" sz="2400" dirty="0" err="1"/>
              <a:t>dispositivo</a:t>
            </a:r>
            <a:r>
              <a:rPr lang="en-US" sz="2400" dirty="0"/>
              <a:t> </a:t>
            </a:r>
            <a:r>
              <a:rPr lang="en-US" sz="2400" dirty="0" err="1"/>
              <a:t>Androide</a:t>
            </a:r>
            <a:r>
              <a:rPr lang="en-US" sz="2400" dirty="0"/>
              <a:t>, </a:t>
            </a:r>
            <a:r>
              <a:rPr lang="en-US" sz="2400" dirty="0" err="1"/>
              <a:t>vaya</a:t>
            </a:r>
            <a:r>
              <a:rPr lang="en-US" sz="2400" dirty="0"/>
              <a:t> a </a:t>
            </a:r>
            <a:r>
              <a:rPr lang="en-US" sz="2400" dirty="0" err="1"/>
              <a:t>esta</a:t>
            </a:r>
            <a:r>
              <a:rPr lang="en-US" sz="2400" dirty="0"/>
              <a:t> URL: </a:t>
            </a:r>
            <a:r>
              <a:rPr lang="en-US" sz="2400" u="sng" dirty="0">
                <a:solidFill>
                  <a:schemeClr val="hlink"/>
                </a:solidFill>
                <a:hlinkClick r:id="rId3"/>
              </a:rPr>
              <a:t>https://writer.bibletranslationtools.org/download/</a:t>
            </a:r>
            <a:endParaRPr lang="en-US" sz="2400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Century Gothic"/>
              <a:buAutoNum type="arabicPeriod"/>
            </a:pPr>
            <a:r>
              <a:rPr lang="en-US" sz="2400" dirty="0"/>
              <a:t>Toque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botón</a:t>
            </a:r>
            <a:r>
              <a:rPr lang="en-US" sz="2400" dirty="0"/>
              <a:t> </a:t>
            </a:r>
            <a:r>
              <a:rPr lang="en-US" sz="2400" dirty="0" err="1"/>
              <a:t>blanco</a:t>
            </a:r>
            <a:r>
              <a:rPr lang="en-US" sz="2400" dirty="0"/>
              <a:t> 'Download APK' para </a:t>
            </a:r>
            <a:r>
              <a:rPr lang="en-US" sz="2400" dirty="0" err="1"/>
              <a:t>descargar</a:t>
            </a:r>
            <a:r>
              <a:rPr lang="en-US" sz="2400" dirty="0"/>
              <a:t> a la </a:t>
            </a:r>
            <a:r>
              <a:rPr lang="en-US" sz="2400" dirty="0" err="1"/>
              <a:t>tableta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programa</a:t>
            </a:r>
            <a:r>
              <a:rPr lang="en-US" sz="2400" dirty="0"/>
              <a:t> de </a:t>
            </a:r>
            <a:r>
              <a:rPr lang="en-US" sz="2400" dirty="0" err="1"/>
              <a:t>instalación</a:t>
            </a:r>
            <a:r>
              <a:rPr lang="en-US" sz="2400" dirty="0"/>
              <a:t>.</a:t>
            </a:r>
            <a:endParaRPr sz="2400" dirty="0"/>
          </a:p>
        </p:txBody>
      </p:sp>
      <p:pic>
        <p:nvPicPr>
          <p:cNvPr id="157" name="Google Shape;15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84766" y="3601867"/>
            <a:ext cx="6895238" cy="302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28385" y="5728069"/>
            <a:ext cx="784991" cy="795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921575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 err="1"/>
              <a:t>Instalar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Escritor</a:t>
            </a:r>
            <a:r>
              <a:rPr lang="en-US" dirty="0"/>
              <a:t> BTT para </a:t>
            </a:r>
            <a:r>
              <a:rPr lang="en-US" dirty="0" err="1"/>
              <a:t>Androide</a:t>
            </a:r>
            <a:endParaRPr dirty="0"/>
          </a:p>
        </p:txBody>
      </p:sp>
      <p:sp>
        <p:nvSpPr>
          <p:cNvPr id="165" name="Google Shape;165;p5"/>
          <p:cNvSpPr txBox="1">
            <a:spLocks noGrp="1"/>
          </p:cNvSpPr>
          <p:nvPr>
            <p:ph type="body" idx="1"/>
          </p:nvPr>
        </p:nvSpPr>
        <p:spPr>
          <a:xfrm>
            <a:off x="1097280" y="1463040"/>
            <a:ext cx="9030568" cy="435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Century Gothic"/>
              <a:buAutoNum type="arabicPeriod" startAt="3"/>
            </a:pPr>
            <a:r>
              <a:rPr lang="en-US" sz="2400" dirty="0" err="1"/>
              <a:t>Navegue</a:t>
            </a:r>
            <a:r>
              <a:rPr lang="en-US" sz="2400" dirty="0"/>
              <a:t> </a:t>
            </a:r>
            <a:r>
              <a:rPr lang="en-US" sz="2400" dirty="0" err="1"/>
              <a:t>hacia</a:t>
            </a:r>
            <a:r>
              <a:rPr lang="en-US" sz="2400" dirty="0"/>
              <a:t> la </a:t>
            </a:r>
            <a:r>
              <a:rPr lang="en-US" sz="2400" dirty="0" err="1"/>
              <a:t>carpeta</a:t>
            </a:r>
            <a:r>
              <a:rPr lang="en-US" sz="2400" dirty="0"/>
              <a:t> de </a:t>
            </a:r>
            <a:r>
              <a:rPr lang="en-US" sz="2400" dirty="0" err="1"/>
              <a:t>Descargas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la </a:t>
            </a:r>
            <a:r>
              <a:rPr lang="en-US" sz="2400" dirty="0" err="1"/>
              <a:t>tableta</a:t>
            </a:r>
            <a:r>
              <a:rPr lang="en-US" sz="2400" dirty="0"/>
              <a:t>.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Century Gothic"/>
              <a:buAutoNum type="arabicPeriod" startAt="3"/>
            </a:pPr>
            <a:endParaRPr sz="2400" dirty="0"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ct val="100000"/>
              <a:buFont typeface="Century Gothic"/>
              <a:buAutoNum type="arabicPeriod" startAt="3"/>
            </a:pPr>
            <a:r>
              <a:rPr lang="en-US" sz="2400" dirty="0"/>
              <a:t>Toque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archivo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release.apk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ct val="100000"/>
              <a:buFont typeface="Century Gothic"/>
              <a:buAutoNum type="arabicPeriod" startAt="3"/>
            </a:pPr>
            <a:endParaRPr lang="en-US" sz="2400" dirty="0">
              <a:solidFill>
                <a:srgbClr val="FF0000"/>
              </a:solidFill>
            </a:endParaRPr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ct val="100000"/>
              <a:buFont typeface="Century Gothic"/>
              <a:buAutoNum type="arabicPeriod" startAt="3"/>
            </a:pPr>
            <a:endParaRPr lang="en-US" sz="2400" dirty="0">
              <a:solidFill>
                <a:srgbClr val="FF0000"/>
              </a:solidFill>
            </a:endParaRPr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ct val="100000"/>
              <a:buFont typeface="Century Gothic"/>
              <a:buAutoNum type="arabicPeriod" startAt="3"/>
            </a:pPr>
            <a:endParaRPr lang="en-US" sz="2400" dirty="0">
              <a:solidFill>
                <a:srgbClr val="FF0000"/>
              </a:solidFill>
            </a:endParaRPr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ct val="100000"/>
              <a:buFont typeface="Century Gothic"/>
              <a:buAutoNum type="arabicPeriod" startAt="3"/>
            </a:pPr>
            <a:endParaRPr lang="en-US" sz="2400" dirty="0">
              <a:solidFill>
                <a:srgbClr val="FF0000"/>
              </a:solidFill>
            </a:endParaRPr>
          </a:p>
          <a:p>
            <a:pPr indent="-457200">
              <a:buSzPct val="100000"/>
              <a:buFont typeface="Century Gothic"/>
              <a:buAutoNum type="arabicPeriod" startAt="3"/>
            </a:pPr>
            <a:r>
              <a:rPr lang="en-US" sz="2400" dirty="0" err="1"/>
              <a:t>Acepte</a:t>
            </a:r>
            <a:r>
              <a:rPr lang="en-US" sz="2400" dirty="0"/>
              <a:t> que al </a:t>
            </a:r>
            <a:r>
              <a:rPr lang="en-US" sz="2400" dirty="0" err="1"/>
              <a:t>programa</a:t>
            </a:r>
            <a:r>
              <a:rPr lang="en-US" sz="2400" dirty="0"/>
              <a:t> se le				 </a:t>
            </a:r>
            <a:r>
              <a:rPr lang="en-US" sz="2400" dirty="0" err="1"/>
              <a:t>permita</a:t>
            </a:r>
            <a:r>
              <a:rPr lang="en-US" sz="2400" dirty="0"/>
              <a:t> ser </a:t>
            </a:r>
            <a:r>
              <a:rPr lang="en-US" sz="2400" dirty="0" err="1"/>
              <a:t>instalado</a:t>
            </a:r>
            <a:r>
              <a:rPr lang="en-US" sz="2400" dirty="0"/>
              <a:t>.</a:t>
            </a:r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ct val="100000"/>
              <a:buFont typeface="Century Gothic"/>
              <a:buAutoNum type="arabicPeriod" startAt="3"/>
            </a:pPr>
            <a:endParaRPr sz="2400" dirty="0">
              <a:solidFill>
                <a:srgbClr val="FF0000"/>
              </a:solidFill>
            </a:endParaRPr>
          </a:p>
        </p:txBody>
      </p:sp>
      <p:pic>
        <p:nvPicPr>
          <p:cNvPr id="167" name="Google Shape;16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1892" y="2057376"/>
            <a:ext cx="4580530" cy="242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73156" y="4674186"/>
            <a:ext cx="4079878" cy="193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28842" y="2873556"/>
            <a:ext cx="784991" cy="795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62157" y="6003322"/>
            <a:ext cx="784991" cy="795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921575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 err="1"/>
              <a:t>Instalar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Escritor</a:t>
            </a:r>
            <a:r>
              <a:rPr lang="en-US" dirty="0"/>
              <a:t> BTT para </a:t>
            </a:r>
            <a:r>
              <a:rPr lang="en-US" dirty="0" err="1"/>
              <a:t>Androide</a:t>
            </a:r>
            <a:endParaRPr dirty="0"/>
          </a:p>
        </p:txBody>
      </p:sp>
      <p:sp>
        <p:nvSpPr>
          <p:cNvPr id="165" name="Google Shape;165;p5"/>
          <p:cNvSpPr txBox="1">
            <a:spLocks noGrp="1"/>
          </p:cNvSpPr>
          <p:nvPr>
            <p:ph type="body" idx="1"/>
          </p:nvPr>
        </p:nvSpPr>
        <p:spPr>
          <a:xfrm>
            <a:off x="1097280" y="1463040"/>
            <a:ext cx="7050000" cy="49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rabicPeriod" startAt="6"/>
            </a:pPr>
            <a:r>
              <a:rPr lang="en-US" sz="2400" dirty="0"/>
              <a:t>Toque ALLOW para </a:t>
            </a:r>
            <a:r>
              <a:rPr lang="en-US" sz="2400" dirty="0" err="1"/>
              <a:t>permitir</a:t>
            </a:r>
            <a:r>
              <a:rPr lang="en-US" sz="2400" dirty="0"/>
              <a:t> que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Escritor</a:t>
            </a:r>
            <a:r>
              <a:rPr lang="en-US" sz="2400" dirty="0"/>
              <a:t> BTT </a:t>
            </a:r>
            <a:r>
              <a:rPr lang="en-US" sz="2400" dirty="0" err="1"/>
              <a:t>tenga</a:t>
            </a:r>
            <a:r>
              <a:rPr lang="en-US" sz="2400" dirty="0"/>
              <a:t> </a:t>
            </a:r>
            <a:r>
              <a:rPr lang="en-US" sz="2400" dirty="0" err="1"/>
              <a:t>acceso</a:t>
            </a:r>
            <a:r>
              <a:rPr lang="en-US" sz="2400" dirty="0"/>
              <a:t> a </a:t>
            </a:r>
            <a:r>
              <a:rPr lang="en-US" sz="2400" dirty="0" err="1"/>
              <a:t>fotos</a:t>
            </a:r>
            <a:r>
              <a:rPr lang="en-US" sz="2400" dirty="0"/>
              <a:t>, </a:t>
            </a:r>
            <a:r>
              <a:rPr lang="en-US" sz="2400" dirty="0" err="1"/>
              <a:t>medios</a:t>
            </a:r>
            <a:r>
              <a:rPr lang="en-US" sz="2400" dirty="0"/>
              <a:t> </a:t>
            </a:r>
            <a:r>
              <a:rPr lang="en-US" dirty="0"/>
              <a:t>y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dispositivo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169" name="Google Shape;16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2184" y="3519666"/>
            <a:ext cx="4107633" cy="193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425239">
            <a:off x="6953761" y="5057332"/>
            <a:ext cx="784991" cy="795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0163" y="1643778"/>
            <a:ext cx="3689860" cy="102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919892">
            <a:off x="11035275" y="2348499"/>
            <a:ext cx="784991" cy="795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4301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 err="1"/>
              <a:t>Abriendo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Escritor</a:t>
            </a:r>
            <a:r>
              <a:rPr lang="en-US" dirty="0"/>
              <a:t> BTT</a:t>
            </a:r>
            <a:endParaRPr dirty="0"/>
          </a:p>
        </p:txBody>
      </p:sp>
      <p:sp>
        <p:nvSpPr>
          <p:cNvPr id="185" name="Google Shape;185;p6"/>
          <p:cNvSpPr txBox="1">
            <a:spLocks noGrp="1"/>
          </p:cNvSpPr>
          <p:nvPr>
            <p:ph type="body" idx="1"/>
          </p:nvPr>
        </p:nvSpPr>
        <p:spPr>
          <a:xfrm>
            <a:off x="1103313" y="2052918"/>
            <a:ext cx="6774748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 sz="2400" dirty="0" err="1"/>
              <a:t>Después</a:t>
            </a:r>
            <a:r>
              <a:rPr lang="en-US" sz="2400" dirty="0"/>
              <a:t> de </a:t>
            </a:r>
            <a:r>
              <a:rPr lang="en-US" sz="2400" dirty="0" err="1"/>
              <a:t>instalado</a:t>
            </a:r>
            <a:r>
              <a:rPr lang="en-US" sz="2400" dirty="0"/>
              <a:t>,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Escritor</a:t>
            </a:r>
            <a:r>
              <a:rPr lang="en-US" sz="2400" dirty="0"/>
              <a:t> BTT </a:t>
            </a:r>
            <a:r>
              <a:rPr lang="en-US" sz="2400" dirty="0" err="1"/>
              <a:t>abre</a:t>
            </a:r>
            <a:r>
              <a:rPr lang="en-US" sz="2400" dirty="0"/>
              <a:t> </a:t>
            </a:r>
            <a:r>
              <a:rPr lang="en-US" sz="2400" dirty="0" err="1"/>
              <a:t>automáticamente</a:t>
            </a:r>
            <a:r>
              <a:rPr lang="en-US" sz="2400" dirty="0"/>
              <a:t> (</a:t>
            </a:r>
            <a:r>
              <a:rPr lang="en-US" sz="2400" dirty="0" err="1"/>
              <a:t>Puede</a:t>
            </a:r>
            <a:r>
              <a:rPr lang="en-US" sz="2400" dirty="0"/>
              <a:t> </a:t>
            </a:r>
            <a:r>
              <a:rPr lang="en-US" sz="2400" dirty="0" err="1"/>
              <a:t>haber</a:t>
            </a:r>
            <a:r>
              <a:rPr lang="en-US" sz="2400" dirty="0"/>
              <a:t> </a:t>
            </a:r>
            <a:r>
              <a:rPr lang="en-US" sz="2400" dirty="0" err="1"/>
              <a:t>actualizaciones</a:t>
            </a:r>
            <a:r>
              <a:rPr lang="en-US" sz="2400" dirty="0"/>
              <a:t> </a:t>
            </a:r>
            <a:r>
              <a:rPr lang="en-US" sz="2400" dirty="0" err="1"/>
              <a:t>automáticas</a:t>
            </a:r>
            <a:r>
              <a:rPr lang="en-US" sz="2400" dirty="0"/>
              <a:t> antes de que la </a:t>
            </a:r>
            <a:r>
              <a:rPr lang="en-US" sz="2400" dirty="0" err="1"/>
              <a:t>aplicación</a:t>
            </a:r>
            <a:r>
              <a:rPr lang="en-US" sz="2400" dirty="0"/>
              <a:t> </a:t>
            </a:r>
            <a:r>
              <a:rPr lang="en-US" sz="2400" dirty="0" err="1"/>
              <a:t>Escritor</a:t>
            </a:r>
            <a:r>
              <a:rPr lang="en-US" sz="2400" dirty="0"/>
              <a:t> BTT </a:t>
            </a:r>
            <a:r>
              <a:rPr lang="en-US" sz="2400" dirty="0" err="1"/>
              <a:t>abra</a:t>
            </a:r>
            <a:r>
              <a:rPr lang="en-US" sz="2400" dirty="0"/>
              <a:t>).</a:t>
            </a:r>
            <a:br>
              <a:rPr lang="en-US" dirty="0"/>
            </a:br>
            <a:br>
              <a:rPr lang="en-US" dirty="0"/>
            </a:br>
            <a:endParaRPr sz="24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 sz="2400" dirty="0" err="1"/>
              <a:t>Después</a:t>
            </a:r>
            <a:r>
              <a:rPr lang="en-US" sz="2400" dirty="0"/>
              <a:t> de </a:t>
            </a:r>
            <a:r>
              <a:rPr lang="en-US" sz="2400" dirty="0" err="1"/>
              <a:t>cerrar</a:t>
            </a:r>
            <a:r>
              <a:rPr lang="en-US" sz="2400" dirty="0"/>
              <a:t>, para </a:t>
            </a:r>
            <a:r>
              <a:rPr lang="en-US" sz="2400" dirty="0" err="1"/>
              <a:t>reabrir</a:t>
            </a:r>
            <a:r>
              <a:rPr lang="en-US" sz="2400" dirty="0"/>
              <a:t> la app, toque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icono</a:t>
            </a:r>
            <a:r>
              <a:rPr lang="en-US" sz="2400" dirty="0"/>
              <a:t> del </a:t>
            </a:r>
            <a:r>
              <a:rPr lang="en-US" sz="2400" dirty="0" err="1"/>
              <a:t>Escritor</a:t>
            </a:r>
            <a:r>
              <a:rPr lang="en-US" sz="2400" dirty="0"/>
              <a:t> BTT </a:t>
            </a:r>
            <a:r>
              <a:rPr lang="en-US" sz="2400" dirty="0" err="1"/>
              <a:t>en</a:t>
            </a:r>
            <a:r>
              <a:rPr lang="en-US" sz="2400" dirty="0"/>
              <a:t> la </a:t>
            </a:r>
            <a:r>
              <a:rPr lang="en-US" sz="2400" dirty="0" err="1"/>
              <a:t>pantalla</a:t>
            </a:r>
            <a:r>
              <a:rPr lang="en-US" sz="2400" dirty="0"/>
              <a:t> de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tableta</a:t>
            </a:r>
            <a:r>
              <a:rPr lang="en-US" sz="2400" dirty="0"/>
              <a:t>.</a:t>
            </a:r>
            <a:endParaRPr sz="2400" dirty="0"/>
          </a:p>
        </p:txBody>
      </p:sp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74799" y="2162362"/>
            <a:ext cx="3364371" cy="186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6" descr="A close up of a scree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40640" y="4371549"/>
            <a:ext cx="1243379" cy="1618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62329" y="4538173"/>
            <a:ext cx="1431702" cy="1450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760" y="1371600"/>
            <a:ext cx="4726434" cy="482918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 err="1"/>
              <a:t>Eligiendo</a:t>
            </a:r>
            <a:r>
              <a:rPr lang="en-US" dirty="0"/>
              <a:t> un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cuenta</a:t>
            </a:r>
            <a:endParaRPr dirty="0"/>
          </a:p>
        </p:txBody>
      </p:sp>
      <p:sp>
        <p:nvSpPr>
          <p:cNvPr id="197" name="Google Shape;197;p7"/>
          <p:cNvSpPr txBox="1">
            <a:spLocks noGrp="1"/>
          </p:cNvSpPr>
          <p:nvPr>
            <p:ph type="body" idx="1"/>
          </p:nvPr>
        </p:nvSpPr>
        <p:spPr>
          <a:xfrm>
            <a:off x="5669280" y="1463040"/>
            <a:ext cx="5861640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400" b="1" dirty="0" err="1"/>
              <a:t>Cuenta</a:t>
            </a:r>
            <a:r>
              <a:rPr lang="en-US" sz="2400" b="1" dirty="0"/>
              <a:t> de </a:t>
            </a:r>
            <a:r>
              <a:rPr lang="en-US" sz="2400" b="1" dirty="0" err="1"/>
              <a:t>Servidor</a:t>
            </a:r>
            <a:r>
              <a:rPr lang="en-US" sz="2400" b="1" dirty="0"/>
              <a:t> </a:t>
            </a:r>
            <a:r>
              <a:rPr lang="en-US" sz="2400" dirty="0"/>
              <a:t>-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usuario</a:t>
            </a:r>
            <a:r>
              <a:rPr lang="en-US" sz="2400" dirty="0"/>
              <a:t> </a:t>
            </a:r>
            <a:r>
              <a:rPr lang="en-US" sz="2400" dirty="0" err="1"/>
              <a:t>tiene</a:t>
            </a:r>
            <a:r>
              <a:rPr lang="en-US" sz="2400" dirty="0"/>
              <a:t> </a:t>
            </a:r>
            <a:r>
              <a:rPr lang="en-US" sz="2400" dirty="0" err="1"/>
              <a:t>uso</a:t>
            </a:r>
            <a:r>
              <a:rPr lang="en-US" sz="2400" dirty="0"/>
              <a:t> </a:t>
            </a:r>
            <a:r>
              <a:rPr lang="en-US" sz="2400" dirty="0" err="1"/>
              <a:t>completo</a:t>
            </a:r>
            <a:r>
              <a:rPr lang="en-US" sz="2400" dirty="0"/>
              <a:t> del </a:t>
            </a:r>
            <a:r>
              <a:rPr lang="en-US" sz="2400" dirty="0" err="1"/>
              <a:t>programa</a:t>
            </a:r>
            <a:r>
              <a:rPr lang="en-US" sz="2400" dirty="0"/>
              <a:t> y </a:t>
            </a:r>
            <a:r>
              <a:rPr lang="en-US" sz="2400" dirty="0" err="1"/>
              <a:t>puede</a:t>
            </a:r>
            <a:r>
              <a:rPr lang="en-US" sz="2400" dirty="0"/>
              <a:t> </a:t>
            </a:r>
            <a:r>
              <a:rPr lang="en-US" sz="2400" dirty="0" err="1"/>
              <a:t>cargar</a:t>
            </a:r>
            <a:r>
              <a:rPr lang="en-US" sz="2400" dirty="0"/>
              <a:t> </a:t>
            </a:r>
            <a:r>
              <a:rPr lang="en-US" sz="2400" dirty="0" err="1"/>
              <a:t>hacia</a:t>
            </a:r>
            <a:r>
              <a:rPr lang="en-US" sz="2400" dirty="0"/>
              <a:t> e </a:t>
            </a:r>
            <a:r>
              <a:rPr lang="en-US" sz="2400" dirty="0" err="1"/>
              <a:t>importar</a:t>
            </a:r>
            <a:r>
              <a:rPr lang="en-US" sz="2400" dirty="0"/>
              <a:t> </a:t>
            </a:r>
            <a:r>
              <a:rPr lang="en-US" sz="2400" dirty="0" err="1"/>
              <a:t>desde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servidor</a:t>
            </a:r>
            <a:r>
              <a:rPr lang="en-US" sz="2400" dirty="0"/>
              <a:t> de </a:t>
            </a:r>
            <a:r>
              <a:rPr lang="en-US" sz="2400" dirty="0" err="1"/>
              <a:t>contenido</a:t>
            </a:r>
            <a:r>
              <a:rPr lang="en-US" sz="2400" dirty="0"/>
              <a:t> (</a:t>
            </a:r>
            <a:r>
              <a:rPr lang="en-US" sz="2400" dirty="0" err="1"/>
              <a:t>requiere</a:t>
            </a:r>
            <a:r>
              <a:rPr lang="en-US" sz="2400" dirty="0"/>
              <a:t> </a:t>
            </a:r>
            <a:r>
              <a:rPr lang="en-US" sz="2400" dirty="0" err="1"/>
              <a:t>conexión</a:t>
            </a:r>
            <a:r>
              <a:rPr lang="en-US" sz="2400" dirty="0"/>
              <a:t> de Internet).</a:t>
            </a:r>
            <a:br>
              <a:rPr lang="en-US" sz="2400" dirty="0"/>
            </a:b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400" b="1" dirty="0" err="1"/>
              <a:t>Cuenta</a:t>
            </a:r>
            <a:r>
              <a:rPr lang="en-US" sz="2400" b="1" dirty="0"/>
              <a:t> Sin </a:t>
            </a:r>
            <a:r>
              <a:rPr lang="en-US" sz="2400" b="1" dirty="0" err="1"/>
              <a:t>Conexión</a:t>
            </a:r>
            <a:r>
              <a:rPr lang="en-US" sz="2400" b="1" dirty="0"/>
              <a:t> </a:t>
            </a:r>
            <a:r>
              <a:rPr lang="en-US" sz="2400" dirty="0"/>
              <a:t>-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usuario</a:t>
            </a:r>
            <a:r>
              <a:rPr lang="en-US" sz="2400" dirty="0"/>
              <a:t> </a:t>
            </a:r>
            <a:r>
              <a:rPr lang="en-US" sz="2400" dirty="0" err="1"/>
              <a:t>tiene</a:t>
            </a:r>
            <a:r>
              <a:rPr lang="en-US" sz="2400" dirty="0"/>
              <a:t> </a:t>
            </a:r>
            <a:r>
              <a:rPr lang="en-US" sz="2400" dirty="0" err="1"/>
              <a:t>uso</a:t>
            </a:r>
            <a:r>
              <a:rPr lang="en-US" sz="2400" dirty="0"/>
              <a:t> </a:t>
            </a:r>
            <a:r>
              <a:rPr lang="en-US" sz="2400" dirty="0" err="1"/>
              <a:t>completo</a:t>
            </a:r>
            <a:r>
              <a:rPr lang="en-US" sz="2400" dirty="0"/>
              <a:t> del </a:t>
            </a:r>
            <a:r>
              <a:rPr lang="en-US" sz="2400" dirty="0" err="1"/>
              <a:t>programa</a:t>
            </a:r>
            <a:r>
              <a:rPr lang="en-US" sz="2400" dirty="0"/>
              <a:t>, </a:t>
            </a:r>
            <a:r>
              <a:rPr lang="en-US" sz="2400" dirty="0" err="1"/>
              <a:t>excepto</a:t>
            </a:r>
            <a:r>
              <a:rPr lang="en-US" sz="2400" dirty="0"/>
              <a:t> para </a:t>
            </a:r>
            <a:r>
              <a:rPr lang="en-US" sz="2400" dirty="0" err="1"/>
              <a:t>cargar</a:t>
            </a:r>
            <a:r>
              <a:rPr lang="en-US" sz="2400" dirty="0"/>
              <a:t> </a:t>
            </a:r>
            <a:r>
              <a:rPr lang="en-US" sz="2400" dirty="0" err="1"/>
              <a:t>hacia</a:t>
            </a:r>
            <a:r>
              <a:rPr lang="en-US" sz="2400" dirty="0"/>
              <a:t> o </a:t>
            </a:r>
            <a:r>
              <a:rPr lang="en-US" sz="2400" dirty="0" err="1"/>
              <a:t>importar</a:t>
            </a:r>
            <a:r>
              <a:rPr lang="en-US" sz="2400" dirty="0"/>
              <a:t> </a:t>
            </a:r>
            <a:r>
              <a:rPr lang="en-US" sz="2400" dirty="0" err="1"/>
              <a:t>desde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servidor</a:t>
            </a:r>
            <a:r>
              <a:rPr lang="en-US" sz="2400" dirty="0"/>
              <a:t>.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400" b="1" dirty="0" err="1"/>
              <a:t>Cancela</a:t>
            </a:r>
            <a:r>
              <a:rPr lang="en-US" sz="2400" b="1" dirty="0"/>
              <a:t> </a:t>
            </a:r>
            <a:r>
              <a:rPr lang="en-US" sz="2400" dirty="0"/>
              <a:t>para </a:t>
            </a:r>
            <a:r>
              <a:rPr lang="en-US" sz="2400" dirty="0" err="1"/>
              <a:t>salir</a:t>
            </a:r>
            <a:r>
              <a:rPr lang="en-US" sz="2400" dirty="0"/>
              <a:t> de la </a:t>
            </a:r>
            <a:r>
              <a:rPr lang="en-US" sz="2400" dirty="0" err="1"/>
              <a:t>aplicación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198" name="Google Shape;198;p7"/>
          <p:cNvSpPr txBox="1"/>
          <p:nvPr/>
        </p:nvSpPr>
        <p:spPr>
          <a:xfrm>
            <a:off x="4831944" y="1616936"/>
            <a:ext cx="414225" cy="223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dirty="0"/>
          </a:p>
        </p:txBody>
      </p:sp>
      <p:sp>
        <p:nvSpPr>
          <p:cNvPr id="199" name="Google Shape;199;p7"/>
          <p:cNvSpPr/>
          <p:nvPr/>
        </p:nvSpPr>
        <p:spPr>
          <a:xfrm>
            <a:off x="4188179" y="4282698"/>
            <a:ext cx="1359154" cy="40295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7"/>
          <p:cNvSpPr/>
          <p:nvPr/>
        </p:nvSpPr>
        <p:spPr>
          <a:xfrm rot="1861879">
            <a:off x="4569486" y="5475898"/>
            <a:ext cx="1212974" cy="40295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" dirty="0">
                <a:effectLst/>
                <a:latin typeface="Segoe UI" panose="020B0502040204020203" pitchFamily="34" charset="0"/>
              </a:rPr>
              <a:t>Crear una Cuenta de Servidor</a:t>
            </a:r>
            <a:endParaRPr lang="es-ES" dirty="0">
              <a:effectLst/>
              <a:latin typeface="Arial" panose="020B0604020202020204" pitchFamily="34" charset="0"/>
            </a:endParaRPr>
          </a:p>
        </p:txBody>
      </p:sp>
      <p:sp>
        <p:nvSpPr>
          <p:cNvPr id="207" name="Google Shape;207;p8"/>
          <p:cNvSpPr txBox="1">
            <a:spLocks noGrp="1"/>
          </p:cNvSpPr>
          <p:nvPr>
            <p:ph type="body" idx="1"/>
          </p:nvPr>
        </p:nvSpPr>
        <p:spPr>
          <a:xfrm>
            <a:off x="5669280" y="1463040"/>
            <a:ext cx="5783433" cy="4496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400" b="1" dirty="0" err="1"/>
              <a:t>Nombre</a:t>
            </a:r>
            <a:r>
              <a:rPr lang="en-US" sz="2400" b="1" dirty="0"/>
              <a:t> </a:t>
            </a:r>
            <a:r>
              <a:rPr lang="en-US" sz="2400" b="1" dirty="0" err="1"/>
              <a:t>completo</a:t>
            </a:r>
            <a:r>
              <a:rPr lang="en-US" sz="2400" b="1" dirty="0"/>
              <a:t> </a:t>
            </a:r>
            <a:r>
              <a:rPr lang="en-US" sz="2400" dirty="0"/>
              <a:t>(o </a:t>
            </a:r>
            <a:r>
              <a:rPr lang="en-US" sz="2400" dirty="0" err="1"/>
              <a:t>seudónimo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usted</a:t>
            </a:r>
            <a:r>
              <a:rPr lang="en-US" sz="2400" dirty="0"/>
              <a:t> no </a:t>
            </a:r>
            <a:r>
              <a:rPr lang="en-US" sz="2400" dirty="0" err="1"/>
              <a:t>desea</a:t>
            </a:r>
            <a:r>
              <a:rPr lang="en-US" sz="2400" dirty="0"/>
              <a:t> que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nombre</a:t>
            </a:r>
            <a:r>
              <a:rPr lang="en-US" sz="2400" dirty="0"/>
              <a:t> sea </a:t>
            </a:r>
            <a:r>
              <a:rPr lang="en-US" sz="2400" dirty="0" err="1"/>
              <a:t>públicamente</a:t>
            </a:r>
            <a:r>
              <a:rPr lang="en-US" sz="2400" dirty="0"/>
              <a:t> </a:t>
            </a:r>
            <a:r>
              <a:rPr lang="en-US" sz="2400" dirty="0" err="1"/>
              <a:t>asociado</a:t>
            </a:r>
            <a:r>
              <a:rPr lang="en-US" sz="2400" dirty="0"/>
              <a:t> al </a:t>
            </a:r>
            <a:r>
              <a:rPr lang="en-US" sz="2400" dirty="0" err="1"/>
              <a:t>trabajo</a:t>
            </a:r>
            <a:r>
              <a:rPr lang="en-US" sz="2400" dirty="0"/>
              <a:t> con la Biblia)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400" b="1" dirty="0" err="1"/>
              <a:t>Dirección</a:t>
            </a:r>
            <a:r>
              <a:rPr lang="en-US" sz="2400" b="1" dirty="0"/>
              <a:t> de </a:t>
            </a:r>
            <a:r>
              <a:rPr lang="en-US" sz="2400" b="1" dirty="0" err="1"/>
              <a:t>correo</a:t>
            </a:r>
            <a:r>
              <a:rPr lang="en-US" sz="2400" b="1" dirty="0"/>
              <a:t> </a:t>
            </a:r>
            <a:r>
              <a:rPr lang="en-US" sz="2400" b="1" dirty="0" err="1"/>
              <a:t>electrónico</a:t>
            </a:r>
            <a:r>
              <a:rPr lang="en-US" sz="2400" b="1" dirty="0"/>
              <a:t> </a:t>
            </a:r>
            <a:r>
              <a:rPr lang="en-US" sz="2400" dirty="0"/>
              <a:t>- Solo se </a:t>
            </a:r>
            <a:r>
              <a:rPr lang="en-US" sz="2400" dirty="0" err="1"/>
              <a:t>utiliza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caso</a:t>
            </a:r>
            <a:r>
              <a:rPr lang="en-US" sz="2400" dirty="0"/>
              <a:t> de que </a:t>
            </a:r>
            <a:r>
              <a:rPr lang="en-US" sz="2400" dirty="0" err="1"/>
              <a:t>usted</a:t>
            </a:r>
            <a:r>
              <a:rPr lang="en-US" sz="2400" dirty="0"/>
              <a:t> </a:t>
            </a:r>
            <a:r>
              <a:rPr lang="en-US" sz="2400" dirty="0" err="1"/>
              <a:t>olvide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contraseña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400" b="1" dirty="0" err="1"/>
              <a:t>Nombre</a:t>
            </a:r>
            <a:r>
              <a:rPr lang="en-US" sz="2400" b="1" dirty="0"/>
              <a:t> de </a:t>
            </a:r>
            <a:r>
              <a:rPr lang="en-US" sz="2400" b="1" dirty="0" err="1"/>
              <a:t>usuario</a:t>
            </a:r>
            <a:r>
              <a:rPr lang="en-US" sz="2400" b="1" dirty="0"/>
              <a:t> </a:t>
            </a:r>
            <a:r>
              <a:rPr lang="en-US" sz="2400" dirty="0"/>
              <a:t>- sin </a:t>
            </a:r>
            <a:r>
              <a:rPr lang="en-US" sz="2400" dirty="0" err="1"/>
              <a:t>espacios</a:t>
            </a:r>
            <a:r>
              <a:rPr lang="en-US" sz="2400" dirty="0"/>
              <a:t> (</a:t>
            </a:r>
            <a:r>
              <a:rPr lang="en-US" sz="2400" dirty="0" err="1"/>
              <a:t>igual</a:t>
            </a:r>
            <a:r>
              <a:rPr lang="en-US" sz="2400" dirty="0"/>
              <a:t> al </a:t>
            </a:r>
            <a:r>
              <a:rPr lang="en-US" sz="2400" dirty="0" err="1"/>
              <a:t>seudónimo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utiliza</a:t>
            </a:r>
            <a:r>
              <a:rPr lang="en-US" sz="2400" dirty="0"/>
              <a:t> </a:t>
            </a:r>
            <a:r>
              <a:rPr lang="en-US" sz="2400" dirty="0" err="1"/>
              <a:t>alguno</a:t>
            </a:r>
            <a:r>
              <a:rPr lang="en-US" sz="2400" dirty="0"/>
              <a:t>)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400" b="1" dirty="0" err="1"/>
              <a:t>Contraseña</a:t>
            </a:r>
            <a:r>
              <a:rPr lang="en-US" sz="2400" b="1" dirty="0"/>
              <a:t> </a:t>
            </a:r>
            <a:r>
              <a:rPr lang="en-US" sz="2400" dirty="0"/>
              <a:t>- algo que </a:t>
            </a:r>
            <a:r>
              <a:rPr lang="en-US" sz="2400" dirty="0" err="1"/>
              <a:t>usted</a:t>
            </a:r>
            <a:r>
              <a:rPr lang="en-US" sz="2400" dirty="0"/>
              <a:t> </a:t>
            </a:r>
            <a:r>
              <a:rPr lang="en-US" sz="2400" dirty="0" err="1"/>
              <a:t>pueda</a:t>
            </a:r>
            <a:r>
              <a:rPr lang="en-US" sz="2400" dirty="0"/>
              <a:t> </a:t>
            </a:r>
            <a:r>
              <a:rPr lang="en-US" sz="2400" dirty="0" err="1"/>
              <a:t>recordar</a:t>
            </a:r>
            <a:r>
              <a:rPr lang="en-US" sz="2400" dirty="0"/>
              <a:t> con </a:t>
            </a:r>
            <a:r>
              <a:rPr lang="en-US" sz="2400" dirty="0" err="1"/>
              <a:t>facilidad</a:t>
            </a:r>
            <a:endParaRPr sz="2400" dirty="0"/>
          </a:p>
        </p:txBody>
      </p:sp>
      <p:pic>
        <p:nvPicPr>
          <p:cNvPr id="209" name="Google Shape;209;p8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760" y="1700636"/>
            <a:ext cx="4663440" cy="37717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8"/>
          <p:cNvCxnSpPr>
            <a:cxnSpLocks/>
          </p:cNvCxnSpPr>
          <p:nvPr/>
        </p:nvCxnSpPr>
        <p:spPr>
          <a:xfrm>
            <a:off x="2899620" y="1998082"/>
            <a:ext cx="2654513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</p:cxnSp>
      <p:cxnSp>
        <p:nvCxnSpPr>
          <p:cNvPr id="211" name="Google Shape;211;p8"/>
          <p:cNvCxnSpPr>
            <a:cxnSpLocks/>
          </p:cNvCxnSpPr>
          <p:nvPr/>
        </p:nvCxnSpPr>
        <p:spPr>
          <a:xfrm>
            <a:off x="2323600" y="2816909"/>
            <a:ext cx="3230533" cy="400424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</p:cxnSp>
      <p:cxnSp>
        <p:nvCxnSpPr>
          <p:cNvPr id="212" name="Google Shape;212;p8"/>
          <p:cNvCxnSpPr>
            <a:cxnSpLocks/>
          </p:cNvCxnSpPr>
          <p:nvPr/>
        </p:nvCxnSpPr>
        <p:spPr>
          <a:xfrm>
            <a:off x="2029275" y="3514495"/>
            <a:ext cx="3695052" cy="950756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</p:cxnSp>
      <p:cxnSp>
        <p:nvCxnSpPr>
          <p:cNvPr id="213" name="Google Shape;213;p8"/>
          <p:cNvCxnSpPr>
            <a:cxnSpLocks/>
          </p:cNvCxnSpPr>
          <p:nvPr/>
        </p:nvCxnSpPr>
        <p:spPr>
          <a:xfrm>
            <a:off x="2029275" y="4337393"/>
            <a:ext cx="3640005" cy="1016248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1736</TotalTime>
  <Words>931</Words>
  <Application>Microsoft Office PowerPoint</Application>
  <PresentationFormat>Widescreen</PresentationFormat>
  <Paragraphs>93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Noto Sans Symbols</vt:lpstr>
      <vt:lpstr>Century Gothic</vt:lpstr>
      <vt:lpstr>Calibri</vt:lpstr>
      <vt:lpstr>Arial</vt:lpstr>
      <vt:lpstr>Ion</vt:lpstr>
      <vt:lpstr>Iniciando</vt:lpstr>
      <vt:lpstr>¿De qué trata este presentación?</vt:lpstr>
      <vt:lpstr>¿Qué es el Escritor BTT para Androide?</vt:lpstr>
      <vt:lpstr>Instalar el Escritor BTT para Androide</vt:lpstr>
      <vt:lpstr>Instalar el Escritor BTT para Androide</vt:lpstr>
      <vt:lpstr>Instalar el Escritor BTT para Androide</vt:lpstr>
      <vt:lpstr>Abriendo el Escritor BTT</vt:lpstr>
      <vt:lpstr>Eligiendo un tipo de cuenta</vt:lpstr>
      <vt:lpstr>Crear una Cuenta de Servidor</vt:lpstr>
      <vt:lpstr>Aceptar los Términos de Uso</vt:lpstr>
      <vt:lpstr>Aceptar los Términos de Uso</vt:lpstr>
      <vt:lpstr>Viendo la pantalla de inicio</vt:lpstr>
      <vt:lpstr>¿Qué aprendió usted?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Iniciando</dc:title>
  <dc:creator>Pamela Gamer</dc:creator>
  <cp:lastModifiedBy>Christine Jarka</cp:lastModifiedBy>
  <cp:revision>19</cp:revision>
  <dcterms:created xsi:type="dcterms:W3CDTF">2019-12-03T13:43:45Z</dcterms:created>
  <dcterms:modified xsi:type="dcterms:W3CDTF">2021-07-01T17:44:12Z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