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VpndHt+XLcbMqbRyu7/AEd69l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Vazquez" initials="VV" lastIdx="17" clrIdx="0">
    <p:extLst>
      <p:ext uri="{19B8F6BF-5375-455C-9EA6-DF929625EA0E}">
        <p15:presenceInfo xmlns:p15="http://schemas.microsoft.com/office/powerpoint/2012/main" userId="S::victor_vazquez@wycliffeassociates.org::12511eb4-e41b-482a-bf9e-1a9934402d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A421C-4166-4084-A09B-8419FE8C32AE}" v="14" dt="2021-06-29T20:48:4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5204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this as you go through the next few slides and have them do the exercise on their tablet as you demo and guide them through it.</a:t>
            </a:r>
            <a:endParaRPr/>
          </a:p>
        </p:txBody>
      </p:sp>
      <p:sp>
        <p:nvSpPr>
          <p:cNvPr id="155" name="Google Shape;15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914400" y="2468880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32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 hasCustomPrompt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4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  <a:defRPr sz="24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5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pic>
        <p:nvPicPr>
          <p:cNvPr id="7" name="Google Shape;19;p16" descr="A close up of a sign&#10;&#10;Description automatically generated">
            <a:extLst>
              <a:ext uri="{FF2B5EF4-FFF2-40B4-BE49-F238E27FC236}">
                <a16:creationId xmlns:a16="http://schemas.microsoft.com/office/drawing/2014/main" id="{315809D8-CDA4-49CD-BD4A-BCFDC3A5639F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28C28C"/>
        </a:buClr>
        <a:buSzPct val="100000"/>
        <a:buFont typeface="Arial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 err="1"/>
              <a:t>Empezando</a:t>
            </a:r>
            <a:r>
              <a:rPr lang="en-US" dirty="0"/>
              <a:t> un nuevo </a:t>
            </a:r>
            <a:r>
              <a:rPr lang="en-US" dirty="0" err="1"/>
              <a:t>proyecto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468880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 dirty="0"/>
              <a:t>BTT writer para android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378D6C-38CB-4806-BA6D-F91492FD3073}"/>
              </a:ext>
            </a:extLst>
          </p:cNvPr>
          <p:cNvGrpSpPr/>
          <p:nvPr/>
        </p:nvGrpSpPr>
        <p:grpSpPr>
          <a:xfrm>
            <a:off x="5760720" y="3017520"/>
            <a:ext cx="5562397" cy="2677163"/>
            <a:chOff x="5098648" y="2721482"/>
            <a:chExt cx="5562397" cy="2677163"/>
          </a:xfrm>
        </p:grpSpPr>
        <p:pic>
          <p:nvPicPr>
            <p:cNvPr id="199" name="Google Shape;199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98648" y="2721482"/>
              <a:ext cx="5562397" cy="2677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FD5FDB-1052-454B-8444-175F1ADD8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33022" y="2775078"/>
              <a:ext cx="946274" cy="395458"/>
            </a:xfrm>
            <a:prstGeom prst="rect">
              <a:avLst/>
            </a:prstGeom>
          </p:spPr>
        </p:pic>
      </p:grpSp>
      <p:sp>
        <p:nvSpPr>
          <p:cNvPr id="200" name="Google Shape;200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Empezando un proyecto</a:t>
            </a:r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AutoNum type="arabicPeriod" startAt="3"/>
            </a:pPr>
            <a:r>
              <a:rPr lang="en-US" sz="2800" dirty="0" err="1"/>
              <a:t>Escoja</a:t>
            </a:r>
            <a:r>
              <a:rPr lang="en-US" sz="2800" dirty="0"/>
              <a:t> la </a:t>
            </a:r>
            <a:r>
              <a:rPr lang="en-US" sz="2800" dirty="0" err="1"/>
              <a:t>categoría</a:t>
            </a:r>
            <a:r>
              <a:rPr lang="en-US" sz="2800" dirty="0"/>
              <a:t> del </a:t>
            </a:r>
            <a:r>
              <a:rPr lang="en-US" sz="2800" dirty="0" err="1"/>
              <a:t>proyecto</a:t>
            </a:r>
            <a:r>
              <a:rPr lang="en-US" sz="2800" dirty="0"/>
              <a:t> (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a </a:t>
            </a:r>
            <a:r>
              <a:rPr lang="en-US" sz="2800" dirty="0" err="1"/>
              <a:t>traducir</a:t>
            </a:r>
            <a:r>
              <a:rPr lang="en-US" sz="2800" dirty="0"/>
              <a:t>): 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dirty="0"/>
              <a:t>Pulse Biblia: NT</a:t>
            </a:r>
            <a:endParaRPr sz="2400" b="1"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 dirty="0" err="1"/>
              <a:t>Deslizar</a:t>
            </a:r>
            <a:r>
              <a:rPr lang="en-US" sz="2400" b="1" dirty="0"/>
              <a:t> </a:t>
            </a:r>
            <a:r>
              <a:rPr lang="en-US" sz="2400" b="1" dirty="0" err="1"/>
              <a:t>hacia</a:t>
            </a:r>
            <a:r>
              <a:rPr lang="en-US" sz="2400" b="1" dirty="0"/>
              <a:t> </a:t>
            </a:r>
            <a:r>
              <a:rPr lang="en-US" sz="2400" b="1" dirty="0" err="1"/>
              <a:t>arriba</a:t>
            </a:r>
            <a:r>
              <a:rPr lang="en-US" sz="2400" b="1" dirty="0"/>
              <a:t>                                                                                              para </a:t>
            </a:r>
            <a:r>
              <a:rPr lang="en-US" sz="2400" b="1" dirty="0" err="1"/>
              <a:t>desplazarse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 dirty="0"/>
              <a:t>Pulse Santiago (James)</a:t>
            </a:r>
            <a:endParaRPr sz="2400" dirty="0"/>
          </a:p>
        </p:txBody>
      </p:sp>
      <p:cxnSp>
        <p:nvCxnSpPr>
          <p:cNvPr id="202" name="Google Shape;202;p9"/>
          <p:cNvCxnSpPr>
            <a:cxnSpLocks/>
          </p:cNvCxnSpPr>
          <p:nvPr/>
        </p:nvCxnSpPr>
        <p:spPr>
          <a:xfrm>
            <a:off x="4880610" y="3680460"/>
            <a:ext cx="2553752" cy="1324293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3" name="Google Shape;20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3249312">
            <a:off x="8275345" y="4707033"/>
            <a:ext cx="1449450" cy="1588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0"/>
          <p:cNvPicPr preferRelativeResize="0"/>
          <p:nvPr/>
        </p:nvPicPr>
        <p:blipFill>
          <a:blip r:embed="rId3"/>
          <a:srcRect/>
          <a:stretch/>
        </p:blipFill>
        <p:spPr>
          <a:xfrm>
            <a:off x="6457949" y="2950354"/>
            <a:ext cx="5359525" cy="292290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Empezando</a:t>
            </a:r>
            <a:r>
              <a:rPr lang="en-US" dirty="0"/>
              <a:t> un </a:t>
            </a:r>
            <a:r>
              <a:rPr lang="en-US" dirty="0" err="1"/>
              <a:t>proyecto</a:t>
            </a:r>
            <a:endParaRPr dirty="0"/>
          </a:p>
        </p:txBody>
      </p:sp>
      <p:sp>
        <p:nvSpPr>
          <p:cNvPr id="211" name="Google Shape;211;p10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6515100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ct val="100000"/>
              <a:buFont typeface="Century Gothic"/>
              <a:buAutoNum type="arabicPeriod" startAt="4"/>
            </a:pPr>
            <a:r>
              <a:rPr lang="es-ES" sz="2800" dirty="0">
                <a:effectLst/>
                <a:latin typeface="Century Gothic" panose="020B0502020202020204" pitchFamily="34" charset="0"/>
              </a:rPr>
              <a:t>Escoja uno o más textos fuente</a:t>
            </a:r>
            <a:r>
              <a:rPr lang="en-US" sz="2800" dirty="0">
                <a:latin typeface="Century Gothic" panose="020B0502020202020204" pitchFamily="34" charset="0"/>
              </a:rPr>
              <a:t>:</a:t>
            </a:r>
            <a:endParaRPr sz="2800" dirty="0">
              <a:latin typeface="Century Gothic" panose="020B0502020202020204" pitchFamily="34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dirty="0"/>
              <a:t>El </a:t>
            </a:r>
            <a:r>
              <a:rPr lang="en-US" sz="2400" dirty="0" err="1"/>
              <a:t>proyecto</a:t>
            </a:r>
            <a:r>
              <a:rPr lang="en-US" sz="2400" dirty="0"/>
              <a:t> ha </a:t>
            </a:r>
            <a:r>
              <a:rPr lang="en-US" sz="2400" dirty="0" err="1"/>
              <a:t>sido</a:t>
            </a:r>
            <a:r>
              <a:rPr lang="en-US" sz="2400" dirty="0"/>
              <a:t> </a:t>
            </a:r>
            <a:r>
              <a:rPr lang="en-US" sz="2400" dirty="0" err="1"/>
              <a:t>creado</a:t>
            </a:r>
            <a:r>
              <a:rPr lang="en-US" sz="2400" dirty="0"/>
              <a:t>:</a:t>
            </a:r>
            <a:endParaRPr lang="en-US" sz="2400" b="1"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s-ES" sz="2400" dirty="0">
                <a:effectLst/>
                <a:latin typeface="Century Gothic" panose="020B0502020202020204" pitchFamily="34" charset="0"/>
              </a:rPr>
              <a:t>No puede funcionar hasta	    que se especifique un texto 	     fuente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s-ES" sz="2400" dirty="0">
                <a:effectLst/>
                <a:latin typeface="Century Gothic" panose="020B0502020202020204" pitchFamily="34" charset="0"/>
              </a:rPr>
              <a:t>Pulse en cualquier área de 	       la parte inferior de	la pantalla</a:t>
            </a:r>
            <a:r>
              <a:rPr lang="es-ES" sz="2200" dirty="0">
                <a:effectLst/>
                <a:latin typeface="Century Gothic" panose="020B0502020202020204" pitchFamily="34" charset="0"/>
              </a:rPr>
              <a:t>.</a:t>
            </a:r>
          </a:p>
        </p:txBody>
      </p:sp>
      <p:cxnSp>
        <p:nvCxnSpPr>
          <p:cNvPr id="212" name="Google Shape;212;p10"/>
          <p:cNvCxnSpPr>
            <a:cxnSpLocks/>
          </p:cNvCxnSpPr>
          <p:nvPr/>
        </p:nvCxnSpPr>
        <p:spPr>
          <a:xfrm>
            <a:off x="6096000" y="2346398"/>
            <a:ext cx="933450" cy="86577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4" name="Google Shape;21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249312">
            <a:off x="9326109" y="4891510"/>
            <a:ext cx="1449450" cy="158836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/>
          <p:nvPr/>
        </p:nvSpPr>
        <p:spPr>
          <a:xfrm>
            <a:off x="6618955" y="2996422"/>
            <a:ext cx="1884965" cy="431508"/>
          </a:xfrm>
          <a:prstGeom prst="roundRect">
            <a:avLst>
              <a:gd name="adj" fmla="val 16667"/>
            </a:avLst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1"/>
          <p:cNvPicPr preferRelativeResize="0"/>
          <p:nvPr/>
        </p:nvPicPr>
        <p:blipFill>
          <a:blip r:embed="rId3"/>
          <a:srcRect/>
          <a:stretch/>
        </p:blipFill>
        <p:spPr>
          <a:xfrm>
            <a:off x="6309360" y="2743200"/>
            <a:ext cx="5623300" cy="251448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687675" y="480427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Empezando</a:t>
            </a:r>
            <a:r>
              <a:rPr lang="en-US" dirty="0"/>
              <a:t> un </a:t>
            </a:r>
            <a:r>
              <a:rPr lang="en-US" dirty="0" err="1"/>
              <a:t>proyecto</a:t>
            </a:r>
            <a:endParaRPr dirty="0"/>
          </a:p>
        </p:txBody>
      </p:sp>
      <p:sp>
        <p:nvSpPr>
          <p:cNvPr id="221" name="Google Shape;221;p11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7525849" cy="491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25018" algn="l" rtl="0"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AutoNum type="arabicPeriod" startAt="4"/>
            </a:pPr>
            <a:r>
              <a:rPr lang="es-ES" sz="2800" dirty="0">
                <a:effectLst/>
                <a:latin typeface="Century Gothic" panose="020B0502020202020204" pitchFamily="34" charset="0"/>
              </a:rPr>
              <a:t>Escoja uno o más textos fuente </a:t>
            </a:r>
            <a:r>
              <a:rPr lang="en-US" sz="2800" dirty="0"/>
              <a:t>:</a:t>
            </a:r>
            <a:endParaRPr dirty="0"/>
          </a:p>
          <a:p>
            <a:pPr marL="742950" lvl="1" indent="-294894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dirty="0" err="1"/>
              <a:t>Seleccione</a:t>
            </a:r>
            <a:r>
              <a:rPr lang="en-US" sz="2400" dirty="0"/>
              <a:t> uno o </a:t>
            </a:r>
            <a:r>
              <a:rPr lang="en-US" sz="2400" dirty="0" err="1"/>
              <a:t>más</a:t>
            </a:r>
            <a:r>
              <a:rPr lang="en-US" sz="2400" dirty="0"/>
              <a:t> 			   </a:t>
            </a:r>
            <a:r>
              <a:rPr lang="en-US" sz="2400" dirty="0" err="1"/>
              <a:t>textos</a:t>
            </a:r>
            <a:r>
              <a:rPr lang="en-US" sz="2400" dirty="0"/>
              <a:t> </a:t>
            </a:r>
            <a:r>
              <a:rPr lang="en-US" sz="2400" dirty="0" err="1"/>
              <a:t>fuentes</a:t>
            </a:r>
            <a:endParaRPr lang="en-US" sz="2400" dirty="0"/>
          </a:p>
          <a:p>
            <a:pPr marL="742950" lvl="1" indent="-294894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dirty="0"/>
              <a:t>Pulse la </a:t>
            </a:r>
            <a:r>
              <a:rPr lang="en-US" sz="2400" dirty="0" err="1"/>
              <a:t>lupa</a:t>
            </a:r>
            <a:r>
              <a:rPr lang="en-US" sz="2400" dirty="0"/>
              <a:t> para </a:t>
            </a:r>
            <a:r>
              <a:rPr lang="en-US" sz="2400" dirty="0" err="1"/>
              <a:t>buscar</a:t>
            </a:r>
            <a:r>
              <a:rPr lang="en-US" sz="2400" dirty="0"/>
              <a:t> 				   (pulse </a:t>
            </a:r>
            <a:r>
              <a:rPr lang="en-US" sz="2400" dirty="0" err="1"/>
              <a:t>Español</a:t>
            </a:r>
            <a:r>
              <a:rPr lang="en-US" sz="2400" dirty="0"/>
              <a:t> Latino 		    Americano ULB)</a:t>
            </a:r>
            <a:endParaRPr dirty="0"/>
          </a:p>
        </p:txBody>
      </p:sp>
      <p:cxnSp>
        <p:nvCxnSpPr>
          <p:cNvPr id="223" name="Google Shape;223;p11"/>
          <p:cNvCxnSpPr>
            <a:cxnSpLocks/>
          </p:cNvCxnSpPr>
          <p:nvPr/>
        </p:nvCxnSpPr>
        <p:spPr>
          <a:xfrm>
            <a:off x="4608308" y="3891181"/>
            <a:ext cx="1826782" cy="429359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4" name="Google Shape;224;p11"/>
          <p:cNvSpPr/>
          <p:nvPr/>
        </p:nvSpPr>
        <p:spPr>
          <a:xfrm>
            <a:off x="6435090" y="3428999"/>
            <a:ext cx="3511028" cy="46218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5" name="Google Shape;225;p11"/>
          <p:cNvCxnSpPr>
            <a:cxnSpLocks/>
          </p:cNvCxnSpPr>
          <p:nvPr/>
        </p:nvCxnSpPr>
        <p:spPr>
          <a:xfrm flipH="1" flipV="1">
            <a:off x="6720840" y="3021797"/>
            <a:ext cx="4712142" cy="1420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6" name="Google Shape;226;p11"/>
          <p:cNvSpPr/>
          <p:nvPr/>
        </p:nvSpPr>
        <p:spPr>
          <a:xfrm>
            <a:off x="11457999" y="2829585"/>
            <a:ext cx="310045" cy="40080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893526">
            <a:off x="10710414" y="4182152"/>
            <a:ext cx="1449450" cy="1588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Empezando</a:t>
            </a:r>
            <a:r>
              <a:rPr lang="en-US" dirty="0"/>
              <a:t> un </a:t>
            </a:r>
            <a:r>
              <a:rPr lang="en-US" dirty="0" err="1"/>
              <a:t>proyecto</a:t>
            </a:r>
            <a:endParaRPr dirty="0"/>
          </a:p>
        </p:txBody>
      </p:sp>
      <p:sp>
        <p:nvSpPr>
          <p:cNvPr id="236" name="Google Shape;236;p12"/>
          <p:cNvSpPr txBox="1">
            <a:spLocks noGrp="1"/>
          </p:cNvSpPr>
          <p:nvPr>
            <p:ph type="body" idx="1"/>
          </p:nvPr>
        </p:nvSpPr>
        <p:spPr>
          <a:xfrm>
            <a:off x="1097280" y="1463041"/>
            <a:ext cx="7406640" cy="242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03682" algn="l" rtl="0"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AutoNum type="arabicPeriod" startAt="4"/>
            </a:pPr>
            <a:r>
              <a:rPr lang="en-US" sz="2800" dirty="0" err="1"/>
              <a:t>Escoja</a:t>
            </a:r>
            <a:r>
              <a:rPr lang="en-US" sz="2800" dirty="0"/>
              <a:t> uno o </a:t>
            </a:r>
            <a:r>
              <a:rPr lang="en-US" sz="2800" dirty="0" err="1"/>
              <a:t>más</a:t>
            </a:r>
            <a:r>
              <a:rPr lang="en-US" sz="2800" dirty="0"/>
              <a:t> </a:t>
            </a:r>
            <a:r>
              <a:rPr lang="en-US" sz="2800" dirty="0" err="1"/>
              <a:t>textos</a:t>
            </a:r>
            <a:r>
              <a:rPr lang="en-US" sz="2800" dirty="0"/>
              <a:t> de </a:t>
            </a:r>
            <a:r>
              <a:rPr lang="en-US" sz="2800" dirty="0" err="1"/>
              <a:t>fuente</a:t>
            </a:r>
            <a:r>
              <a:rPr lang="en-US" sz="2800" dirty="0"/>
              <a:t>:</a:t>
            </a:r>
            <a:endParaRPr dirty="0"/>
          </a:p>
          <a:p>
            <a:pPr marL="742950" lvl="1" indent="-276606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 dirty="0"/>
              <a:t>Pulse CONFIRMAR.</a:t>
            </a:r>
            <a:endParaRPr dirty="0"/>
          </a:p>
          <a:p>
            <a:pPr marL="742950" lvl="1" indent="-172973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 dirty="0"/>
          </a:p>
        </p:txBody>
      </p:sp>
      <p:pic>
        <p:nvPicPr>
          <p:cNvPr id="6" name="Google Shape;220;p11">
            <a:extLst>
              <a:ext uri="{FF2B5EF4-FFF2-40B4-BE49-F238E27FC236}">
                <a16:creationId xmlns:a16="http://schemas.microsoft.com/office/drawing/2014/main" id="{517E0C00-6EC5-4AB1-B3B9-8D2212471F86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6310897" y="2743200"/>
            <a:ext cx="5623300" cy="2514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012282">
            <a:off x="10604393" y="4630584"/>
            <a:ext cx="1306222" cy="1412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3119619" y="3028950"/>
            <a:ext cx="5952761" cy="337633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Segundo Tipo de </a:t>
            </a:r>
            <a:r>
              <a:rPr lang="en-US" dirty="0" err="1"/>
              <a:t>Pantalla</a:t>
            </a:r>
            <a:endParaRPr dirty="0"/>
          </a:p>
        </p:txBody>
      </p:sp>
      <p:sp>
        <p:nvSpPr>
          <p:cNvPr id="243" name="Google Shape;243;p13"/>
          <p:cNvSpPr txBox="1"/>
          <p:nvPr/>
        </p:nvSpPr>
        <p:spPr>
          <a:xfrm>
            <a:off x="1097280" y="1463040"/>
            <a:ext cx="10018713" cy="140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Clr>
                <a:srgbClr val="82A222"/>
              </a:buClr>
              <a:buSzPct val="85000"/>
            </a:pPr>
            <a:r>
              <a:rPr lang="en-US" sz="2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</a:t>
            </a:r>
            <a:r>
              <a:rPr lang="en-US" sz="2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abre</a:t>
            </a:r>
            <a:r>
              <a:rPr lang="en-US" sz="2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</a:t>
            </a:r>
            <a:r>
              <a:rPr lang="en-US" sz="2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pantalla</a:t>
            </a:r>
            <a:r>
              <a:rPr lang="en-US" sz="2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2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</a:t>
            </a:r>
            <a:r>
              <a:rPr lang="en-US" sz="2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</a:t>
            </a:r>
            <a:r>
              <a:rPr lang="en-US" sz="2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área</a:t>
            </a:r>
            <a:r>
              <a:rPr lang="en-US" sz="2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trabajo</a:t>
            </a:r>
            <a:r>
              <a:rPr lang="en-US" sz="2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un solo </a:t>
            </a:r>
            <a:r>
              <a:rPr lang="en-US" sz="2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</a:t>
            </a:r>
            <a:r>
              <a:rPr lang="en-US" sz="2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es-ES" sz="280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Ahora usted está listo para comenzar a traducir.</a:t>
            </a:r>
            <a:endParaRPr sz="2400" b="0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aprendió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8092440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presentación</a:t>
            </a:r>
            <a:r>
              <a:rPr lang="en-US" sz="3200" dirty="0"/>
              <a:t> </a:t>
            </a:r>
            <a:r>
              <a:rPr lang="en-US" sz="3200" dirty="0" err="1"/>
              <a:t>usted</a:t>
            </a:r>
            <a:r>
              <a:rPr lang="en-US" sz="3200" dirty="0"/>
              <a:t> </a:t>
            </a:r>
            <a:r>
              <a:rPr lang="en-US" sz="3200" dirty="0" err="1"/>
              <a:t>aprendió</a:t>
            </a:r>
            <a:r>
              <a:rPr lang="en-US" sz="3200" dirty="0"/>
              <a:t> a:</a:t>
            </a:r>
            <a:endParaRPr dirty="0"/>
          </a:p>
          <a:p>
            <a:r>
              <a:rPr lang="es-ES" sz="2400" dirty="0">
                <a:effectLst/>
                <a:latin typeface="Century Gothic" panose="020B0502020202020204" pitchFamily="34" charset="0"/>
              </a:rPr>
              <a:t>Explicar qué es un proyecto BTT Escritor</a:t>
            </a:r>
            <a:endParaRPr lang="es-ES" sz="2400" dirty="0">
              <a:latin typeface="Century Gothic" panose="020B0502020202020204" pitchFamily="34" charset="0"/>
            </a:endParaRPr>
          </a:p>
          <a:p>
            <a:r>
              <a:rPr lang="en-US" sz="2400" dirty="0" err="1"/>
              <a:t>Crear</a:t>
            </a:r>
            <a:r>
              <a:rPr lang="en-US" sz="2400" dirty="0"/>
              <a:t> un nuevo </a:t>
            </a:r>
            <a:r>
              <a:rPr lang="en-US" sz="2400" dirty="0" err="1"/>
              <a:t>proyecto</a:t>
            </a:r>
            <a:r>
              <a:rPr lang="en-US" sz="2400" dirty="0"/>
              <a:t> de </a:t>
            </a:r>
            <a:r>
              <a:rPr lang="en-US" sz="2400" dirty="0" err="1"/>
              <a:t>traducción</a:t>
            </a:r>
            <a:endParaRPr dirty="0"/>
          </a:p>
        </p:txBody>
      </p:sp>
      <p:grpSp>
        <p:nvGrpSpPr>
          <p:cNvPr id="252" name="Google Shape;252;p14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253" name="Google Shape;253;p14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54" name="Google Shape;254;p14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135" name="Google Shape;135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6" name="Google Shape;136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s-ES" dirty="0"/>
              <a:t>¿De qué trata esta presentación?</a:t>
            </a:r>
            <a:br>
              <a:rPr lang="es-ES" dirty="0"/>
            </a:br>
            <a:endParaRPr dirty="0"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8343900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presentación</a:t>
            </a:r>
            <a:r>
              <a:rPr lang="en-US" sz="3200" dirty="0"/>
              <a:t> </a:t>
            </a:r>
            <a:r>
              <a:rPr lang="en-US" sz="3200" dirty="0" err="1"/>
              <a:t>usted</a:t>
            </a:r>
            <a:r>
              <a:rPr lang="en-US" sz="3200" dirty="0"/>
              <a:t> </a:t>
            </a:r>
            <a:r>
              <a:rPr lang="en-US" sz="3200" dirty="0" err="1"/>
              <a:t>aprenderá</a:t>
            </a:r>
            <a:r>
              <a:rPr lang="en-US" sz="3200" dirty="0"/>
              <a:t> a:</a:t>
            </a:r>
            <a:endParaRPr dirty="0"/>
          </a:p>
          <a:p>
            <a:r>
              <a:rPr lang="es-ES" sz="2400" dirty="0"/>
              <a:t>Explicar qué es un proyecto BTT Escritor</a:t>
            </a:r>
          </a:p>
          <a:p>
            <a:r>
              <a:rPr lang="en-US" sz="2400" dirty="0" err="1"/>
              <a:t>Crear</a:t>
            </a:r>
            <a:r>
              <a:rPr lang="en-US" sz="2400" dirty="0"/>
              <a:t> un nuevo </a:t>
            </a:r>
            <a:r>
              <a:rPr lang="en-US" sz="2400" dirty="0" err="1"/>
              <a:t>proyecto</a:t>
            </a:r>
            <a:r>
              <a:rPr lang="en-US" sz="2400" dirty="0"/>
              <a:t> de </a:t>
            </a:r>
            <a:r>
              <a:rPr lang="en-US" sz="2400" dirty="0" err="1"/>
              <a:t>traducción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Hay dos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pantallas</a:t>
            </a:r>
            <a:endParaRPr dirty="0"/>
          </a:p>
        </p:txBody>
      </p:sp>
      <p:sp>
        <p:nvSpPr>
          <p:cNvPr id="143" name="Google Shape;143;p3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10018800" cy="74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i="1" dirty="0"/>
              <a:t>BTT </a:t>
            </a:r>
            <a:r>
              <a:rPr lang="en-US" i="1" dirty="0" err="1"/>
              <a:t>Escritor</a:t>
            </a:r>
            <a:r>
              <a:rPr lang="en-US" i="1" dirty="0"/>
              <a:t> se </a:t>
            </a:r>
            <a:r>
              <a:rPr lang="en-US" i="1" dirty="0" err="1"/>
              <a:t>abre</a:t>
            </a:r>
            <a:r>
              <a:rPr lang="en-US" i="1" dirty="0"/>
              <a:t> para </a:t>
            </a:r>
            <a:r>
              <a:rPr lang="en-US" i="1" dirty="0" err="1"/>
              <a:t>mostrar</a:t>
            </a:r>
            <a:r>
              <a:rPr lang="en-US" i="1" dirty="0"/>
              <a:t> </a:t>
            </a:r>
            <a:r>
              <a:rPr lang="en-US" i="1" dirty="0" err="1"/>
              <a:t>el</a:t>
            </a:r>
            <a:r>
              <a:rPr lang="en-US" i="1" dirty="0"/>
              <a:t> primer </a:t>
            </a:r>
            <a:r>
              <a:rPr lang="en-US" i="1" dirty="0" err="1"/>
              <a:t>tipo</a:t>
            </a:r>
            <a:r>
              <a:rPr lang="en-US" i="1" dirty="0"/>
              <a:t>, la </a:t>
            </a:r>
            <a:r>
              <a:rPr lang="en-US" i="1" dirty="0" err="1"/>
              <a:t>Pantalla</a:t>
            </a:r>
            <a:r>
              <a:rPr lang="en-US" i="1" dirty="0"/>
              <a:t> de </a:t>
            </a:r>
            <a:r>
              <a:rPr lang="en-US" i="1" dirty="0" err="1"/>
              <a:t>Inicio</a:t>
            </a:r>
            <a:endParaRPr i="1" dirty="0"/>
          </a:p>
        </p:txBody>
      </p:sp>
      <p:pic>
        <p:nvPicPr>
          <p:cNvPr id="5" name="Google Shape;231;p10">
            <a:extLst>
              <a:ext uri="{FF2B5EF4-FFF2-40B4-BE49-F238E27FC236}">
                <a16:creationId xmlns:a16="http://schemas.microsoft.com/office/drawing/2014/main" id="{0B82218C-9D13-4D80-B9FF-C703FA2800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2016" y="2269472"/>
            <a:ext cx="6598433" cy="424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37;p10">
            <a:extLst>
              <a:ext uri="{FF2B5EF4-FFF2-40B4-BE49-F238E27FC236}">
                <a16:creationId xmlns:a16="http://schemas.microsoft.com/office/drawing/2014/main" id="{A01D5D55-19C8-4F3C-80FB-A7C8602538FD}"/>
              </a:ext>
            </a:extLst>
          </p:cNvPr>
          <p:cNvSpPr/>
          <p:nvPr/>
        </p:nvSpPr>
        <p:spPr>
          <a:xfrm>
            <a:off x="3304366" y="2134324"/>
            <a:ext cx="1444661" cy="767787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240;p10">
            <a:extLst>
              <a:ext uri="{FF2B5EF4-FFF2-40B4-BE49-F238E27FC236}">
                <a16:creationId xmlns:a16="http://schemas.microsoft.com/office/drawing/2014/main" id="{C501D501-7164-4307-BCFC-BDDD81F33D94}"/>
              </a:ext>
            </a:extLst>
          </p:cNvPr>
          <p:cNvSpPr/>
          <p:nvPr/>
        </p:nvSpPr>
        <p:spPr>
          <a:xfrm>
            <a:off x="6056142" y="2938196"/>
            <a:ext cx="1925633" cy="733935"/>
          </a:xfrm>
          <a:prstGeom prst="wedgeRectCallout">
            <a:avLst>
              <a:gd name="adj1" fmla="val 64687"/>
              <a:gd name="adj2" fmla="val -108101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</a:t>
            </a:r>
            <a:r>
              <a:rPr lang="en-US" sz="18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800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</a:t>
            </a:r>
            <a:endParaRPr dirty="0"/>
          </a:p>
        </p:txBody>
      </p:sp>
      <p:sp>
        <p:nvSpPr>
          <p:cNvPr id="8" name="Google Shape;243;p10">
            <a:extLst>
              <a:ext uri="{FF2B5EF4-FFF2-40B4-BE49-F238E27FC236}">
                <a16:creationId xmlns:a16="http://schemas.microsoft.com/office/drawing/2014/main" id="{50AC12D0-037B-441C-8B67-7EF39B95C359}"/>
              </a:ext>
            </a:extLst>
          </p:cNvPr>
          <p:cNvSpPr/>
          <p:nvPr/>
        </p:nvSpPr>
        <p:spPr>
          <a:xfrm>
            <a:off x="7392101" y="3845147"/>
            <a:ext cx="2198348" cy="831872"/>
          </a:xfrm>
          <a:prstGeom prst="wedgeRectCallout">
            <a:avLst>
              <a:gd name="adj1" fmla="val 19477"/>
              <a:gd name="adj2" fmla="val -201982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Botón</a:t>
            </a:r>
            <a:r>
              <a:rPr lang="en-US" sz="18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</a:t>
            </a:r>
            <a:r>
              <a:rPr lang="en-US" sz="1800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Cerrar</a:t>
            </a:r>
            <a:r>
              <a:rPr lang="en-US" sz="18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Sesión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un Proyecto?</a:t>
            </a:r>
            <a:endParaRPr dirty="0"/>
          </a:p>
        </p:txBody>
      </p:sp>
      <p:sp>
        <p:nvSpPr>
          <p:cNvPr id="151" name="Google Shape;151;p4"/>
          <p:cNvSpPr txBox="1">
            <a:spLocks noGrp="1"/>
          </p:cNvSpPr>
          <p:nvPr>
            <p:ph type="body" idx="1"/>
          </p:nvPr>
        </p:nvSpPr>
        <p:spPr>
          <a:xfrm>
            <a:off x="1097280" y="1463041"/>
            <a:ext cx="10018713" cy="398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indent="0">
              <a:buNone/>
            </a:pPr>
            <a:r>
              <a:rPr lang="es-ES" sz="2400" dirty="0"/>
              <a:t>Un proyecto es un espacio de trabajo para traducir una porción de las Escrituras o una historia bíblica a un lenguaje meta (al que se quiere traducir).</a:t>
            </a:r>
          </a:p>
          <a:p>
            <a:pPr marL="342900" indent="-342900">
              <a:buSzPts val="2240"/>
            </a:pPr>
            <a:r>
              <a:rPr lang="en-US" sz="2000" dirty="0"/>
              <a:t>2 </a:t>
            </a:r>
            <a:r>
              <a:rPr lang="en-US" sz="2000" dirty="0" err="1"/>
              <a:t>elementos</a:t>
            </a:r>
            <a:r>
              <a:rPr lang="en-US" sz="2000" dirty="0"/>
              <a:t>:</a:t>
            </a:r>
            <a:endParaRPr sz="2000" dirty="0"/>
          </a:p>
          <a:p>
            <a:pPr marL="937260" lvl="1" indent="-342900">
              <a:buFont typeface="+mj-lt"/>
              <a:buAutoNum type="arabicPeriod"/>
            </a:pPr>
            <a:r>
              <a:rPr lang="es-ES" sz="2000" dirty="0"/>
              <a:t>Lenguaje meta: ¿A qué lenguaje estoy traduciendo?</a:t>
            </a:r>
          </a:p>
          <a:p>
            <a:pPr marL="937260" lvl="1" indent="-342900">
              <a:buFont typeface="+mj-lt"/>
              <a:buAutoNum type="arabicPeriod"/>
            </a:pPr>
            <a:r>
              <a:rPr lang="es-ES" sz="2000" dirty="0"/>
              <a:t>Categoría del proyecto: ¿Qué estaré traduciendo?</a:t>
            </a: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800" dirty="0" err="1"/>
              <a:t>Antiguo</a:t>
            </a:r>
            <a:r>
              <a:rPr lang="en-US" sz="1800" dirty="0"/>
              <a:t> o Nuevo </a:t>
            </a:r>
            <a:r>
              <a:rPr lang="en-US" sz="1800" dirty="0" err="1"/>
              <a:t>Testamento</a:t>
            </a:r>
            <a:r>
              <a:rPr lang="en-US" sz="1800" dirty="0"/>
              <a:t>? ¿</a:t>
            </a:r>
            <a:r>
              <a:rPr lang="en-US" sz="1800" dirty="0" err="1"/>
              <a:t>Cual</a:t>
            </a:r>
            <a:r>
              <a:rPr lang="en-US" sz="1800" dirty="0"/>
              <a:t> </a:t>
            </a:r>
            <a:r>
              <a:rPr lang="en-US" sz="1800" dirty="0" err="1"/>
              <a:t>libro</a:t>
            </a:r>
            <a:r>
              <a:rPr lang="en-US" sz="1800" dirty="0"/>
              <a:t>?</a:t>
            </a:r>
            <a:endParaRPr sz="1800" dirty="0"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800" dirty="0"/>
              <a:t>¿</a:t>
            </a:r>
            <a:r>
              <a:rPr lang="en-US" sz="1800" dirty="0" err="1"/>
              <a:t>Historias</a:t>
            </a:r>
            <a:r>
              <a:rPr lang="en-US" sz="1800" dirty="0"/>
              <a:t> </a:t>
            </a:r>
            <a:r>
              <a:rPr lang="en-US" sz="1800" dirty="0" err="1"/>
              <a:t>Bíblicas</a:t>
            </a:r>
            <a:r>
              <a:rPr lang="en-US" sz="1800" dirty="0"/>
              <a:t> </a:t>
            </a:r>
            <a:r>
              <a:rPr lang="en-US" sz="1800" dirty="0" err="1"/>
              <a:t>Abiertas</a:t>
            </a:r>
            <a:r>
              <a:rPr lang="en-US" sz="1800" dirty="0"/>
              <a:t>?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un Proyecto?</a:t>
            </a:r>
            <a:endParaRPr dirty="0"/>
          </a:p>
        </p:txBody>
      </p:sp>
      <p:sp>
        <p:nvSpPr>
          <p:cNvPr id="151" name="Google Shape;151;p4"/>
          <p:cNvSpPr txBox="1">
            <a:spLocks noGrp="1"/>
          </p:cNvSpPr>
          <p:nvPr>
            <p:ph type="body" idx="1"/>
          </p:nvPr>
        </p:nvSpPr>
        <p:spPr>
          <a:xfrm>
            <a:off x="1097280" y="1463041"/>
            <a:ext cx="10018713" cy="380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indent="0">
              <a:buNone/>
            </a:pPr>
            <a:r>
              <a:rPr lang="es-ES" sz="2400" dirty="0"/>
              <a:t>Un proyecto es un espacio de trabajo para traducir una porción de las Escrituras o una historia bíblica a un lenguaje meta (al que se quiere traducir).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000" dirty="0" err="1"/>
              <a:t>Después</a:t>
            </a:r>
            <a:r>
              <a:rPr lang="en-US" sz="2000" dirty="0"/>
              <a:t> de </a:t>
            </a:r>
            <a:r>
              <a:rPr lang="en-US" sz="2000" dirty="0" err="1"/>
              <a:t>crear</a:t>
            </a:r>
            <a:r>
              <a:rPr lang="en-US" sz="2000" dirty="0"/>
              <a:t> un </a:t>
            </a:r>
            <a:r>
              <a:rPr lang="en-US" sz="2000" dirty="0" err="1"/>
              <a:t>proyecto</a:t>
            </a:r>
            <a:r>
              <a:rPr lang="en-US" sz="2000" dirty="0"/>
              <a:t> </a:t>
            </a:r>
            <a:r>
              <a:rPr lang="en-US" sz="2000" dirty="0" err="1"/>
              <a:t>usted</a:t>
            </a:r>
            <a:r>
              <a:rPr lang="en-US" sz="2000" dirty="0"/>
              <a:t> </a:t>
            </a:r>
            <a:r>
              <a:rPr lang="en-US" sz="2000" dirty="0" err="1"/>
              <a:t>deberá</a:t>
            </a:r>
            <a:r>
              <a:rPr lang="en-US" sz="2000" dirty="0"/>
              <a:t> </a:t>
            </a:r>
            <a:r>
              <a:rPr lang="en-US" sz="2000" dirty="0" err="1"/>
              <a:t>especificar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fuente</a:t>
            </a:r>
            <a:r>
              <a:rPr lang="en-US" sz="2000" dirty="0"/>
              <a:t>: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usare</a:t>
            </a:r>
            <a:r>
              <a:rPr lang="en-US" sz="2000" dirty="0"/>
              <a:t> para </a:t>
            </a:r>
            <a:r>
              <a:rPr lang="en-US" sz="2000" dirty="0" err="1"/>
              <a:t>traducir</a:t>
            </a:r>
            <a:r>
              <a:rPr lang="en-US" sz="2000" dirty="0"/>
              <a:t>?</a:t>
            </a:r>
          </a:p>
          <a:p>
            <a:pPr marL="1257300" lvl="2" indent="-342900">
              <a:buSzPts val="1600"/>
            </a:pPr>
            <a:r>
              <a:rPr lang="es-ES" sz="1800" dirty="0"/>
              <a:t>Puede ser del inglés o de una lengua puente, en ULB o UDB</a:t>
            </a:r>
          </a:p>
          <a:p>
            <a:pPr marL="1257300" lvl="2" indent="-342900">
              <a:buSzPts val="1600"/>
            </a:pPr>
            <a:r>
              <a:rPr lang="es-ES" sz="1800" dirty="0"/>
              <a:t>Puede usarse múltiples textos fuentes</a:t>
            </a:r>
          </a:p>
          <a:p>
            <a:pPr marL="1257300" lvl="2" indent="-342900">
              <a:buSzPts val="1600"/>
            </a:pP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cambiar</a:t>
            </a:r>
            <a:r>
              <a:rPr lang="en-US" sz="1800" dirty="0"/>
              <a:t> los </a:t>
            </a:r>
            <a:r>
              <a:rPr lang="en-US" sz="1800" dirty="0" err="1"/>
              <a:t>textos</a:t>
            </a:r>
            <a:r>
              <a:rPr lang="en-US" sz="1800" dirty="0"/>
              <a:t> </a:t>
            </a:r>
            <a:r>
              <a:rPr lang="en-US" sz="1800" dirty="0" err="1"/>
              <a:t>fuentes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cualquier</a:t>
            </a:r>
            <a:r>
              <a:rPr lang="en-US" sz="1800" dirty="0"/>
              <a:t> </a:t>
            </a:r>
            <a:r>
              <a:rPr lang="en-US" sz="1800" dirty="0" err="1"/>
              <a:t>momento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47558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646100" y="452725"/>
            <a:ext cx="97944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Pasos para </a:t>
            </a:r>
            <a:r>
              <a:rPr lang="en-US" dirty="0" err="1"/>
              <a:t>crear</a:t>
            </a:r>
            <a:r>
              <a:rPr lang="en-US" dirty="0"/>
              <a:t> un Nuevo Proyecto </a:t>
            </a:r>
            <a:endParaRPr dirty="0"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10199400" cy="4987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240"/>
              <a:buFont typeface="Century Gothic"/>
              <a:buAutoNum type="arabicPeriod"/>
            </a:pPr>
            <a:r>
              <a:rPr lang="en-US" sz="2400" dirty="0"/>
              <a:t>Pulse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ícono</a:t>
            </a:r>
            <a:r>
              <a:rPr lang="en-US" sz="2400" dirty="0"/>
              <a:t> para </a:t>
            </a:r>
            <a:r>
              <a:rPr lang="en-US" sz="2400" dirty="0" err="1"/>
              <a:t>comenzar</a:t>
            </a:r>
            <a:r>
              <a:rPr lang="en-US" sz="2400" dirty="0"/>
              <a:t> un nuevo </a:t>
            </a:r>
            <a:r>
              <a:rPr lang="en-US" sz="2400" dirty="0" err="1"/>
              <a:t>proyecto</a:t>
            </a:r>
            <a:endParaRPr sz="2400" dirty="0"/>
          </a:p>
          <a:p>
            <a:pPr indent="-457200">
              <a:buSzPts val="2240"/>
              <a:buFont typeface="Century Gothic"/>
              <a:buAutoNum type="arabicPeriod"/>
            </a:pPr>
            <a:r>
              <a:rPr lang="en-US" sz="2400" dirty="0" err="1"/>
              <a:t>Escoja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lenguaje</a:t>
            </a:r>
            <a:r>
              <a:rPr lang="en-US" sz="2400" dirty="0"/>
              <a:t> </a:t>
            </a:r>
            <a:r>
              <a:rPr lang="en-US" sz="2400" dirty="0" err="1"/>
              <a:t>objetivo</a:t>
            </a:r>
            <a:r>
              <a:rPr lang="en-US" sz="2400" dirty="0"/>
              <a:t> </a:t>
            </a:r>
            <a:r>
              <a:rPr lang="en-US" sz="2400" dirty="0">
                <a:latin typeface="Century Gothic" panose="020B0502020202020204" pitchFamily="34" charset="0"/>
              </a:rPr>
              <a:t>(</a:t>
            </a:r>
            <a:r>
              <a:rPr lang="en-US" sz="2400" dirty="0">
                <a:effectLst/>
                <a:latin typeface="Century Gothic" panose="020B0502020202020204" pitchFamily="34" charset="0"/>
              </a:rPr>
              <a:t>lo que </a:t>
            </a:r>
            <a:r>
              <a:rPr lang="en-US" sz="2400" dirty="0" err="1">
                <a:effectLst/>
                <a:latin typeface="Century Gothic" panose="020B0502020202020204" pitchFamily="34" charset="0"/>
              </a:rPr>
              <a:t>usted</a:t>
            </a:r>
            <a:r>
              <a:rPr lang="en-US" sz="2400" dirty="0">
                <a:effectLst/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</a:rPr>
              <a:t>traducirá</a:t>
            </a:r>
            <a:r>
              <a:rPr lang="en-US" sz="2400" dirty="0">
                <a:effectLst/>
                <a:latin typeface="Century Gothic" panose="020B0502020202020204" pitchFamily="34" charset="0"/>
              </a:rPr>
              <a:t>)</a:t>
            </a:r>
            <a:br>
              <a:rPr lang="en-US" sz="2400" dirty="0"/>
            </a:br>
            <a:r>
              <a:rPr lang="en-US" sz="2400" dirty="0" err="1"/>
              <a:t>Sugerencias</a:t>
            </a:r>
            <a:r>
              <a:rPr lang="en-US" sz="2400" dirty="0"/>
              <a:t>: Demo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inglés</a:t>
            </a:r>
            <a:r>
              <a:rPr lang="en-US" sz="2400" dirty="0"/>
              <a:t> 1 o Demo 2</a:t>
            </a:r>
            <a:endParaRPr sz="2400" dirty="0"/>
          </a:p>
          <a:p>
            <a:pPr indent="-457200">
              <a:buSzPct val="95000"/>
              <a:buFont typeface="Century Gothic"/>
              <a:buAutoNum type="arabicPeriod"/>
            </a:pPr>
            <a:r>
              <a:rPr lang="es-ES" sz="2400" dirty="0">
                <a:effectLst/>
                <a:latin typeface="Century Gothic" panose="020B0502020202020204" pitchFamily="34" charset="0"/>
              </a:rPr>
              <a:t>Escoja el lenguaje meta (el lenguaje al que se está traduciendo)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 err="1"/>
              <a:t>Sugerencia</a:t>
            </a:r>
            <a:r>
              <a:rPr lang="en-US" sz="2400" dirty="0"/>
              <a:t>: Biblia: NT Santiago</a:t>
            </a:r>
            <a:endParaRPr sz="2400" dirty="0"/>
          </a:p>
          <a:p>
            <a:pPr indent="-457200">
              <a:buSzPts val="2240"/>
              <a:buFont typeface="Century Gothic"/>
              <a:buAutoNum type="arabicPeriod"/>
            </a:pPr>
            <a:r>
              <a:rPr lang="es-ES" sz="2400" dirty="0">
                <a:effectLst/>
                <a:latin typeface="Century Gothic" panose="020B0502020202020204" pitchFamily="34" charset="0"/>
              </a:rPr>
              <a:t>Especifique un texto fuente (lenguaje y texto de la fuente)</a:t>
            </a: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2240"/>
              <a:buFont typeface="Century Gothic"/>
              <a:buAutoNum type="arabicPeriod"/>
            </a:pPr>
            <a:r>
              <a:rPr lang="en-US" sz="2400" dirty="0" err="1"/>
              <a:t>Sugerencia</a:t>
            </a:r>
            <a:r>
              <a:rPr lang="en-US" sz="2400" dirty="0"/>
              <a:t>: </a:t>
            </a:r>
            <a:r>
              <a:rPr lang="en-US" sz="2400" dirty="0" err="1"/>
              <a:t>Español</a:t>
            </a:r>
            <a:r>
              <a:rPr lang="en-US" sz="2400" dirty="0"/>
              <a:t> </a:t>
            </a:r>
            <a:r>
              <a:rPr lang="en-US" sz="2400" dirty="0" err="1"/>
              <a:t>LatinoAmérica</a:t>
            </a:r>
            <a:r>
              <a:rPr lang="en-US" sz="2400" dirty="0"/>
              <a:t> (es-419) - Biblia Literal </a:t>
            </a:r>
            <a:r>
              <a:rPr lang="en-US" sz="2400" dirty="0" err="1"/>
              <a:t>Desbloqueada</a:t>
            </a:r>
            <a:endParaRPr lang="en-US"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lang="en-US"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 dirty="0" err="1"/>
              <a:t>Estos</a:t>
            </a:r>
            <a:r>
              <a:rPr lang="en-US" sz="2800" dirty="0"/>
              <a:t> pasos se </a:t>
            </a:r>
            <a:r>
              <a:rPr lang="en-US" sz="2800" dirty="0" err="1"/>
              <a:t>mostrarán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las </a:t>
            </a:r>
            <a:r>
              <a:rPr lang="en-US" sz="2800" dirty="0" err="1"/>
              <a:t>siguientes</a:t>
            </a:r>
            <a:r>
              <a:rPr lang="en-US" sz="2800" dirty="0"/>
              <a:t> </a:t>
            </a:r>
            <a:r>
              <a:rPr lang="en-US" sz="2800" dirty="0" err="1"/>
              <a:t>diapositivas</a:t>
            </a:r>
            <a:r>
              <a:rPr lang="en-US" sz="2800" dirty="0"/>
              <a:t>.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Empezando un proyecto</a:t>
            </a:r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9618028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800" dirty="0"/>
              <a:t>Pulse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ícono</a:t>
            </a:r>
            <a:r>
              <a:rPr lang="en-US" sz="2800" dirty="0"/>
              <a:t> del             </a:t>
            </a:r>
            <a:r>
              <a:rPr lang="en-US" sz="2800" dirty="0" err="1"/>
              <a:t>signo</a:t>
            </a:r>
            <a:r>
              <a:rPr lang="en-US" sz="2800" dirty="0"/>
              <a:t> de </a:t>
            </a:r>
            <a:r>
              <a:rPr lang="en-US" sz="2800" dirty="0" err="1"/>
              <a:t>más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 dirty="0"/>
              <a:t>	o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botón</a:t>
            </a:r>
            <a:r>
              <a:rPr lang="en-US" sz="2800" dirty="0"/>
              <a:t> EMPEZAR UNA NUEVA TRADUCCION</a:t>
            </a:r>
            <a:endParaRPr dirty="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2240"/>
              <a:buNone/>
            </a:pPr>
            <a:endParaRPr sz="2800" dirty="0"/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6536" y="3429000"/>
            <a:ext cx="2354789" cy="70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 descr="A picture containing object, first-aid ki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9433" y="1406849"/>
            <a:ext cx="958077" cy="973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7"/>
          <p:cNvPicPr preferRelativeResize="0"/>
          <p:nvPr/>
        </p:nvPicPr>
        <p:blipFill>
          <a:blip r:embed="rId3"/>
          <a:srcRect/>
          <a:stretch/>
        </p:blipFill>
        <p:spPr>
          <a:xfrm>
            <a:off x="4100007" y="4338759"/>
            <a:ext cx="7629056" cy="21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Empezando</a:t>
            </a:r>
            <a:r>
              <a:rPr lang="en-US" dirty="0"/>
              <a:t> un </a:t>
            </a:r>
            <a:r>
              <a:rPr lang="en-US" dirty="0" err="1"/>
              <a:t>proyecto</a:t>
            </a:r>
            <a:endParaRPr dirty="0"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ct val="100000"/>
              <a:buFont typeface="Century Gothic"/>
              <a:buAutoNum type="arabicPeriod" startAt="2"/>
            </a:pPr>
            <a:r>
              <a:rPr lang="en-US" sz="2800" dirty="0" err="1">
                <a:effectLst/>
                <a:latin typeface="Century Gothic" panose="020B0502020202020204" pitchFamily="34" charset="0"/>
              </a:rPr>
              <a:t>Escoja</a:t>
            </a:r>
            <a:r>
              <a:rPr lang="en-US" sz="2800" dirty="0">
                <a:effectLst/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effectLst/>
                <a:latin typeface="Century Gothic" panose="020B0502020202020204" pitchFamily="34" charset="0"/>
              </a:rPr>
              <a:t>el</a:t>
            </a:r>
            <a:r>
              <a:rPr lang="en-US" sz="2800" dirty="0">
                <a:effectLst/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effectLst/>
                <a:latin typeface="Century Gothic" panose="020B0502020202020204" pitchFamily="34" charset="0"/>
              </a:rPr>
              <a:t>lenguaje</a:t>
            </a:r>
            <a:r>
              <a:rPr lang="en-US" sz="2800" dirty="0">
                <a:effectLst/>
                <a:latin typeface="Century Gothic" panose="020B0502020202020204" pitchFamily="34" charset="0"/>
              </a:rPr>
              <a:t> meta</a:t>
            </a:r>
            <a:r>
              <a:rPr lang="en-US" sz="3200" dirty="0">
                <a:latin typeface="Century Gothic" panose="020B0502020202020204" pitchFamily="34" charset="0"/>
              </a:rPr>
              <a:t>: </a:t>
            </a:r>
            <a:endParaRPr sz="3200" dirty="0">
              <a:latin typeface="Century Gothic" panose="020B0502020202020204" pitchFamily="34" charset="0"/>
            </a:endParaRPr>
          </a:p>
          <a:p>
            <a:pPr marL="742950" lvl="1" indent="-285750">
              <a:buSzPts val="1920"/>
            </a:pPr>
            <a:r>
              <a:rPr lang="es-ES" sz="2400" dirty="0">
                <a:effectLst/>
                <a:latin typeface="Century Gothic" panose="020B0502020202020204" pitchFamily="34" charset="0"/>
              </a:rPr>
              <a:t>Pulse el lenguaje meta </a:t>
            </a:r>
            <a:r>
              <a:rPr lang="es-ES" sz="2400" dirty="0" err="1">
                <a:effectLst/>
                <a:latin typeface="Century Gothic" panose="020B0502020202020204" pitchFamily="34" charset="0"/>
              </a:rPr>
              <a:t>deseao</a:t>
            </a:r>
            <a:r>
              <a:rPr lang="en-US" sz="2400" dirty="0">
                <a:latin typeface="Century Gothic" panose="020B0502020202020204" pitchFamily="34" charset="0"/>
              </a:rPr>
              <a:t>.</a:t>
            </a:r>
            <a:endParaRPr sz="2400" dirty="0">
              <a:latin typeface="Century Gothic" panose="020B0502020202020204" pitchFamily="34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dirty="0" err="1"/>
              <a:t>Busque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lenguaje</a:t>
            </a:r>
            <a:r>
              <a:rPr lang="en-US" sz="2400" dirty="0"/>
              <a:t>,                                                                                   </a:t>
            </a:r>
            <a:r>
              <a:rPr lang="en-US" sz="2400" dirty="0" err="1"/>
              <a:t>tal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“ache"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dirty="0"/>
              <a:t>Pulse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lenguaje</a:t>
            </a:r>
            <a:r>
              <a:rPr lang="en-US" sz="2400" dirty="0"/>
              <a:t> </a:t>
            </a:r>
            <a:r>
              <a:rPr lang="en-US" sz="2400" dirty="0" err="1"/>
              <a:t>objetivo</a:t>
            </a:r>
            <a:r>
              <a:rPr lang="en-US" sz="2400" dirty="0"/>
              <a:t> </a:t>
            </a:r>
            <a:r>
              <a:rPr lang="en-US" sz="2400" dirty="0" err="1"/>
              <a:t>deseado</a:t>
            </a:r>
            <a:endParaRPr dirty="0"/>
          </a:p>
        </p:txBody>
      </p:sp>
      <p:sp>
        <p:nvSpPr>
          <p:cNvPr id="176" name="Google Shape;176;p7"/>
          <p:cNvSpPr/>
          <p:nvPr/>
        </p:nvSpPr>
        <p:spPr>
          <a:xfrm>
            <a:off x="2810242" y="1478835"/>
            <a:ext cx="3589200" cy="534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77" name="Google Shape;177;p7"/>
          <p:cNvGrpSpPr/>
          <p:nvPr/>
        </p:nvGrpSpPr>
        <p:grpSpPr>
          <a:xfrm>
            <a:off x="8257109" y="1599462"/>
            <a:ext cx="2808858" cy="912271"/>
            <a:chOff x="2739956" y="3433636"/>
            <a:chExt cx="1721224" cy="1470481"/>
          </a:xfrm>
        </p:grpSpPr>
        <p:sp>
          <p:nvSpPr>
            <p:cNvPr id="178" name="Google Shape;178;p7"/>
            <p:cNvSpPr/>
            <p:nvPr/>
          </p:nvSpPr>
          <p:spPr>
            <a:xfrm>
              <a:off x="2739957" y="3433636"/>
              <a:ext cx="1721223" cy="1470481"/>
            </a:xfrm>
            <a:prstGeom prst="wedgeRoundRectCallout">
              <a:avLst>
                <a:gd name="adj1" fmla="val -112601"/>
                <a:gd name="adj2" fmla="val -34362"/>
                <a:gd name="adj3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7"/>
            <p:cNvSpPr txBox="1"/>
            <p:nvPr/>
          </p:nvSpPr>
          <p:spPr>
            <a:xfrm>
              <a:off x="2739956" y="3580678"/>
              <a:ext cx="1721100" cy="11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Lenguaje en el qué estás traduciendo</a:t>
              </a:r>
              <a:endParaRPr/>
            </a:p>
          </p:txBody>
        </p:sp>
      </p:grpSp>
      <p:sp>
        <p:nvSpPr>
          <p:cNvPr id="180" name="Google Shape;180;p7"/>
          <p:cNvSpPr/>
          <p:nvPr/>
        </p:nvSpPr>
        <p:spPr>
          <a:xfrm>
            <a:off x="9404363" y="4353033"/>
            <a:ext cx="646471" cy="54194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1" name="Google Shape;181;p7"/>
          <p:cNvCxnSpPr>
            <a:cxnSpLocks/>
          </p:cNvCxnSpPr>
          <p:nvPr/>
        </p:nvCxnSpPr>
        <p:spPr>
          <a:xfrm>
            <a:off x="6367714" y="2465434"/>
            <a:ext cx="3036649" cy="1936235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2" name="Google Shape;182;p7"/>
          <p:cNvCxnSpPr>
            <a:cxnSpLocks/>
          </p:cNvCxnSpPr>
          <p:nvPr/>
        </p:nvCxnSpPr>
        <p:spPr>
          <a:xfrm>
            <a:off x="4604842" y="4043713"/>
            <a:ext cx="740785" cy="1503527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3" name="Google Shape;18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249312">
            <a:off x="5582109" y="5124315"/>
            <a:ext cx="1449450" cy="1588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D9DE9D-A641-48FA-AE4D-1277D478D625}"/>
              </a:ext>
            </a:extLst>
          </p:cNvPr>
          <p:cNvGrpSpPr/>
          <p:nvPr/>
        </p:nvGrpSpPr>
        <p:grpSpPr>
          <a:xfrm>
            <a:off x="5760720" y="3017520"/>
            <a:ext cx="5731854" cy="2704762"/>
            <a:chOff x="5086927" y="2797387"/>
            <a:chExt cx="5731854" cy="2704762"/>
          </a:xfrm>
        </p:grpSpPr>
        <p:pic>
          <p:nvPicPr>
            <p:cNvPr id="189" name="Google Shape;189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86927" y="2797387"/>
              <a:ext cx="5731854" cy="2704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39D0EE0-4E25-4B45-9745-7D6AE6141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4560" y="2863570"/>
              <a:ext cx="946274" cy="395458"/>
            </a:xfrm>
            <a:prstGeom prst="rect">
              <a:avLst/>
            </a:prstGeom>
          </p:spPr>
        </p:pic>
      </p:grpSp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Empezando un proyecto</a:t>
            </a:r>
            <a:endParaRPr/>
          </a:p>
        </p:txBody>
      </p:sp>
      <p:sp>
        <p:nvSpPr>
          <p:cNvPr id="191" name="Google Shape;191;p8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ct val="100000"/>
              <a:buFont typeface="Century Gothic"/>
              <a:buAutoNum type="arabicPeriod" startAt="3"/>
            </a:pPr>
            <a:r>
              <a:rPr lang="en-US" sz="2800" dirty="0" err="1"/>
              <a:t>Escoja</a:t>
            </a:r>
            <a:r>
              <a:rPr lang="en-US" sz="2800" dirty="0"/>
              <a:t> la </a:t>
            </a:r>
            <a:r>
              <a:rPr lang="en-US" sz="2800" dirty="0" err="1"/>
              <a:t>categoría</a:t>
            </a:r>
            <a:r>
              <a:rPr lang="en-US" sz="2800" dirty="0"/>
              <a:t> del </a:t>
            </a:r>
            <a:r>
              <a:rPr lang="en-US" sz="2800" dirty="0" err="1"/>
              <a:t>proyecto</a:t>
            </a:r>
            <a:r>
              <a:rPr lang="en-US" sz="2800" dirty="0"/>
              <a:t> (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a </a:t>
            </a:r>
            <a:r>
              <a:rPr lang="en-US" sz="2800" dirty="0" err="1"/>
              <a:t>traducir</a:t>
            </a:r>
            <a:r>
              <a:rPr lang="en-US" sz="2800" dirty="0"/>
              <a:t>): 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 dirty="0"/>
              <a:t>Pulse Biblia: NT</a:t>
            </a:r>
            <a:endParaRPr sz="2400" b="1" dirty="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2240"/>
              <a:buNone/>
            </a:pPr>
            <a:endParaRPr sz="2800" dirty="0"/>
          </a:p>
        </p:txBody>
      </p:sp>
      <p:cxnSp>
        <p:nvCxnSpPr>
          <p:cNvPr id="192" name="Google Shape;192;p8"/>
          <p:cNvCxnSpPr/>
          <p:nvPr/>
        </p:nvCxnSpPr>
        <p:spPr>
          <a:xfrm>
            <a:off x="4269731" y="2863570"/>
            <a:ext cx="2668213" cy="1549943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93" name="Google Shape;19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3249312">
            <a:off x="8458604" y="4161219"/>
            <a:ext cx="1449450" cy="1588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TT Writer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 Writer" id="{12C99F79-B958-45F4-A5EF-5D18F2AE9AE6}" vid="{D8A3D4EB-3D4D-4554-8CC2-807265E63E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BTT Writer</Template>
  <TotalTime>279</TotalTime>
  <Words>589</Words>
  <Application>Microsoft Office PowerPoint</Application>
  <PresentationFormat>Widescreen</PresentationFormat>
  <Paragraphs>78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Noto Sans Symbols</vt:lpstr>
      <vt:lpstr>BTT Writer</vt:lpstr>
      <vt:lpstr>Empezando un nuevo proyecto</vt:lpstr>
      <vt:lpstr>¿De qué trata esta presentación? </vt:lpstr>
      <vt:lpstr>Hay dos tipos de pantallas</vt:lpstr>
      <vt:lpstr>¿Qué es un Proyecto?</vt:lpstr>
      <vt:lpstr>¿Qué es un Proyecto?</vt:lpstr>
      <vt:lpstr>Pasos para crear un Nuevo Proyecto </vt:lpstr>
      <vt:lpstr>Empezando un proyecto</vt:lpstr>
      <vt:lpstr>Empezando un proyecto</vt:lpstr>
      <vt:lpstr>Empezando un proyecto</vt:lpstr>
      <vt:lpstr>Empezando un proyecto</vt:lpstr>
      <vt:lpstr>Empezando un proyecto</vt:lpstr>
      <vt:lpstr>Empezando un proyecto</vt:lpstr>
      <vt:lpstr>Empezando un proyecto</vt:lpstr>
      <vt:lpstr>Segundo Tipo de Pantalla</vt:lpstr>
      <vt:lpstr>Qué aprendió?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Empezando un nuevo proyecto</dc:title>
  <dc:creator>Christine Jarka</dc:creator>
  <cp:lastModifiedBy>Christine Jarka</cp:lastModifiedBy>
  <cp:revision>3</cp:revision>
  <dcterms:created xsi:type="dcterms:W3CDTF">2021-06-29T16:16:24Z</dcterms:created>
  <dcterms:modified xsi:type="dcterms:W3CDTF">2021-06-30T12:43:51Z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