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0"/>
  </p:notesMasterIdLst>
  <p:sldIdLst>
    <p:sldId id="256" r:id="rId2"/>
    <p:sldId id="257" r:id="rId3"/>
    <p:sldId id="258" r:id="rId4"/>
    <p:sldId id="262" r:id="rId5"/>
    <p:sldId id="292" r:id="rId6"/>
    <p:sldId id="291" r:id="rId7"/>
    <p:sldId id="290" r:id="rId8"/>
    <p:sldId id="266" r:id="rId9"/>
    <p:sldId id="295" r:id="rId10"/>
    <p:sldId id="294" r:id="rId11"/>
    <p:sldId id="293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96" r:id="rId25"/>
    <p:sldId id="280" r:id="rId26"/>
    <p:sldId id="297" r:id="rId27"/>
    <p:sldId id="298" r:id="rId28"/>
    <p:sldId id="281" r:id="rId29"/>
    <p:sldId id="282" r:id="rId30"/>
    <p:sldId id="283" r:id="rId31"/>
    <p:sldId id="284" r:id="rId32"/>
    <p:sldId id="299" r:id="rId33"/>
    <p:sldId id="300" r:id="rId34"/>
    <p:sldId id="286" r:id="rId35"/>
    <p:sldId id="287" r:id="rId36"/>
    <p:sldId id="288" r:id="rId37"/>
    <p:sldId id="301" r:id="rId38"/>
    <p:sldId id="289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Vazquez" initials="VV" lastIdx="67" clrIdx="0">
    <p:extLst>
      <p:ext uri="{19B8F6BF-5375-455C-9EA6-DF929625EA0E}">
        <p15:presenceInfo xmlns:p15="http://schemas.microsoft.com/office/powerpoint/2012/main" userId="S::victor_vazquez@wycliffeassociates.org::12511eb4-e41b-482a-bf9e-1a9934402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5:06:30.575" idx="1">
    <p:pos x="2592" y="1858"/>
    <p:text>BTT Escritor para Android
</p:text>
    <p:extLst>
      <p:ext uri="{C676402C-5697-4E1C-873F-D02D1690AC5C}">
        <p15:threadingInfo xmlns:p15="http://schemas.microsoft.com/office/powerpoint/2012/main" timeZoneBias="420"/>
      </p:ext>
    </p:extLst>
  </p:cm>
  <p:cm authorId="1" dt="2021-06-28T15:07:23.218" idx="2">
    <p:pos x="7217" y="1553"/>
    <p:text>Llevando a cabo la Traducción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6:18:20.784" idx="38">
    <p:pos x="7522" y="1178"/>
    <p:text>Revisión del compañero: Pida a un compañero que ompare el borrador de la traducción con el texto fuente y discutan las correcciones; el traductor debe hacer cualquier cambio. 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03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42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this as a group exercise. Have them tell how they would implement each step in tS, then click to show the answer.</a:t>
            </a:r>
            <a:endParaRPr/>
          </a:p>
        </p:txBody>
      </p:sp>
      <p:sp>
        <p:nvSpPr>
          <p:cNvPr id="214" name="Google Shape;2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1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338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889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847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474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027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33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49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35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9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1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0.gif"/><Relationship Id="rId4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gif"/><Relationship Id="rId4" Type="http://schemas.openxmlformats.org/officeDocument/2006/relationships/image" Target="../media/image1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Llevando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cabo</a:t>
            </a:r>
            <a:r>
              <a:rPr lang="en-US" dirty="0">
                <a:solidFill>
                  <a:srgbClr val="FF0000"/>
                </a:solidFill>
              </a:rPr>
              <a:t> la </a:t>
            </a:r>
            <a:r>
              <a:rPr lang="en-US" dirty="0" err="1">
                <a:solidFill>
                  <a:srgbClr val="FF0000"/>
                </a:solidFill>
              </a:rPr>
              <a:t>Traducción</a:t>
            </a:r>
            <a:endParaRPr lang="en-US" dirty="0" err="1"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BTT </a:t>
            </a:r>
            <a:r>
              <a:rPr lang="en-US" sz="3600" dirty="0" err="1"/>
              <a:t>Escritor</a:t>
            </a:r>
            <a:r>
              <a:rPr lang="en-US" sz="3600" dirty="0"/>
              <a:t> para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00;p28">
            <a:extLst>
              <a:ext uri="{FF2B5EF4-FFF2-40B4-BE49-F238E27FC236}">
                <a16:creationId xmlns:a16="http://schemas.microsoft.com/office/drawing/2014/main" id="{D9EFB1E7-BEEF-4CC2-A6A3-38F9D3559F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54798"/>
            <a:ext cx="2266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0;p29">
            <a:extLst>
              <a:ext uri="{FF2B5EF4-FFF2-40B4-BE49-F238E27FC236}">
                <a16:creationId xmlns:a16="http://schemas.microsoft.com/office/drawing/2014/main" id="{7A143470-108F-442C-9EC7-8C4B56A89E57}"/>
              </a:ext>
            </a:extLst>
          </p:cNvPr>
          <p:cNvSpPr txBox="1">
            <a:spLocks/>
          </p:cNvSpPr>
          <p:nvPr/>
        </p:nvSpPr>
        <p:spPr>
          <a:xfrm>
            <a:off x="3657600" y="1828801"/>
            <a:ext cx="8184444" cy="459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 err="1">
                <a:solidFill>
                  <a:schemeClr val="bg1"/>
                </a:solidFill>
              </a:rPr>
              <a:t>Auto-revisión</a:t>
            </a:r>
            <a:r>
              <a:rPr lang="es-ES" sz="2400" dirty="0">
                <a:solidFill>
                  <a:schemeClr val="bg1"/>
                </a:solidFill>
              </a:rPr>
              <a:t>: Compare el borrador de la traducción con la fuente y haga correcciones.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Revisión del compañero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: Pida a un compañero que </a:t>
            </a:r>
            <a:r>
              <a:rPr lang="es-E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ompare</a:t>
            </a:r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el borrador de la traducción con el texto fuente y discutan las correcciones; el traductor debe hacer cualquier cambio. 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>
                <a:solidFill>
                  <a:schemeClr val="bg1"/>
                </a:solidFill>
              </a:rPr>
              <a:t>Revisión de palabras claves</a:t>
            </a:r>
            <a:r>
              <a:rPr lang="es-ES" sz="2400" dirty="0">
                <a:solidFill>
                  <a:schemeClr val="bg1"/>
                </a:solidFill>
              </a:rPr>
              <a:t>: Revise los términos claves para garantizar que estén presentes en el borrador y traducidos de manera clara y consistente.</a:t>
            </a:r>
          </a:p>
        </p:txBody>
      </p:sp>
      <p:sp>
        <p:nvSpPr>
          <p:cNvPr id="11" name="Google Shape;209;p29">
            <a:extLst>
              <a:ext uri="{FF2B5EF4-FFF2-40B4-BE49-F238E27FC236}">
                <a16:creationId xmlns:a16="http://schemas.microsoft.com/office/drawing/2014/main" id="{4152A3F1-60CC-4D5B-9F7F-6B2C0E5BF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Precisión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69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3848"/>
            <a:ext cx="22860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657600" y="1828801"/>
            <a:ext cx="8184444" cy="459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n-US" sz="2400" b="1" dirty="0">
                <a:solidFill>
                  <a:schemeClr val="bg1"/>
                </a:solidFill>
              </a:rPr>
              <a:t>Auto-</a:t>
            </a:r>
            <a:r>
              <a:rPr lang="en-US" sz="2400" b="1" dirty="0" err="1">
                <a:solidFill>
                  <a:schemeClr val="bg1"/>
                </a:solidFill>
              </a:rPr>
              <a:t>revisión</a:t>
            </a:r>
            <a:r>
              <a:rPr lang="en-US" sz="2400" dirty="0">
                <a:solidFill>
                  <a:schemeClr val="bg1"/>
                </a:solidFill>
              </a:rPr>
              <a:t>: Compare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borrador</a:t>
            </a:r>
            <a:r>
              <a:rPr lang="en-US" sz="2400" dirty="0">
                <a:solidFill>
                  <a:schemeClr val="bg1"/>
                </a:solidFill>
              </a:rPr>
              <a:t> de la 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con la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haga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correcciones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Revisión del compañero</a:t>
            </a:r>
            <a:r>
              <a:rPr lang="es-ES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: Pida a un compañero que </a:t>
            </a:r>
            <a:r>
              <a:rPr lang="es-ES" sz="24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ompare</a:t>
            </a:r>
            <a:r>
              <a:rPr lang="es-ES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el borrador de la traducción con el texto fuente y discutan las correcciones; el traductor debe hacer cualquier cambio. 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n-US" sz="2400" b="1" dirty="0" err="1">
                <a:solidFill>
                  <a:schemeClr val="bg1"/>
                </a:solidFill>
              </a:rPr>
              <a:t>Revisión</a:t>
            </a:r>
            <a:r>
              <a:rPr lang="en-US" sz="2400" b="1" dirty="0">
                <a:solidFill>
                  <a:schemeClr val="bg1"/>
                </a:solidFill>
              </a:rPr>
              <a:t> de palabras claves</a:t>
            </a:r>
            <a:r>
              <a:rPr lang="en-US" sz="2400" dirty="0">
                <a:solidFill>
                  <a:schemeClr val="bg1"/>
                </a:solidFill>
              </a:rPr>
              <a:t>: Revise los </a:t>
            </a:r>
            <a:r>
              <a:rPr lang="en-US" sz="2400" dirty="0" err="1">
                <a:solidFill>
                  <a:schemeClr val="bg1"/>
                </a:solidFill>
              </a:rPr>
              <a:t>términos</a:t>
            </a:r>
            <a:r>
              <a:rPr lang="en-US" sz="2400" dirty="0">
                <a:solidFill>
                  <a:schemeClr val="bg1"/>
                </a:solidFill>
              </a:rPr>
              <a:t> claves para </a:t>
            </a:r>
            <a:r>
              <a:rPr lang="en-US" sz="2400" dirty="0" err="1">
                <a:solidFill>
                  <a:schemeClr val="bg1"/>
                </a:solidFill>
              </a:rPr>
              <a:t>garantizar</a:t>
            </a:r>
            <a:r>
              <a:rPr lang="en-US" sz="2400" dirty="0">
                <a:solidFill>
                  <a:schemeClr val="bg1"/>
                </a:solidFill>
              </a:rPr>
              <a:t> que </a:t>
            </a:r>
            <a:r>
              <a:rPr lang="en-US" sz="2400" dirty="0" err="1">
                <a:solidFill>
                  <a:schemeClr val="bg1"/>
                </a:solidFill>
              </a:rPr>
              <a:t>estén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presentes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borrador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traducidos</a:t>
            </a:r>
            <a:r>
              <a:rPr lang="en-US" sz="2400" dirty="0">
                <a:solidFill>
                  <a:schemeClr val="bg1"/>
                </a:solidFill>
              </a:rPr>
              <a:t> de </a:t>
            </a:r>
            <a:r>
              <a:rPr lang="en-US" sz="2400" dirty="0" err="1">
                <a:solidFill>
                  <a:schemeClr val="bg1"/>
                </a:solidFill>
              </a:rPr>
              <a:t>manera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clara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consistente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n-US" sz="2400" b="1" dirty="0" err="1">
                <a:solidFill>
                  <a:schemeClr val="bg1"/>
                </a:solidFill>
              </a:rPr>
              <a:t>Revisión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versículo</a:t>
            </a:r>
            <a:r>
              <a:rPr lang="en-US" sz="2400" b="1" dirty="0">
                <a:solidFill>
                  <a:schemeClr val="bg1"/>
                </a:solidFill>
              </a:rPr>
              <a:t> por </a:t>
            </a:r>
            <a:r>
              <a:rPr lang="en-US" sz="2400" b="1" dirty="0" err="1">
                <a:solidFill>
                  <a:schemeClr val="bg1"/>
                </a:solidFill>
              </a:rPr>
              <a:t>versículo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Traduzca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borrador</a:t>
            </a:r>
            <a:r>
              <a:rPr lang="en-US" sz="2400" dirty="0">
                <a:solidFill>
                  <a:schemeClr val="bg1"/>
                </a:solidFill>
              </a:rPr>
              <a:t> via  oral  </a:t>
            </a:r>
            <a:r>
              <a:rPr lang="en-US" sz="2400" dirty="0" err="1">
                <a:solidFill>
                  <a:schemeClr val="bg1"/>
                </a:solidFill>
              </a:rPr>
              <a:t>mientras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alguien</a:t>
            </a:r>
            <a:r>
              <a:rPr lang="en-US" sz="2400" dirty="0">
                <a:solidFill>
                  <a:schemeClr val="bg1"/>
                </a:solidFill>
              </a:rPr>
              <a:t> lo </a:t>
            </a:r>
            <a:r>
              <a:rPr lang="en-US" sz="2400" dirty="0" err="1">
                <a:solidFill>
                  <a:schemeClr val="bg1"/>
                </a:solidFill>
              </a:rPr>
              <a:t>comprueba</a:t>
            </a:r>
            <a:r>
              <a:rPr lang="en-US" sz="2400" dirty="0">
                <a:solidFill>
                  <a:schemeClr val="bg1"/>
                </a:solidFill>
              </a:rPr>
              <a:t> con un </a:t>
            </a: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" name="Google Shape;209;p29">
            <a:extLst>
              <a:ext uri="{FF2B5EF4-FFF2-40B4-BE49-F238E27FC236}">
                <a16:creationId xmlns:a16="http://schemas.microsoft.com/office/drawing/2014/main" id="{565119FB-27EF-4387-B2FC-8FAB2DEA8C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Precisión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2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428875" y="1131423"/>
            <a:ext cx="11328000" cy="5659497"/>
          </a:xfrm>
          <a:prstGeom prst="rect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96313" y="2095617"/>
            <a:ext cx="9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496313" y="2943150"/>
            <a:ext cx="205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Borrador ciego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3011649" y="4286826"/>
            <a:ext cx="8642700" cy="94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Vista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pídale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un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compañero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 compare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borrador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la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discutan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correcciones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use 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resolver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cualquier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011649" y="2788925"/>
            <a:ext cx="87192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Pulse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"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papel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que se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encuentra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detrás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traduzca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no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debes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original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mientras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traduciendo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3011649" y="1998148"/>
            <a:ext cx="81195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sido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hecho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usted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vista de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lea un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hasta que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volver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contarlo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sin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mirar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Implementando</a:t>
            </a:r>
            <a:r>
              <a:rPr lang="en-US" dirty="0"/>
              <a:t> MAST </a:t>
            </a:r>
            <a:r>
              <a:rPr lang="en-US" dirty="0" err="1"/>
              <a:t>en</a:t>
            </a:r>
            <a:r>
              <a:rPr lang="en-US" dirty="0"/>
              <a:t> BTT </a:t>
            </a:r>
            <a:r>
              <a:rPr lang="en-US" dirty="0" err="1"/>
              <a:t>Escritor</a:t>
            </a:r>
            <a:endParaRPr dirty="0"/>
          </a:p>
        </p:txBody>
      </p:sp>
      <p:sp>
        <p:nvSpPr>
          <p:cNvPr id="223" name="Google Shape;223;p30"/>
          <p:cNvSpPr txBox="1"/>
          <p:nvPr/>
        </p:nvSpPr>
        <p:spPr>
          <a:xfrm>
            <a:off x="6312272" y="1079835"/>
            <a:ext cx="184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442825" y="3478188"/>
            <a:ext cx="11300100" cy="273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438912" y="4238380"/>
            <a:ext cx="11369700" cy="93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438912" y="6036900"/>
            <a:ext cx="11297400" cy="153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30"/>
          <p:cNvCxnSpPr/>
          <p:nvPr/>
        </p:nvCxnSpPr>
        <p:spPr>
          <a:xfrm rot="10800000" flipH="1">
            <a:off x="438912" y="5250163"/>
            <a:ext cx="11358600" cy="153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438912" y="2747302"/>
            <a:ext cx="11328000" cy="90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0"/>
          <p:cNvCxnSpPr/>
          <p:nvPr/>
        </p:nvCxnSpPr>
        <p:spPr>
          <a:xfrm>
            <a:off x="436525" y="1500813"/>
            <a:ext cx="11312700" cy="243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30"/>
          <p:cNvCxnSpPr/>
          <p:nvPr/>
        </p:nvCxnSpPr>
        <p:spPr>
          <a:xfrm>
            <a:off x="438912" y="1929129"/>
            <a:ext cx="11343300" cy="459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30"/>
          <p:cNvCxnSpPr>
            <a:cxnSpLocks/>
          </p:cNvCxnSpPr>
          <p:nvPr/>
        </p:nvCxnSpPr>
        <p:spPr>
          <a:xfrm flipV="1">
            <a:off x="2880698" y="1131423"/>
            <a:ext cx="0" cy="5635137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30"/>
          <p:cNvSpPr txBox="1"/>
          <p:nvPr/>
        </p:nvSpPr>
        <p:spPr>
          <a:xfrm>
            <a:off x="496313" y="1116400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Consumir</a:t>
            </a:r>
            <a:endParaRPr dirty="0"/>
          </a:p>
        </p:txBody>
      </p:sp>
      <p:sp>
        <p:nvSpPr>
          <p:cNvPr id="233" name="Google Shape;233;p30"/>
          <p:cNvSpPr txBox="1"/>
          <p:nvPr/>
        </p:nvSpPr>
        <p:spPr>
          <a:xfrm>
            <a:off x="496313" y="3559179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endParaRPr dirty="0"/>
          </a:p>
        </p:txBody>
      </p:sp>
      <p:sp>
        <p:nvSpPr>
          <p:cNvPr id="234" name="Google Shape;234;p30"/>
          <p:cNvSpPr txBox="1"/>
          <p:nvPr/>
        </p:nvSpPr>
        <p:spPr>
          <a:xfrm>
            <a:off x="496313" y="4316676"/>
            <a:ext cx="2490000" cy="7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compañero</a:t>
            </a:r>
            <a:endParaRPr dirty="0"/>
          </a:p>
        </p:txBody>
      </p:sp>
      <p:sp>
        <p:nvSpPr>
          <p:cNvPr id="235" name="Google Shape;235;p30"/>
          <p:cNvSpPr txBox="1"/>
          <p:nvPr/>
        </p:nvSpPr>
        <p:spPr>
          <a:xfrm>
            <a:off x="496313" y="5309050"/>
            <a:ext cx="249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Revisón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palabras claves</a:t>
            </a:r>
            <a:endParaRPr dirty="0"/>
          </a:p>
        </p:txBody>
      </p:sp>
      <p:sp>
        <p:nvSpPr>
          <p:cNvPr id="236" name="Google Shape;236;p30"/>
          <p:cNvSpPr txBox="1"/>
          <p:nvPr/>
        </p:nvSpPr>
        <p:spPr>
          <a:xfrm>
            <a:off x="496313" y="6062050"/>
            <a:ext cx="249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versículo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por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versículo</a:t>
            </a:r>
            <a:endParaRPr dirty="0"/>
          </a:p>
        </p:txBody>
      </p:sp>
      <p:sp>
        <p:nvSpPr>
          <p:cNvPr id="237" name="Google Shape;237;p30"/>
          <p:cNvSpPr txBox="1"/>
          <p:nvPr/>
        </p:nvSpPr>
        <p:spPr>
          <a:xfrm>
            <a:off x="496313" y="1554375"/>
            <a:ext cx="16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Verbalizar</a:t>
            </a:r>
            <a:endParaRPr dirty="0"/>
          </a:p>
        </p:txBody>
      </p:sp>
      <p:sp>
        <p:nvSpPr>
          <p:cNvPr id="238" name="Google Shape;238;p30"/>
          <p:cNvSpPr txBox="1"/>
          <p:nvPr/>
        </p:nvSpPr>
        <p:spPr>
          <a:xfrm>
            <a:off x="3011649" y="1116636"/>
            <a:ext cx="7492800" cy="36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En la vista de </a:t>
            </a:r>
            <a:r>
              <a:rPr lang="en-US" sz="1800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Capítulo</a:t>
            </a:r>
            <a:r>
              <a:rPr lang="en-US" sz="18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 lea </a:t>
            </a:r>
            <a:r>
              <a:rPr lang="en-US" sz="1800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el</a:t>
            </a:r>
            <a:r>
              <a:rPr lang="en-US" sz="18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capítulo</a:t>
            </a:r>
            <a:r>
              <a:rPr lang="en-US" sz="18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entero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el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texto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fuente</a:t>
            </a:r>
            <a:r>
              <a:rPr lang="en-US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sz="1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011649" y="3513625"/>
            <a:ext cx="86427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Vista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haga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correcciones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use 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coloque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marcadores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versículos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3011649" y="5314656"/>
            <a:ext cx="7188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Revise 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términos</a:t>
            </a:r>
            <a:r>
              <a:rPr lang="en-U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claves.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011649" y="6114767"/>
            <a:ext cx="822240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Century Gothic"/>
                <a:sym typeface="Century Gothic"/>
              </a:rPr>
              <a:t>Puede</a:t>
            </a:r>
            <a:r>
              <a:rPr lang="en-US" sz="1800" dirty="0">
                <a:solidFill>
                  <a:schemeClr val="bg1"/>
                </a:solidFill>
                <a:latin typeface="Century Gothic"/>
                <a:sym typeface="Century Gothic"/>
              </a:rPr>
              <a:t> usar los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sym typeface="Century Gothic"/>
              </a:rPr>
              <a:t>recursos</a:t>
            </a:r>
            <a:r>
              <a:rPr lang="en-US" sz="1800" dirty="0">
                <a:solidFill>
                  <a:schemeClr val="bg1"/>
                </a:solidFill>
                <a:latin typeface="Century Gothic"/>
                <a:sym typeface="Century Gothic"/>
              </a:rPr>
              <a:t> para una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sym typeface="Century Gothic"/>
              </a:rPr>
              <a:t>revisión</a:t>
            </a:r>
            <a:r>
              <a:rPr lang="en-US" sz="1800" dirty="0">
                <a:solidFill>
                  <a:schemeClr val="bg1"/>
                </a:solidFill>
                <a:latin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entury Gothic"/>
                <a:sym typeface="Century Gothic"/>
              </a:rPr>
              <a:t>más</a:t>
            </a:r>
            <a:r>
              <a:rPr lang="en-US" sz="1800" dirty="0">
                <a:solidFill>
                  <a:schemeClr val="bg1"/>
                </a:solidFill>
                <a:latin typeface="Century Gothic"/>
                <a:sym typeface="Century Gothic"/>
              </a:rPr>
              <a:t> profunda.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F93197-831D-4190-B26B-DB147D108731}"/>
              </a:ext>
            </a:extLst>
          </p:cNvPr>
          <p:cNvSpPr txBox="1"/>
          <p:nvPr/>
        </p:nvSpPr>
        <p:spPr>
          <a:xfrm>
            <a:off x="3011649" y="156540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</a:rPr>
              <a:t>Haga sin conexión de Internet.</a:t>
            </a:r>
            <a:endParaRPr lang="es-ES"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766713" y="1515053"/>
            <a:ext cx="10872514" cy="52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400" dirty="0"/>
              <a:t>Los </a:t>
            </a:r>
            <a:r>
              <a:rPr lang="en-US" sz="2400" dirty="0" err="1"/>
              <a:t>primeros</a:t>
            </a:r>
            <a:r>
              <a:rPr lang="en-US" sz="2400" dirty="0"/>
              <a:t> </a:t>
            </a:r>
            <a:r>
              <a:rPr lang="en-US" sz="2400" dirty="0" err="1"/>
              <a:t>cuatro</a:t>
            </a:r>
            <a:r>
              <a:rPr lang="en-US" sz="2400" dirty="0"/>
              <a:t> pasos de MAST son los pasos de </a:t>
            </a:r>
            <a:r>
              <a:rPr lang="en-US" sz="2400" dirty="0" err="1"/>
              <a:t>redacción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400" dirty="0"/>
              <a:t>El </a:t>
            </a:r>
            <a:r>
              <a:rPr lang="en-US" sz="2400" dirty="0" err="1"/>
              <a:t>resultado</a:t>
            </a:r>
            <a:r>
              <a:rPr lang="en-US" sz="2400" dirty="0"/>
              <a:t> de los pasos de </a:t>
            </a:r>
            <a:r>
              <a:rPr lang="en-US" sz="2400" dirty="0" err="1">
                <a:solidFill>
                  <a:schemeClr val="bg1"/>
                </a:solidFill>
              </a:rPr>
              <a:t>redacción</a:t>
            </a:r>
            <a:r>
              <a:rPr lang="en-US" sz="2400" dirty="0">
                <a:solidFill>
                  <a:schemeClr val="bg1"/>
                </a:solidFill>
              </a:rPr>
              <a:t> es un primer </a:t>
            </a:r>
            <a:r>
              <a:rPr lang="en-US" sz="2400" dirty="0" err="1">
                <a:solidFill>
                  <a:schemeClr val="bg1"/>
                </a:solidFill>
              </a:rPr>
              <a:t>borrador</a:t>
            </a:r>
            <a:r>
              <a:rPr lang="en-US" sz="2400" dirty="0">
                <a:solidFill>
                  <a:schemeClr val="bg1"/>
                </a:solidFill>
              </a:rPr>
              <a:t> de la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8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Pasos de </a:t>
            </a:r>
            <a:r>
              <a:rPr lang="en-US" dirty="0" err="1"/>
              <a:t>Redacción</a:t>
            </a:r>
            <a:r>
              <a:rPr lang="en-US" dirty="0"/>
              <a:t> de MAST</a:t>
            </a:r>
            <a:endParaRPr dirty="0"/>
          </a:p>
        </p:txBody>
      </p:sp>
      <p:sp>
        <p:nvSpPr>
          <p:cNvPr id="250" name="Google Shape;250;p31"/>
          <p:cNvSpPr/>
          <p:nvPr/>
        </p:nvSpPr>
        <p:spPr>
          <a:xfrm>
            <a:off x="1329461" y="2377869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852513" y="2406715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6378014" y="2406715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8901530" y="2368006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4" name="Google Shape;254;p31"/>
          <p:cNvGrpSpPr/>
          <p:nvPr/>
        </p:nvGrpSpPr>
        <p:grpSpPr>
          <a:xfrm>
            <a:off x="1335824" y="2473147"/>
            <a:ext cx="9434876" cy="3113428"/>
            <a:chOff x="1515590" y="2922269"/>
            <a:chExt cx="9434876" cy="3113428"/>
          </a:xfrm>
        </p:grpSpPr>
        <p:pic>
          <p:nvPicPr>
            <p:cNvPr id="255" name="Google Shape;255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72658" y="2975032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48968" y="2967509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15590" y="2922269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052013" y="2967509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1"/>
            <p:cNvSpPr txBox="1"/>
            <p:nvPr/>
          </p:nvSpPr>
          <p:spPr>
            <a:xfrm>
              <a:off x="1737890" y="5638672"/>
              <a:ext cx="126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Consumir</a:t>
              </a:r>
              <a:endParaRPr dirty="0"/>
            </a:p>
          </p:txBody>
        </p:sp>
        <p:sp>
          <p:nvSpPr>
            <p:cNvPr id="260" name="Google Shape;260;p31"/>
            <p:cNvSpPr txBox="1"/>
            <p:nvPr/>
          </p:nvSpPr>
          <p:spPr>
            <a:xfrm>
              <a:off x="4199763" y="5638672"/>
              <a:ext cx="141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Verbalizar</a:t>
              </a:r>
              <a:endParaRPr dirty="0"/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6851068" y="5666397"/>
              <a:ext cx="111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Trozos</a:t>
              </a:r>
              <a:endParaRPr dirty="0"/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8909351" y="5638684"/>
              <a:ext cx="2041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Borrador</a:t>
              </a:r>
              <a:r>
                <a:rPr lang="en-US" sz="18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Ciego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3888384" y="3460339"/>
            <a:ext cx="5776106" cy="328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1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Consumir</a:t>
            </a:r>
            <a:endParaRPr dirty="0"/>
          </a:p>
        </p:txBody>
      </p:sp>
      <p:sp>
        <p:nvSpPr>
          <p:cNvPr id="271" name="Google Shape;271;p32"/>
          <p:cNvSpPr txBox="1">
            <a:spLocks noGrp="1"/>
          </p:cNvSpPr>
          <p:nvPr>
            <p:ph type="body" idx="1"/>
          </p:nvPr>
        </p:nvSpPr>
        <p:spPr>
          <a:xfrm>
            <a:off x="1097281" y="2103121"/>
            <a:ext cx="7154898" cy="275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dirty="0"/>
              <a:t>En Vista </a:t>
            </a:r>
            <a:r>
              <a:rPr lang="en-US" dirty="0" err="1"/>
              <a:t>Capítulo</a:t>
            </a:r>
            <a:r>
              <a:rPr lang="en-US" dirty="0"/>
              <a:t> lea un </a:t>
            </a:r>
            <a:r>
              <a:rPr lang="en-US" dirty="0" err="1"/>
              <a:t>capítulo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.</a:t>
            </a:r>
            <a:endParaRPr dirty="0"/>
          </a:p>
          <a:p>
            <a:pPr indent="-457200">
              <a:buSzPct val="100000"/>
            </a:pPr>
            <a:r>
              <a:rPr lang="en-US" dirty="0" err="1"/>
              <a:t>Obtenga</a:t>
            </a:r>
            <a:r>
              <a:rPr lang="en-US" dirty="0"/>
              <a:t> una imagen general de la </a:t>
            </a:r>
            <a:r>
              <a:rPr lang="en-US" dirty="0" err="1"/>
              <a:t>historia</a:t>
            </a:r>
            <a:r>
              <a:rPr lang="en-US" dirty="0"/>
              <a:t> o del   </a:t>
            </a:r>
            <a:r>
              <a:rPr lang="en-US" dirty="0" err="1"/>
              <a:t>pasaje</a:t>
            </a:r>
            <a:r>
              <a:rPr lang="en-US" dirty="0"/>
              <a:t>.</a:t>
            </a:r>
            <a:endParaRPr dirty="0"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8637" y="173736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/>
          <p:nvPr/>
        </p:nvSpPr>
        <p:spPr>
          <a:xfrm>
            <a:off x="3704600" y="3494185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653723" y="3594146"/>
            <a:ext cx="1624083" cy="83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8366883" y="117013"/>
            <a:ext cx="1714500" cy="259519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83" y="170997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646111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2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Verbalizar</a:t>
            </a:r>
            <a:endParaRPr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1097279" y="2103120"/>
            <a:ext cx="7239055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dirty="0" err="1">
                <a:solidFill>
                  <a:schemeClr val="bg1"/>
                </a:solidFill>
              </a:rPr>
              <a:t>Haga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esto</a:t>
            </a:r>
            <a:r>
              <a:rPr lang="en-US" dirty="0">
                <a:solidFill>
                  <a:schemeClr val="bg1"/>
                </a:solidFill>
              </a:rPr>
              <a:t> sin </a:t>
            </a:r>
            <a:r>
              <a:rPr lang="en-US" dirty="0" err="1">
                <a:solidFill>
                  <a:schemeClr val="bg1"/>
                </a:solidFill>
              </a:rPr>
              <a:t>conexión</a:t>
            </a:r>
            <a:r>
              <a:rPr lang="en-US" dirty="0">
                <a:solidFill>
                  <a:schemeClr val="bg1"/>
                </a:solidFill>
              </a:rPr>
              <a:t> de Internet.</a:t>
            </a:r>
            <a:endParaRPr dirty="0">
              <a:solidFill>
                <a:schemeClr val="bg1"/>
              </a:solidFill>
            </a:endParaRPr>
          </a:p>
          <a:p>
            <a:pPr indent="-457200">
              <a:buSzPct val="100000"/>
            </a:pPr>
            <a:r>
              <a:rPr lang="en-US" dirty="0" err="1">
                <a:solidFill>
                  <a:schemeClr val="bg1"/>
                </a:solidFill>
              </a:rPr>
              <a:t>Dígale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otra</a:t>
            </a:r>
            <a:r>
              <a:rPr lang="en-US" dirty="0">
                <a:solidFill>
                  <a:schemeClr val="bg1"/>
                </a:solidFill>
              </a:rPr>
              <a:t> persona lo que 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ha </a:t>
            </a:r>
            <a:r>
              <a:rPr lang="en-US" dirty="0" err="1">
                <a:solidFill>
                  <a:schemeClr val="bg1"/>
                </a:solidFill>
              </a:rPr>
              <a:t>leído</a:t>
            </a:r>
            <a:r>
              <a:rPr lang="en-US" dirty="0">
                <a:solidFill>
                  <a:schemeClr val="bg1"/>
                </a:solidFill>
              </a:rPr>
              <a:t>, o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>
                <a:solidFill>
                  <a:schemeClr val="bg1"/>
                </a:solidFill>
              </a:rPr>
              <a:t>simplemente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dígalo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nadie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disponible.</a:t>
            </a:r>
            <a:endParaRPr dirty="0">
              <a:solidFill>
                <a:schemeClr val="bg1"/>
              </a:solidFill>
            </a:endParaRPr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3454779"/>
            <a:ext cx="5571291" cy="323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86200" y="3457316"/>
            <a:ext cx="5719706" cy="323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3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Trozos</a:t>
            </a:r>
            <a:endParaRPr dirty="0"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7239054" cy="343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dirty="0"/>
              <a:t>La </a:t>
            </a:r>
            <a:r>
              <a:rPr lang="en-US" dirty="0" err="1"/>
              <a:t>división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trozos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hecha</a:t>
            </a:r>
            <a:r>
              <a:rPr lang="en-US" dirty="0">
                <a:solidFill>
                  <a:schemeClr val="bg1"/>
                </a:solidFill>
              </a:rPr>
              <a:t> para 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/>
              <a:t>.</a:t>
            </a:r>
          </a:p>
          <a:p>
            <a:pPr indent="-457200">
              <a:buSzPct val="100000"/>
            </a:pPr>
            <a:r>
              <a:rPr lang="en-US" dirty="0"/>
              <a:t>En la vista de </a:t>
            </a:r>
            <a:r>
              <a:rPr lang="en-US" dirty="0" err="1"/>
              <a:t>Trozo</a:t>
            </a:r>
            <a:r>
              <a:rPr lang="en-US" dirty="0"/>
              <a:t>, lea una </a:t>
            </a:r>
            <a:r>
              <a:rPr lang="en-US" dirty="0" err="1"/>
              <a:t>sección</a:t>
            </a:r>
            <a:r>
              <a:rPr lang="en-US" dirty="0"/>
              <a:t> hasta que </a:t>
            </a:r>
            <a:r>
              <a:rPr lang="en-US" dirty="0" err="1"/>
              <a:t>piense</a:t>
            </a:r>
            <a:r>
              <a:rPr lang="en-US" dirty="0"/>
              <a:t> que la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traducir</a:t>
            </a:r>
            <a:r>
              <a:rPr lang="en-US" dirty="0"/>
              <a:t> sin </a:t>
            </a:r>
            <a:r>
              <a:rPr lang="en-US" dirty="0" err="1"/>
              <a:t>mirar</a:t>
            </a:r>
            <a:r>
              <a:rPr lang="en-US" dirty="0"/>
              <a:t>. </a:t>
            </a:r>
          </a:p>
        </p:txBody>
      </p:sp>
      <p:sp>
        <p:nvSpPr>
          <p:cNvPr id="294" name="Google Shape;294;p34"/>
          <p:cNvSpPr/>
          <p:nvPr/>
        </p:nvSpPr>
        <p:spPr>
          <a:xfrm>
            <a:off x="3733614" y="3682049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2756521" y="3557873"/>
            <a:ext cx="1099130" cy="7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endParaRPr dirty="0"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883" y="173736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2521" y="3456432"/>
            <a:ext cx="5707064" cy="32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4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Borrador</a:t>
            </a:r>
            <a:r>
              <a:rPr lang="en-US" dirty="0"/>
              <a:t> Ciego</a:t>
            </a: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7741500" cy="125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dirty="0"/>
              <a:t>Pulse </a:t>
            </a:r>
            <a:r>
              <a:rPr lang="en-US" dirty="0" err="1"/>
              <a:t>el</a:t>
            </a:r>
            <a:r>
              <a:rPr lang="en-US" dirty="0"/>
              <a:t> "</a:t>
            </a:r>
            <a:r>
              <a:rPr lang="en-US" dirty="0" err="1"/>
              <a:t>papel</a:t>
            </a:r>
            <a:r>
              <a:rPr lang="en-US" dirty="0"/>
              <a:t>"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del </a:t>
            </a:r>
            <a:r>
              <a:rPr lang="en-US" dirty="0" err="1"/>
              <a:t>trozo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sp>
        <p:nvSpPr>
          <p:cNvPr id="307" name="Google Shape;307;p35"/>
          <p:cNvSpPr/>
          <p:nvPr/>
        </p:nvSpPr>
        <p:spPr>
          <a:xfrm>
            <a:off x="3789024" y="3767912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09293">
            <a:off x="9131640" y="4321738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95;p34">
            <a:extLst>
              <a:ext uri="{FF2B5EF4-FFF2-40B4-BE49-F238E27FC236}">
                <a16:creationId xmlns:a16="http://schemas.microsoft.com/office/drawing/2014/main" id="{62017AE7-0A89-4230-B836-B4D051273DFB}"/>
              </a:ext>
            </a:extLst>
          </p:cNvPr>
          <p:cNvSpPr txBox="1"/>
          <p:nvPr/>
        </p:nvSpPr>
        <p:spPr>
          <a:xfrm>
            <a:off x="2756521" y="3557873"/>
            <a:ext cx="1099130" cy="7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endParaRPr dirty="0"/>
          </a:p>
        </p:txBody>
      </p:sp>
      <p:pic>
        <p:nvPicPr>
          <p:cNvPr id="11" name="Google Shape;255;p31">
            <a:extLst>
              <a:ext uri="{FF2B5EF4-FFF2-40B4-BE49-F238E27FC236}">
                <a16:creationId xmlns:a16="http://schemas.microsoft.com/office/drawing/2014/main" id="{BBC3BF8F-6FB1-47F2-A172-2F9FE00D8A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6760" y="173736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22;p36">
            <a:extLst>
              <a:ext uri="{FF2B5EF4-FFF2-40B4-BE49-F238E27FC236}">
                <a16:creationId xmlns:a16="http://schemas.microsoft.com/office/drawing/2014/main" id="{7D51ED04-E5AE-4E07-925C-FF0F4752F1B4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1003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4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Borrador</a:t>
            </a:r>
            <a:r>
              <a:rPr lang="en-US" dirty="0"/>
              <a:t> Ciego</a:t>
            </a:r>
            <a:endParaRPr dirty="0"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7154898" cy="28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, pulse </a:t>
            </a:r>
            <a:r>
              <a:rPr lang="en-US" dirty="0" err="1"/>
              <a:t>el</a:t>
            </a:r>
            <a:r>
              <a:rPr lang="en-US" dirty="0"/>
              <a:t> "</a:t>
            </a:r>
            <a:r>
              <a:rPr lang="en-US" dirty="0" err="1"/>
              <a:t>papel</a:t>
            </a:r>
            <a:r>
              <a:rPr lang="en-US" dirty="0"/>
              <a:t>"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del </a:t>
            </a:r>
            <a:r>
              <a:rPr lang="en-US" dirty="0" err="1"/>
              <a:t>trozo</a:t>
            </a:r>
            <a:r>
              <a:rPr lang="en-US" dirty="0"/>
              <a:t> </a:t>
            </a:r>
            <a:r>
              <a:rPr lang="en-US" dirty="0" err="1"/>
              <a:t>traducido</a:t>
            </a:r>
            <a:r>
              <a:rPr lang="en-US" dirty="0"/>
              <a:t> para </a:t>
            </a:r>
            <a:r>
              <a:rPr lang="en-US" dirty="0" err="1"/>
              <a:t>volver</a:t>
            </a:r>
            <a:r>
              <a:rPr lang="en-US" dirty="0"/>
              <a:t> a la </a:t>
            </a:r>
            <a:r>
              <a:rPr lang="en-US" dirty="0" err="1"/>
              <a:t>fuente</a:t>
            </a:r>
            <a:r>
              <a:rPr lang="en-US" dirty="0"/>
              <a:t>.</a:t>
            </a:r>
            <a:endParaRPr dirty="0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sp>
        <p:nvSpPr>
          <p:cNvPr id="332" name="Google Shape;332;p37"/>
          <p:cNvSpPr txBox="1"/>
          <p:nvPr/>
        </p:nvSpPr>
        <p:spPr>
          <a:xfrm>
            <a:off x="2056819" y="3429000"/>
            <a:ext cx="1624083" cy="115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Trozos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"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tarjeta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notas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de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traducción</a:t>
            </a:r>
            <a:endParaRPr dirty="0"/>
          </a:p>
        </p:txBody>
      </p:sp>
      <p:pic>
        <p:nvPicPr>
          <p:cNvPr id="9" name="Google Shape;255;p31">
            <a:extLst>
              <a:ext uri="{FF2B5EF4-FFF2-40B4-BE49-F238E27FC236}">
                <a16:creationId xmlns:a16="http://schemas.microsoft.com/office/drawing/2014/main" id="{A9F0FBAE-1C83-48C1-8E5A-693900AF8F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73736"/>
            <a:ext cx="1714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0;p34">
            <a:extLst>
              <a:ext uri="{FF2B5EF4-FFF2-40B4-BE49-F238E27FC236}">
                <a16:creationId xmlns:a16="http://schemas.microsoft.com/office/drawing/2014/main" id="{6D13CFA7-D12B-4FF9-8CDC-9983726800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86200" y="3456432"/>
            <a:ext cx="5719706" cy="323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685328">
            <a:off x="8748043" y="4544214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07;p35">
            <a:extLst>
              <a:ext uri="{FF2B5EF4-FFF2-40B4-BE49-F238E27FC236}">
                <a16:creationId xmlns:a16="http://schemas.microsoft.com/office/drawing/2014/main" id="{1688860B-E774-4E3E-B9FF-7B90356E3C6D}"/>
              </a:ext>
            </a:extLst>
          </p:cNvPr>
          <p:cNvSpPr/>
          <p:nvPr/>
        </p:nvSpPr>
        <p:spPr>
          <a:xfrm>
            <a:off x="3749335" y="3719134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4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Borrador</a:t>
            </a:r>
            <a:r>
              <a:rPr lang="en-US" dirty="0"/>
              <a:t> Ciego</a:t>
            </a:r>
            <a:endParaRPr dirty="0"/>
          </a:p>
        </p:txBody>
      </p:sp>
      <p:sp>
        <p:nvSpPr>
          <p:cNvPr id="6" name="Google Shape;283;p33">
            <a:extLst>
              <a:ext uri="{FF2B5EF4-FFF2-40B4-BE49-F238E27FC236}">
                <a16:creationId xmlns:a16="http://schemas.microsoft.com/office/drawing/2014/main" id="{8A814FEA-1AB1-4AA5-A93F-3C3B7255C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79" y="2103120"/>
            <a:ext cx="7239055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s-E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Traduzca cada trozo en el capítulo o pasaje, uno por uno.</a:t>
            </a:r>
            <a:endParaRPr lang="es-ES" dirty="0"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sp>
        <p:nvSpPr>
          <p:cNvPr id="7" name="Google Shape;322;p36">
            <a:extLst>
              <a:ext uri="{FF2B5EF4-FFF2-40B4-BE49-F238E27FC236}">
                <a16:creationId xmlns:a16="http://schemas.microsoft.com/office/drawing/2014/main" id="{74DA3F42-1B2C-4BD9-8887-7A03185AACDC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255;p31">
            <a:extLst>
              <a:ext uri="{FF2B5EF4-FFF2-40B4-BE49-F238E27FC236}">
                <a16:creationId xmlns:a16="http://schemas.microsoft.com/office/drawing/2014/main" id="{91AA0D57-8BF5-4797-AFBF-80A6413646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73736"/>
            <a:ext cx="1714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0;p34">
            <a:extLst>
              <a:ext uri="{FF2B5EF4-FFF2-40B4-BE49-F238E27FC236}">
                <a16:creationId xmlns:a16="http://schemas.microsoft.com/office/drawing/2014/main" id="{F84837BD-8448-46A8-AE5E-833FBF5A67B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86200" y="3456432"/>
            <a:ext cx="5719706" cy="3235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07;p35">
            <a:extLst>
              <a:ext uri="{FF2B5EF4-FFF2-40B4-BE49-F238E27FC236}">
                <a16:creationId xmlns:a16="http://schemas.microsoft.com/office/drawing/2014/main" id="{E3B39F4B-7154-4807-B096-4396C25A1B04}"/>
              </a:ext>
            </a:extLst>
          </p:cNvPr>
          <p:cNvSpPr/>
          <p:nvPr/>
        </p:nvSpPr>
        <p:spPr>
          <a:xfrm>
            <a:off x="3789024" y="3767912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295;p34">
            <a:extLst>
              <a:ext uri="{FF2B5EF4-FFF2-40B4-BE49-F238E27FC236}">
                <a16:creationId xmlns:a16="http://schemas.microsoft.com/office/drawing/2014/main" id="{AA3F6C29-9AD2-4C28-9980-6A7A773126FE}"/>
              </a:ext>
            </a:extLst>
          </p:cNvPr>
          <p:cNvSpPr txBox="1"/>
          <p:nvPr/>
        </p:nvSpPr>
        <p:spPr>
          <a:xfrm>
            <a:off x="2756521" y="3557873"/>
            <a:ext cx="1099130" cy="7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Trozo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872312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/>
              <a:t>En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aprenderá</a:t>
            </a:r>
            <a:r>
              <a:rPr lang="en-US" sz="3200" dirty="0"/>
              <a:t> a:</a:t>
            </a:r>
            <a:endParaRPr dirty="0"/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Implementar</a:t>
            </a:r>
            <a:r>
              <a:rPr lang="en-US" sz="2400" dirty="0">
                <a:solidFill>
                  <a:schemeClr val="bg1"/>
                </a:solidFill>
              </a:rPr>
              <a:t> los pasos de MAST con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BTT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Realizar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traducciones</a:t>
            </a:r>
            <a:endParaRPr dirty="0" err="1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Utilizar</a:t>
            </a:r>
            <a:r>
              <a:rPr lang="en-US" sz="2400" dirty="0">
                <a:solidFill>
                  <a:schemeClr val="bg1"/>
                </a:solidFill>
              </a:rPr>
              <a:t> los </a:t>
            </a:r>
            <a:r>
              <a:rPr lang="en-US" sz="2400" dirty="0" err="1">
                <a:solidFill>
                  <a:schemeClr val="bg1"/>
                </a:solidFill>
              </a:rPr>
              <a:t>recursos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BTT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Revisar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editar</a:t>
            </a:r>
            <a:r>
              <a:rPr lang="en-US" sz="2400" dirty="0">
                <a:solidFill>
                  <a:schemeClr val="bg1"/>
                </a:solidFill>
              </a:rPr>
              <a:t> las </a:t>
            </a:r>
            <a:r>
              <a:rPr lang="en-US" sz="2400" dirty="0" err="1">
                <a:solidFill>
                  <a:schemeClr val="bg1"/>
                </a:solidFill>
              </a:rPr>
              <a:t>traducciones</a:t>
            </a:r>
            <a:endParaRPr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380092" cy="488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Los </a:t>
            </a:r>
            <a:r>
              <a:rPr lang="en-US" sz="2400" dirty="0" err="1"/>
              <a:t>últimos</a:t>
            </a:r>
            <a:r>
              <a:rPr lang="en-US" sz="2400" dirty="0"/>
              <a:t> </a:t>
            </a:r>
            <a:r>
              <a:rPr lang="en-US" sz="2400" dirty="0" err="1"/>
              <a:t>cuatro</a:t>
            </a:r>
            <a:r>
              <a:rPr lang="en-US" sz="2400" dirty="0"/>
              <a:t> pasos de MAST son los pasos de </a:t>
            </a:r>
            <a:r>
              <a:rPr lang="en-US" sz="2400" dirty="0" err="1"/>
              <a:t>revisión</a:t>
            </a:r>
            <a:r>
              <a:rPr lang="en-US" sz="2400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El </a:t>
            </a:r>
            <a:r>
              <a:rPr lang="en-US" sz="2400" dirty="0" err="1"/>
              <a:t>resultado</a:t>
            </a:r>
            <a:r>
              <a:rPr lang="en-US" sz="2400" dirty="0"/>
              <a:t> de los pasos de </a:t>
            </a:r>
            <a:r>
              <a:rPr lang="en-US" sz="2400" dirty="0" err="1"/>
              <a:t>revisión</a:t>
            </a:r>
            <a:r>
              <a:rPr lang="en-US" sz="2400" dirty="0"/>
              <a:t> es una </a:t>
            </a:r>
            <a:r>
              <a:rPr lang="en-US" sz="2400" dirty="0" err="1"/>
              <a:t>traducción</a:t>
            </a:r>
            <a:r>
              <a:rPr lang="en-US" sz="2400" dirty="0"/>
              <a:t> </a:t>
            </a:r>
            <a:r>
              <a:rPr lang="en-US" sz="2400" dirty="0" err="1"/>
              <a:t>comprobada</a:t>
            </a:r>
            <a:r>
              <a:rPr lang="en-US" sz="2400" dirty="0"/>
              <a:t> de </a:t>
            </a:r>
            <a:r>
              <a:rPr lang="en-US" sz="2400" dirty="0" err="1"/>
              <a:t>nivel</a:t>
            </a:r>
            <a:r>
              <a:rPr lang="en-US" sz="2400" dirty="0"/>
              <a:t> uno.</a:t>
            </a:r>
            <a:endParaRPr dirty="0"/>
          </a:p>
        </p:txBody>
      </p: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Pasos de </a:t>
            </a:r>
            <a:r>
              <a:rPr lang="en-US" dirty="0" err="1"/>
              <a:t>revisión</a:t>
            </a:r>
            <a:r>
              <a:rPr lang="en-US" dirty="0"/>
              <a:t> de MAST</a:t>
            </a:r>
            <a:endParaRPr dirty="0"/>
          </a:p>
        </p:txBody>
      </p:sp>
      <p:sp>
        <p:nvSpPr>
          <p:cNvPr id="357" name="Google Shape;357;p39"/>
          <p:cNvSpPr txBox="1"/>
          <p:nvPr/>
        </p:nvSpPr>
        <p:spPr>
          <a:xfrm>
            <a:off x="965411" y="4896498"/>
            <a:ext cx="2066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Auto-</a:t>
            </a:r>
            <a:r>
              <a:rPr lang="en-US" sz="1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revisión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3773364" y="4885223"/>
            <a:ext cx="1536900" cy="72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compañero</a:t>
            </a:r>
            <a:endParaRPr dirty="0"/>
          </a:p>
        </p:txBody>
      </p:sp>
      <p:sp>
        <p:nvSpPr>
          <p:cNvPr id="359" name="Google Shape;359;p39"/>
          <p:cNvSpPr txBox="1"/>
          <p:nvPr/>
        </p:nvSpPr>
        <p:spPr>
          <a:xfrm>
            <a:off x="6063661" y="4896498"/>
            <a:ext cx="2066591" cy="8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palabras claves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8533646" y="4873920"/>
            <a:ext cx="2251963" cy="81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versículo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por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versículo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6D6D-A2C2-4AEF-88EB-49CFBB7B297A}"/>
              </a:ext>
            </a:extLst>
          </p:cNvPr>
          <p:cNvGrpSpPr/>
          <p:nvPr/>
        </p:nvGrpSpPr>
        <p:grpSpPr>
          <a:xfrm>
            <a:off x="5963481" y="2323090"/>
            <a:ext cx="2266950" cy="2543908"/>
            <a:chOff x="5963481" y="2323090"/>
            <a:chExt cx="2266950" cy="2543908"/>
          </a:xfrm>
        </p:grpSpPr>
        <p:sp>
          <p:nvSpPr>
            <p:cNvPr id="354" name="Google Shape;354;p39"/>
            <p:cNvSpPr/>
            <p:nvPr/>
          </p:nvSpPr>
          <p:spPr>
            <a:xfrm>
              <a:off x="5969660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61" name="Google Shape;361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63481" y="2346902"/>
              <a:ext cx="2266950" cy="228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8A05FC-E153-4E6F-8917-F8EFD93CEC73}"/>
              </a:ext>
            </a:extLst>
          </p:cNvPr>
          <p:cNvGrpSpPr/>
          <p:nvPr/>
        </p:nvGrpSpPr>
        <p:grpSpPr>
          <a:xfrm>
            <a:off x="3375002" y="2323090"/>
            <a:ext cx="2333625" cy="2543908"/>
            <a:chOff x="3375002" y="2323090"/>
            <a:chExt cx="2333625" cy="2543908"/>
          </a:xfrm>
        </p:grpSpPr>
        <p:sp>
          <p:nvSpPr>
            <p:cNvPr id="353" name="Google Shape;353;p39"/>
            <p:cNvSpPr/>
            <p:nvPr/>
          </p:nvSpPr>
          <p:spPr>
            <a:xfrm>
              <a:off x="3414518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62" name="Google Shape;362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75002" y="2356427"/>
              <a:ext cx="2333625" cy="226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DDF080C-D812-41A3-A185-63C343FC16D3}"/>
              </a:ext>
            </a:extLst>
          </p:cNvPr>
          <p:cNvGrpSpPr/>
          <p:nvPr/>
        </p:nvGrpSpPr>
        <p:grpSpPr>
          <a:xfrm>
            <a:off x="873145" y="2323090"/>
            <a:ext cx="2266950" cy="2543908"/>
            <a:chOff x="873145" y="2323090"/>
            <a:chExt cx="2266950" cy="2543908"/>
          </a:xfrm>
        </p:grpSpPr>
        <p:sp>
          <p:nvSpPr>
            <p:cNvPr id="352" name="Google Shape;352;p39"/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63" name="Google Shape;363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8DD861-C4E9-40DE-90F8-B0C62CB5DBCB}"/>
              </a:ext>
            </a:extLst>
          </p:cNvPr>
          <p:cNvGrpSpPr/>
          <p:nvPr/>
        </p:nvGrpSpPr>
        <p:grpSpPr>
          <a:xfrm>
            <a:off x="8516627" y="2323090"/>
            <a:ext cx="2286000" cy="2543908"/>
            <a:chOff x="8516627" y="2323090"/>
            <a:chExt cx="2286000" cy="2543908"/>
          </a:xfrm>
        </p:grpSpPr>
        <p:sp>
          <p:nvSpPr>
            <p:cNvPr id="355" name="Google Shape;355;p39"/>
            <p:cNvSpPr/>
            <p:nvPr/>
          </p:nvSpPr>
          <p:spPr>
            <a:xfrm>
              <a:off x="8532331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364" name="Google Shape;364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16627" y="2356427"/>
              <a:ext cx="2286000" cy="2266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10010987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Durante </a:t>
            </a:r>
            <a:r>
              <a:rPr lang="en-US" dirty="0" err="1">
                <a:solidFill>
                  <a:schemeClr val="bg1"/>
                </a:solidFill>
              </a:rPr>
              <a:t>cualquiera</a:t>
            </a:r>
            <a:r>
              <a:rPr lang="en-US" dirty="0">
                <a:solidFill>
                  <a:schemeClr val="bg1"/>
                </a:solidFill>
              </a:rPr>
              <a:t> de los pasos de 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utilizar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recursos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BTT para </a:t>
            </a:r>
            <a:r>
              <a:rPr lang="en-US" dirty="0" err="1">
                <a:solidFill>
                  <a:schemeClr val="bg1"/>
                </a:solidFill>
              </a:rPr>
              <a:t>ayuda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En la vista de 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deslice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pantalla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hacia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izquierda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mostrar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recursos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70" name="Google Shape;370;p40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5776" y="3456432"/>
            <a:ext cx="5707064" cy="32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3800585" y="3831949"/>
            <a:ext cx="1147469" cy="100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de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dirty="0" err="1"/>
              <a:t>Usando</a:t>
            </a:r>
            <a:r>
              <a:rPr lang="en-US" sz="4000" dirty="0"/>
              <a:t> los </a:t>
            </a:r>
            <a:r>
              <a:rPr lang="en-US" sz="4000" dirty="0" err="1"/>
              <a:t>recursos</a:t>
            </a:r>
            <a:r>
              <a:rPr lang="en-US" sz="4000" dirty="0"/>
              <a:t> de BTT </a:t>
            </a:r>
            <a:r>
              <a:rPr lang="en-US" sz="4000" dirty="0" err="1"/>
              <a:t>Escritor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4000" dirty="0" err="1"/>
              <a:t>en</a:t>
            </a:r>
            <a:r>
              <a:rPr lang="en-US" sz="4000" dirty="0"/>
              <a:t> la </a:t>
            </a:r>
            <a:r>
              <a:rPr lang="en-US" sz="4000" dirty="0" err="1"/>
              <a:t>Revisión</a:t>
            </a:r>
            <a:endParaRPr dirty="0"/>
          </a:p>
        </p:txBody>
      </p:sp>
      <p:pic>
        <p:nvPicPr>
          <p:cNvPr id="376" name="Google Shape;37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411017">
            <a:off x="6874076" y="4364476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/>
          <p:nvPr/>
        </p:nvSpPr>
        <p:spPr>
          <a:xfrm>
            <a:off x="4948054" y="4016615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1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8710" y="3173300"/>
            <a:ext cx="5871136" cy="32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</a:t>
            </a:r>
            <a:endParaRPr dirty="0"/>
          </a:p>
        </p:txBody>
      </p:sp>
      <p:sp>
        <p:nvSpPr>
          <p:cNvPr id="384" name="Google Shape;384;p41"/>
          <p:cNvSpPr txBox="1">
            <a:spLocks noGrp="1"/>
          </p:cNvSpPr>
          <p:nvPr>
            <p:ph type="body" idx="1"/>
          </p:nvPr>
        </p:nvSpPr>
        <p:spPr>
          <a:xfrm>
            <a:off x="1067929" y="2209801"/>
            <a:ext cx="9404723" cy="355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mostrados</a:t>
            </a:r>
            <a:r>
              <a:rPr lang="en-US" dirty="0"/>
              <a:t> </a:t>
            </a:r>
            <a:r>
              <a:rPr lang="en-US" dirty="0" err="1"/>
              <a:t>pertenecen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trozo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Las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pestañas</a:t>
            </a:r>
            <a:r>
              <a:rPr lang="en-US" dirty="0"/>
              <a:t> </a:t>
            </a:r>
            <a:r>
              <a:rPr lang="en-US" dirty="0" err="1"/>
              <a:t>muestran</a:t>
            </a:r>
            <a:r>
              <a:rPr lang="en-US" dirty="0"/>
              <a:t>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2000" dirty="0" err="1"/>
              <a:t>Notas</a:t>
            </a:r>
            <a:r>
              <a:rPr lang="en-US" sz="2000" dirty="0"/>
              <a:t> </a:t>
            </a:r>
          </a:p>
          <a:p>
            <a:pPr marL="914400" lvl="2" indent="0">
              <a:spcBef>
                <a:spcPts val="0"/>
              </a:spcBef>
              <a:buSzPts val="1440"/>
              <a:buNone/>
            </a:pPr>
            <a:r>
              <a:rPr lang="en-US" sz="1800" dirty="0" err="1"/>
              <a:t>Notas</a:t>
            </a:r>
            <a:r>
              <a:rPr lang="en-US" sz="1800" dirty="0"/>
              <a:t> de </a:t>
            </a:r>
            <a:r>
              <a:rPr lang="en-US" sz="1800" dirty="0" err="1"/>
              <a:t>traduccion</a:t>
            </a:r>
            <a:endParaRPr sz="18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2000" dirty="0"/>
              <a:t>Palabras </a:t>
            </a:r>
          </a:p>
          <a:p>
            <a:pPr marL="914400" lvl="2" indent="0">
              <a:spcBef>
                <a:spcPts val="0"/>
              </a:spcBef>
              <a:buSzPts val="1440"/>
              <a:buNone/>
            </a:pPr>
            <a:r>
              <a:rPr lang="en-US" sz="1800" dirty="0" err="1"/>
              <a:t>Terminos</a:t>
            </a:r>
            <a:r>
              <a:rPr lang="en-US" sz="1800" dirty="0"/>
              <a:t> clave</a:t>
            </a:r>
            <a:endParaRPr sz="1800"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2000" dirty="0" err="1"/>
              <a:t>Preguntas</a:t>
            </a:r>
            <a:r>
              <a:rPr lang="en-US" sz="2000" dirty="0"/>
              <a:t> </a:t>
            </a:r>
          </a:p>
          <a:p>
            <a:pPr marL="914400" lvl="2" indent="0">
              <a:spcBef>
                <a:spcPts val="0"/>
              </a:spcBef>
              <a:buSzPts val="1440"/>
              <a:buNone/>
            </a:pPr>
            <a:r>
              <a:rPr lang="en-US" sz="1800" dirty="0"/>
              <a:t>Questions</a:t>
            </a:r>
            <a:endParaRPr dirty="0"/>
          </a:p>
        </p:txBody>
      </p:sp>
      <p:sp>
        <p:nvSpPr>
          <p:cNvPr id="385" name="Google Shape;385;p41"/>
          <p:cNvSpPr/>
          <p:nvPr/>
        </p:nvSpPr>
        <p:spPr>
          <a:xfrm>
            <a:off x="4890404" y="3734548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9133993" y="3550303"/>
            <a:ext cx="52109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9709721" y="3550303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10329565" y="3550303"/>
            <a:ext cx="52109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2"/>
          <p:cNvPicPr preferRelativeResize="0"/>
          <p:nvPr/>
        </p:nvPicPr>
        <p:blipFill>
          <a:blip r:embed="rId3"/>
          <a:srcRect/>
          <a:stretch/>
        </p:blipFill>
        <p:spPr>
          <a:xfrm>
            <a:off x="7870214" y="2164231"/>
            <a:ext cx="2490871" cy="454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</a:rPr>
              <a:t>Notas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Traducción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5" name="Google Shape;395;p42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2678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Las </a:t>
            </a:r>
            <a:r>
              <a:rPr lang="en-US" sz="2400" dirty="0" err="1">
                <a:solidFill>
                  <a:schemeClr val="bg1"/>
                </a:solidFill>
              </a:rPr>
              <a:t>notas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muestran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detallada</a:t>
            </a:r>
            <a:r>
              <a:rPr lang="en-US" sz="2400" dirty="0">
                <a:solidFill>
                  <a:schemeClr val="bg1"/>
                </a:solidFill>
              </a:rPr>
              <a:t> y/o </a:t>
            </a:r>
            <a:r>
              <a:rPr lang="en-US" sz="2400" dirty="0" err="1">
                <a:solidFill>
                  <a:schemeClr val="bg1"/>
                </a:solidFill>
              </a:rPr>
              <a:t>sugerencias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sobre</a:t>
            </a:r>
            <a:r>
              <a:rPr lang="en-US" sz="2400" dirty="0">
                <a:solidFill>
                  <a:schemeClr val="bg1"/>
                </a:solidFill>
              </a:rPr>
              <a:t> una palabra o </a:t>
            </a:r>
            <a:r>
              <a:rPr lang="en-US" sz="2400" dirty="0" err="1">
                <a:solidFill>
                  <a:schemeClr val="bg1"/>
                </a:solidFill>
              </a:rPr>
              <a:t>frase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la </a:t>
            </a:r>
            <a:r>
              <a:rPr lang="en-US" dirty="0" err="1"/>
              <a:t>pestaña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una nota para </a:t>
            </a:r>
            <a:r>
              <a:rPr lang="en-US" dirty="0" err="1"/>
              <a:t>abrirla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96" name="Google Shape;3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9166" y="1702183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14592">
            <a:off x="8050488" y="3040811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</a:rPr>
              <a:t>Notas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Traducción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5" name="Google Shape;395;p42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2678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Las </a:t>
            </a:r>
            <a:r>
              <a:rPr lang="en-US" sz="2400" dirty="0" err="1">
                <a:solidFill>
                  <a:schemeClr val="bg1"/>
                </a:solidFill>
              </a:rPr>
              <a:t>notas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muestran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detallada</a:t>
            </a:r>
            <a:r>
              <a:rPr lang="en-US" sz="2400" dirty="0">
                <a:solidFill>
                  <a:schemeClr val="bg1"/>
                </a:solidFill>
              </a:rPr>
              <a:t> y/o </a:t>
            </a:r>
            <a:r>
              <a:rPr lang="en-US" sz="2400" dirty="0" err="1">
                <a:solidFill>
                  <a:schemeClr val="bg1"/>
                </a:solidFill>
              </a:rPr>
              <a:t>sugerencias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sobre</a:t>
            </a:r>
            <a:r>
              <a:rPr lang="en-US" sz="2400" dirty="0">
                <a:solidFill>
                  <a:schemeClr val="bg1"/>
                </a:solidFill>
              </a:rPr>
              <a:t> una palabra o </a:t>
            </a:r>
            <a:r>
              <a:rPr lang="en-US" sz="2400" dirty="0" err="1">
                <a:solidFill>
                  <a:schemeClr val="bg1"/>
                </a:solidFill>
              </a:rPr>
              <a:t>frase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la </a:t>
            </a:r>
            <a:r>
              <a:rPr lang="en-US" dirty="0" err="1"/>
              <a:t>pestaña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una nota para </a:t>
            </a:r>
            <a:r>
              <a:rPr lang="en-US" dirty="0" err="1"/>
              <a:t>abrirla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CERRAR para </a:t>
            </a:r>
            <a:r>
              <a:rPr lang="en-US" dirty="0" err="1"/>
              <a:t>cerrar</a:t>
            </a:r>
            <a:r>
              <a:rPr lang="en-US" dirty="0"/>
              <a:t> la nota.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</p:txBody>
      </p:sp>
      <p:pic>
        <p:nvPicPr>
          <p:cNvPr id="8" name="Google Shape;393;p42">
            <a:extLst>
              <a:ext uri="{FF2B5EF4-FFF2-40B4-BE49-F238E27FC236}">
                <a16:creationId xmlns:a16="http://schemas.microsoft.com/office/drawing/2014/main" id="{53E26588-578B-46FF-B56A-F3090B83BD2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7870214" y="2183856"/>
            <a:ext cx="2490871" cy="45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18806">
            <a:off x="9005663" y="2138195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3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3"/>
          <p:cNvPicPr preferRelativeResize="0"/>
          <p:nvPr/>
        </p:nvPicPr>
        <p:blipFill>
          <a:blip r:embed="rId3"/>
          <a:srcRect/>
          <a:stretch/>
        </p:blipFill>
        <p:spPr>
          <a:xfrm>
            <a:off x="7854819" y="2203307"/>
            <a:ext cx="2596544" cy="461537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 		Palabras de </a:t>
            </a:r>
            <a:r>
              <a:rPr lang="en-US" dirty="0" err="1"/>
              <a:t>Traducción</a:t>
            </a:r>
            <a:endParaRPr dirty="0"/>
          </a:p>
        </p:txBody>
      </p:sp>
      <p:sp>
        <p:nvSpPr>
          <p:cNvPr id="417" name="Google Shape;417;p43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642823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"Palabras" son palabras o </a:t>
            </a:r>
            <a:r>
              <a:rPr lang="en-US" sz="2400" dirty="0" err="1">
                <a:solidFill>
                  <a:schemeClr val="bg1"/>
                </a:solidFill>
              </a:rPr>
              <a:t>términos</a:t>
            </a:r>
            <a:r>
              <a:rPr lang="en-US" sz="2400" dirty="0">
                <a:solidFill>
                  <a:schemeClr val="bg1"/>
                </a:solidFill>
              </a:rPr>
              <a:t> claves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pasaje</a:t>
            </a:r>
            <a:r>
              <a:rPr lang="en-US" sz="2400" dirty="0">
                <a:solidFill>
                  <a:schemeClr val="bg1"/>
                </a:solidFill>
              </a:rPr>
              <a:t> con </a:t>
            </a:r>
            <a:r>
              <a:rPr lang="en-US" sz="2400" dirty="0" err="1">
                <a:solidFill>
                  <a:schemeClr val="bg1"/>
                </a:solidFill>
              </a:rPr>
              <a:t>definiciones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información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adicional</a:t>
            </a:r>
            <a:r>
              <a:rPr lang="en-US" sz="2400" dirty="0">
                <a:solidFill>
                  <a:schemeClr val="bg1"/>
                </a:solidFill>
              </a:rPr>
              <a:t> y/o </a:t>
            </a:r>
            <a:r>
              <a:rPr lang="en-US" sz="2400" dirty="0" err="1">
                <a:solidFill>
                  <a:schemeClr val="bg1"/>
                </a:solidFill>
              </a:rPr>
              <a:t>sugerencias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Pulse la </a:t>
            </a:r>
            <a:r>
              <a:rPr lang="en-US" dirty="0" err="1"/>
              <a:t>pestaña</a:t>
            </a:r>
            <a:r>
              <a:rPr lang="en-US" dirty="0"/>
              <a:t> de Palabras (</a:t>
            </a:r>
            <a:r>
              <a:rPr lang="en-US" dirty="0" err="1"/>
              <a:t>Terminos</a:t>
            </a:r>
            <a:r>
              <a:rPr lang="en-US" dirty="0"/>
              <a:t> Clave).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Pulse una palabra para </a:t>
            </a:r>
            <a:r>
              <a:rPr lang="en-US" dirty="0" err="1"/>
              <a:t>abrirla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429088">
            <a:off x="8772945" y="2215037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19;p43">
            <a:extLst>
              <a:ext uri="{FF2B5EF4-FFF2-40B4-BE49-F238E27FC236}">
                <a16:creationId xmlns:a16="http://schemas.microsoft.com/office/drawing/2014/main" id="{829E1C3F-EAB5-47D4-8945-0CCA195263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466433" y="3246431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415;p43">
            <a:extLst>
              <a:ext uri="{FF2B5EF4-FFF2-40B4-BE49-F238E27FC236}">
                <a16:creationId xmlns:a16="http://schemas.microsoft.com/office/drawing/2014/main" id="{ED13E8FE-FA77-45BD-9909-88EACF1B93A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7868924" y="2203307"/>
            <a:ext cx="2568334" cy="461537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 		Palabras de </a:t>
            </a:r>
            <a:r>
              <a:rPr lang="en-US" dirty="0" err="1"/>
              <a:t>Traducción</a:t>
            </a:r>
            <a:endParaRPr dirty="0"/>
          </a:p>
        </p:txBody>
      </p:sp>
      <p:sp>
        <p:nvSpPr>
          <p:cNvPr id="417" name="Google Shape;417;p43"/>
          <p:cNvSpPr txBox="1">
            <a:spLocks noGrp="1"/>
          </p:cNvSpPr>
          <p:nvPr>
            <p:ph type="body" idx="1"/>
          </p:nvPr>
        </p:nvSpPr>
        <p:spPr>
          <a:xfrm>
            <a:off x="1097279" y="2103120"/>
            <a:ext cx="6428232" cy="337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"Palabras" son palabras o </a:t>
            </a:r>
            <a:r>
              <a:rPr lang="en-US" sz="2400" dirty="0" err="1">
                <a:solidFill>
                  <a:schemeClr val="bg1"/>
                </a:solidFill>
              </a:rPr>
              <a:t>términos</a:t>
            </a:r>
            <a:r>
              <a:rPr lang="en-US" sz="2400" dirty="0">
                <a:solidFill>
                  <a:schemeClr val="bg1"/>
                </a:solidFill>
              </a:rPr>
              <a:t> claves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pasaje</a:t>
            </a:r>
            <a:r>
              <a:rPr lang="en-US" sz="2400" dirty="0">
                <a:solidFill>
                  <a:schemeClr val="bg1"/>
                </a:solidFill>
              </a:rPr>
              <a:t> con </a:t>
            </a:r>
            <a:r>
              <a:rPr lang="en-US" sz="2400" dirty="0" err="1">
                <a:solidFill>
                  <a:schemeClr val="bg1"/>
                </a:solidFill>
              </a:rPr>
              <a:t>definiciones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información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adicional</a:t>
            </a:r>
            <a:r>
              <a:rPr lang="en-US" sz="2400" dirty="0">
                <a:solidFill>
                  <a:schemeClr val="bg1"/>
                </a:solidFill>
              </a:rPr>
              <a:t> y/o </a:t>
            </a:r>
            <a:r>
              <a:rPr lang="en-US" sz="2400" dirty="0" err="1">
                <a:solidFill>
                  <a:schemeClr val="bg1"/>
                </a:solidFill>
              </a:rPr>
              <a:t>sugerencias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enlaces a </a:t>
            </a:r>
            <a:r>
              <a:rPr lang="en-US" dirty="0" err="1"/>
              <a:t>otras</a:t>
            </a:r>
            <a:r>
              <a:rPr lang="en-US" dirty="0"/>
              <a:t> palabras o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dirty="0"/>
              <a:t>Pulse CERRAR para </a:t>
            </a:r>
            <a:r>
              <a:rPr lang="en-US" dirty="0" err="1"/>
              <a:t>cerrar</a:t>
            </a:r>
            <a:r>
              <a:rPr lang="en-US" dirty="0"/>
              <a:t> la                                palabra.</a:t>
            </a:r>
            <a:endParaRPr dirty="0"/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410461">
            <a:off x="8887009" y="2316611"/>
            <a:ext cx="1402434" cy="1420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642C6A-FCA4-41A0-B742-93EC3A4D1C96}"/>
              </a:ext>
            </a:extLst>
          </p:cNvPr>
          <p:cNvCxnSpPr>
            <a:cxnSpLocks/>
          </p:cNvCxnSpPr>
          <p:nvPr/>
        </p:nvCxnSpPr>
        <p:spPr>
          <a:xfrm>
            <a:off x="5000978" y="4244622"/>
            <a:ext cx="3025422" cy="23255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4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1DB80F-7747-4D37-AE24-FD5E18CC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84" y="2203704"/>
            <a:ext cx="2569464" cy="4632724"/>
          </a:xfrm>
          <a:prstGeom prst="rect">
            <a:avLst/>
          </a:prstGeom>
        </p:spPr>
      </p:pic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Traducción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2823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Las </a:t>
            </a:r>
            <a:r>
              <a:rPr lang="en-US" sz="2400" dirty="0" err="1"/>
              <a:t>Preguntas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ser </a:t>
            </a:r>
            <a:r>
              <a:rPr lang="en-US" sz="2400" dirty="0" err="1"/>
              <a:t>usadas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los pasos de </a:t>
            </a:r>
            <a:r>
              <a:rPr lang="en-US" sz="2400" dirty="0" err="1"/>
              <a:t>revisión</a:t>
            </a:r>
            <a:r>
              <a:rPr lang="en-US" sz="2400" dirty="0"/>
              <a:t> para </a:t>
            </a:r>
            <a:r>
              <a:rPr lang="en-US" sz="2400" dirty="0" err="1"/>
              <a:t>determinar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la </a:t>
            </a:r>
            <a:r>
              <a:rPr lang="en-US" sz="2400" dirty="0" err="1"/>
              <a:t>traducción</a:t>
            </a:r>
            <a:r>
              <a:rPr lang="en-US" sz="2400" dirty="0"/>
              <a:t> es </a:t>
            </a:r>
            <a:r>
              <a:rPr lang="en-US" sz="2400" dirty="0" err="1"/>
              <a:t>clara</a:t>
            </a:r>
            <a:r>
              <a:rPr lang="en-US" sz="2400" dirty="0"/>
              <a:t> y </a:t>
            </a:r>
            <a:r>
              <a:rPr lang="en-US" sz="2400" dirty="0" err="1">
                <a:solidFill>
                  <a:schemeClr val="bg1"/>
                </a:solidFill>
              </a:rPr>
              <a:t>correcta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la </a:t>
            </a:r>
            <a:r>
              <a:rPr lang="en-US" dirty="0" err="1"/>
              <a:t>pestaña</a:t>
            </a:r>
            <a:r>
              <a:rPr lang="en-US" dirty="0"/>
              <a:t> de </a:t>
            </a:r>
            <a:r>
              <a:rPr lang="en-US" dirty="0" err="1"/>
              <a:t>Preguntas</a:t>
            </a:r>
            <a:r>
              <a:rPr lang="en-US" dirty="0"/>
              <a:t> (Questions).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una </a:t>
            </a:r>
            <a:r>
              <a:rPr lang="en-US" dirty="0" err="1"/>
              <a:t>pregunta</a:t>
            </a:r>
            <a:r>
              <a:rPr lang="en-US" dirty="0"/>
              <a:t> para </a:t>
            </a:r>
            <a:r>
              <a:rPr lang="en-US" dirty="0" err="1"/>
              <a:t>abrirla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937638">
            <a:off x="7889453" y="2802008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27;p44">
            <a:extLst>
              <a:ext uri="{FF2B5EF4-FFF2-40B4-BE49-F238E27FC236}">
                <a16:creationId xmlns:a16="http://schemas.microsoft.com/office/drawing/2014/main" id="{E804F415-6300-434D-AA30-FA97D35D5D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78535">
            <a:off x="9567001" y="2298670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88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DB80F-7747-4D37-AE24-FD5E18CC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72984" y="2203704"/>
            <a:ext cx="2569464" cy="4611043"/>
          </a:xfrm>
          <a:prstGeom prst="rect">
            <a:avLst/>
          </a:prstGeom>
        </p:spPr>
      </p:pic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Usando</a:t>
            </a:r>
            <a:r>
              <a:rPr lang="en-US" dirty="0"/>
              <a:t> los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del </a:t>
            </a:r>
            <a:r>
              <a:rPr lang="en-US" dirty="0" err="1">
                <a:solidFill>
                  <a:schemeClr val="bg1"/>
                </a:solidFill>
              </a:rPr>
              <a:t>Escritor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BTT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Traducción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428232" cy="360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sz="2400" dirty="0"/>
              <a:t>Las </a:t>
            </a:r>
            <a:r>
              <a:rPr lang="en-US" sz="2400" dirty="0" err="1"/>
              <a:t>Preguntas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ser </a:t>
            </a:r>
            <a:r>
              <a:rPr lang="en-US" sz="2400" dirty="0" err="1"/>
              <a:t>usadas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los pasos de </a:t>
            </a:r>
            <a:r>
              <a:rPr lang="en-US" sz="2400" dirty="0" err="1"/>
              <a:t>revisión</a:t>
            </a:r>
            <a:r>
              <a:rPr lang="en-US" sz="2400" dirty="0"/>
              <a:t> para </a:t>
            </a:r>
            <a:r>
              <a:rPr lang="en-US" sz="2400" dirty="0" err="1"/>
              <a:t>determinar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la </a:t>
            </a:r>
            <a:r>
              <a:rPr lang="en-US" sz="2400" dirty="0" err="1"/>
              <a:t>traducción</a:t>
            </a:r>
            <a:r>
              <a:rPr lang="en-US" sz="2400" dirty="0"/>
              <a:t> es </a:t>
            </a:r>
            <a:r>
              <a:rPr lang="en-US" sz="2400" dirty="0" err="1"/>
              <a:t>clara</a:t>
            </a:r>
            <a:r>
              <a:rPr lang="en-US" sz="2400" dirty="0"/>
              <a:t> y </a:t>
            </a:r>
            <a:r>
              <a:rPr lang="en-US" sz="2400" dirty="0" err="1">
                <a:solidFill>
                  <a:schemeClr val="bg1"/>
                </a:solidFill>
              </a:rPr>
              <a:t>correcta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indent="-342900"/>
            <a:r>
              <a:rPr lang="en-US" dirty="0"/>
              <a:t>Si </a:t>
            </a:r>
            <a:r>
              <a:rPr lang="en-US" dirty="0" err="1"/>
              <a:t>alguien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responder </a:t>
            </a:r>
            <a:r>
              <a:rPr lang="en-US" dirty="0" err="1"/>
              <a:t>correctamante</a:t>
            </a:r>
            <a:r>
              <a:rPr lang="en-US" dirty="0"/>
              <a:t> a la </a:t>
            </a:r>
            <a:r>
              <a:rPr lang="en-US" dirty="0" err="1"/>
              <a:t>pregunta</a:t>
            </a:r>
            <a:r>
              <a:rPr lang="en-US" dirty="0"/>
              <a:t> con </a:t>
            </a:r>
            <a:r>
              <a:rPr lang="en-US" dirty="0" err="1"/>
              <a:t>sólo</a:t>
            </a:r>
            <a:r>
              <a:rPr lang="en-US" dirty="0"/>
              <a:t> leer la </a:t>
            </a:r>
            <a:r>
              <a:rPr lang="en-US" dirty="0" err="1"/>
              <a:t>traducción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ser que la </a:t>
            </a:r>
            <a:r>
              <a:rPr lang="en-US" dirty="0" err="1">
                <a:solidFill>
                  <a:schemeClr val="bg1"/>
                </a:solidFill>
              </a:rPr>
              <a:t>traducción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esté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clara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/>
              <a:t>exacta.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dirty="0"/>
              <a:t>Pulse CERRAR para </a:t>
            </a:r>
            <a:r>
              <a:rPr lang="en-US" dirty="0" err="1"/>
              <a:t>cerrar</a:t>
            </a:r>
            <a:r>
              <a:rPr lang="en-US" dirty="0"/>
              <a:t> la </a:t>
            </a:r>
            <a:r>
              <a:rPr lang="en-US" dirty="0" err="1"/>
              <a:t>pregunta</a:t>
            </a:r>
            <a:r>
              <a:rPr lang="en-US" dirty="0"/>
              <a:t>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</p:txBody>
      </p:sp>
      <p:pic>
        <p:nvPicPr>
          <p:cNvPr id="8" name="Google Shape;427;p44">
            <a:extLst>
              <a:ext uri="{FF2B5EF4-FFF2-40B4-BE49-F238E27FC236}">
                <a16:creationId xmlns:a16="http://schemas.microsoft.com/office/drawing/2014/main" id="{E804F415-6300-434D-AA30-FA97D35D5D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678535">
            <a:off x="8781370" y="2298670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/>
        </p:nvSpPr>
        <p:spPr>
          <a:xfrm>
            <a:off x="1097280" y="2103120"/>
            <a:ext cx="6838244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Vista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usted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verá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la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traducción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una al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lado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otra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Century Gothic"/>
              <a:buAutoNum type="arabicPeriod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y tome nota de</a:t>
            </a:r>
          </a:p>
          <a:p>
            <a:pPr marL="457200" marR="0" lvl="0" algn="l" rtl="0">
              <a:spcAft>
                <a:spcPts val="0"/>
              </a:spcAft>
              <a:buClr>
                <a:srgbClr val="28C28C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cambios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necesarios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Font typeface="+mj-lt"/>
              <a:buAutoNum type="arabicPeriod" startAt="2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Pulse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ícono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</a:t>
            </a:r>
          </a:p>
          <a:p>
            <a:pPr marL="457200" marR="0" lvl="0" algn="l" rtl="0">
              <a:spcAft>
                <a:spcPts val="0"/>
              </a:spcAft>
              <a:buClr>
                <a:srgbClr val="28C28C"/>
              </a:buClr>
              <a:buSzPct val="100000"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lápiz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editar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57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Century Gothic"/>
              <a:buNone/>
            </a:pPr>
            <a:endParaRPr sz="1800" b="0" i="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" name="Google Shape;434;p45"/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3933" y="3170903"/>
            <a:ext cx="5699215" cy="32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5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6" name="Google Shape;436;p45"/>
          <p:cNvSpPr/>
          <p:nvPr/>
        </p:nvSpPr>
        <p:spPr>
          <a:xfrm>
            <a:off x="4882439" y="3715567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4134125" y="3805944"/>
            <a:ext cx="1152047" cy="8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</a:t>
            </a:r>
            <a:endParaRPr dirty="0"/>
          </a:p>
        </p:txBody>
      </p:sp>
      <p:cxnSp>
        <p:nvCxnSpPr>
          <p:cNvPr id="439" name="Google Shape;439;p45"/>
          <p:cNvCxnSpPr>
            <a:cxnSpLocks/>
            <a:stCxn id="440" idx="1"/>
          </p:cNvCxnSpPr>
          <p:nvPr/>
        </p:nvCxnSpPr>
        <p:spPr>
          <a:xfrm flipH="1">
            <a:off x="8782758" y="3823829"/>
            <a:ext cx="2134472" cy="7598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45"/>
          <p:cNvSpPr txBox="1"/>
          <p:nvPr/>
        </p:nvSpPr>
        <p:spPr>
          <a:xfrm>
            <a:off x="10917230" y="3500663"/>
            <a:ext cx="11173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palabra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faltante</a:t>
            </a:r>
            <a:endParaRPr dirty="0"/>
          </a:p>
        </p:txBody>
      </p:sp>
      <p:cxnSp>
        <p:nvCxnSpPr>
          <p:cNvPr id="442" name="Google Shape;442;p45"/>
          <p:cNvCxnSpPr>
            <a:cxnSpLocks/>
            <a:stCxn id="443" idx="1"/>
          </p:cNvCxnSpPr>
          <p:nvPr/>
        </p:nvCxnSpPr>
        <p:spPr>
          <a:xfrm flipH="1" flipV="1">
            <a:off x="9482667" y="4318607"/>
            <a:ext cx="1434564" cy="64633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3" name="Google Shape;443;p45"/>
          <p:cNvSpPr txBox="1"/>
          <p:nvPr/>
        </p:nvSpPr>
        <p:spPr>
          <a:xfrm>
            <a:off x="10917231" y="4641772"/>
            <a:ext cx="11075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período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faltante</a:t>
            </a:r>
            <a:r>
              <a:rPr lang="en-US" sz="1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sp>
        <p:nvSpPr>
          <p:cNvPr id="444" name="Google Shape;444;p45"/>
          <p:cNvSpPr/>
          <p:nvPr/>
        </p:nvSpPr>
        <p:spPr>
          <a:xfrm>
            <a:off x="10270916" y="3107962"/>
            <a:ext cx="445759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048246">
            <a:off x="9569699" y="3020019"/>
            <a:ext cx="1402434" cy="1420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B3739-DE55-4FF0-B368-BA550C0E5E06}"/>
              </a:ext>
            </a:extLst>
          </p:cNvPr>
          <p:cNvGrpSpPr/>
          <p:nvPr/>
        </p:nvGrpSpPr>
        <p:grpSpPr>
          <a:xfrm>
            <a:off x="8010144" y="173736"/>
            <a:ext cx="2266950" cy="2543908"/>
            <a:chOff x="873145" y="2323090"/>
            <a:chExt cx="2266950" cy="2543908"/>
          </a:xfrm>
        </p:grpSpPr>
        <p:sp>
          <p:nvSpPr>
            <p:cNvPr id="19" name="Google Shape;352;p39">
              <a:extLst>
                <a:ext uri="{FF2B5EF4-FFF2-40B4-BE49-F238E27FC236}">
                  <a16:creationId xmlns:a16="http://schemas.microsoft.com/office/drawing/2014/main" id="{06DF15E5-0DE6-40B6-8DCB-12DC05816BDE}"/>
                </a:ext>
              </a:extLst>
            </p:cNvPr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0" name="Google Shape;363;p39">
              <a:extLst>
                <a:ext uri="{FF2B5EF4-FFF2-40B4-BE49-F238E27FC236}">
                  <a16:creationId xmlns:a16="http://schemas.microsoft.com/office/drawing/2014/main" id="{C54F08FA-3620-43A2-857B-EF3915C30E2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7286066" y="2352794"/>
            <a:ext cx="4205224" cy="3679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MAST y </a:t>
            </a:r>
            <a:r>
              <a:rPr lang="en-US" sz="4400" dirty="0">
                <a:solidFill>
                  <a:schemeClr val="bg1"/>
                </a:solidFill>
              </a:rPr>
              <a:t>BTT </a:t>
            </a:r>
            <a:r>
              <a:rPr lang="en-US" sz="4400" dirty="0" err="1">
                <a:solidFill>
                  <a:schemeClr val="bg1"/>
                </a:solidFill>
              </a:rPr>
              <a:t>Escritor</a:t>
            </a:r>
            <a:endParaRPr strike="sngStrike" dirty="0"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6188786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dirty="0"/>
              <a:t>MAST es un </a:t>
            </a:r>
            <a:r>
              <a:rPr lang="en-US" sz="2800" dirty="0" err="1"/>
              <a:t>método</a:t>
            </a:r>
            <a:r>
              <a:rPr lang="en-US" sz="2800" dirty="0"/>
              <a:t> que:</a:t>
            </a:r>
            <a:endParaRPr sz="2800" dirty="0"/>
          </a:p>
          <a:p>
            <a:pPr marL="342900" indent="-342900"/>
            <a:r>
              <a:rPr lang="en-US" sz="2400" dirty="0"/>
              <a:t>Permite una </a:t>
            </a:r>
            <a:r>
              <a:rPr lang="en-US" sz="2400" dirty="0" err="1"/>
              <a:t>traducción</a:t>
            </a:r>
            <a:r>
              <a:rPr lang="en-US" sz="2400" dirty="0"/>
              <a:t> </a:t>
            </a:r>
            <a:r>
              <a:rPr lang="en-US" sz="2400" dirty="0" err="1"/>
              <a:t>rápida</a:t>
            </a:r>
            <a:r>
              <a:rPr lang="en-US" sz="2400" dirty="0"/>
              <a:t> y </a:t>
            </a:r>
            <a:r>
              <a:rPr lang="en-US" sz="2400" dirty="0" err="1">
                <a:solidFill>
                  <a:schemeClr val="bg1"/>
                </a:solidFill>
              </a:rPr>
              <a:t>correcta</a:t>
            </a:r>
            <a:r>
              <a:rPr lang="en-US" sz="2400" dirty="0">
                <a:solidFill>
                  <a:schemeClr val="bg1"/>
                </a:solidFill>
              </a:rPr>
              <a:t> del 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err="1"/>
              <a:t>bíblico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hablantes</a:t>
            </a:r>
            <a:r>
              <a:rPr lang="en-US" sz="2400" dirty="0"/>
              <a:t> </a:t>
            </a:r>
            <a:r>
              <a:rPr lang="en-US" sz="2400" dirty="0" err="1"/>
              <a:t>nativos</a:t>
            </a:r>
            <a:r>
              <a:rPr lang="en-US" sz="2400" dirty="0"/>
              <a:t> para </a:t>
            </a:r>
            <a:r>
              <a:rPr lang="en-US" sz="2400" dirty="0" err="1"/>
              <a:t>hacer</a:t>
            </a:r>
            <a:r>
              <a:rPr lang="en-US" sz="2400" dirty="0"/>
              <a:t> la </a:t>
            </a:r>
            <a:r>
              <a:rPr lang="en-US" sz="2400" dirty="0" err="1"/>
              <a:t>traducción</a:t>
            </a:r>
            <a:endParaRPr sz="2400" dirty="0"/>
          </a:p>
          <a:p>
            <a:pPr marL="342900" indent="-342900"/>
            <a:r>
              <a:rPr lang="en-US" sz="2400" dirty="0"/>
              <a:t>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 con </a:t>
            </a:r>
            <a:r>
              <a:rPr lang="en-US" sz="2400" dirty="0">
                <a:solidFill>
                  <a:schemeClr val="bg1"/>
                </a:solidFill>
              </a:rPr>
              <a:t>BTT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endParaRPr sz="2400" strike="sngStrike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 err="1"/>
              <a:t>Consta</a:t>
            </a:r>
            <a:r>
              <a:rPr lang="en-US" sz="2400" dirty="0"/>
              <a:t> de 8 pasos</a:t>
            </a:r>
            <a:endParaRPr sz="24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434;p45">
            <a:extLst>
              <a:ext uri="{FF2B5EF4-FFF2-40B4-BE49-F238E27FC236}">
                <a16:creationId xmlns:a16="http://schemas.microsoft.com/office/drawing/2014/main" id="{71FA004B-4893-4924-8E7A-CDBB34F626D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3933" y="3173129"/>
            <a:ext cx="5699215" cy="323252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/>
          <p:nvPr/>
        </p:nvSpPr>
        <p:spPr>
          <a:xfrm>
            <a:off x="8618683" y="3701060"/>
            <a:ext cx="680297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9936751" y="4146819"/>
            <a:ext cx="680297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10126621" y="3274885"/>
            <a:ext cx="680297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0" name="Google Shape;46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0817" y="2787320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6"/>
          <p:cNvSpPr txBox="1">
            <a:spLocks noGrp="1"/>
          </p:cNvSpPr>
          <p:nvPr>
            <p:ph type="body" idx="1"/>
          </p:nvPr>
        </p:nvSpPr>
        <p:spPr>
          <a:xfrm>
            <a:off x="1097281" y="2103120"/>
            <a:ext cx="6914590" cy="376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En Vista </a:t>
            </a:r>
            <a:r>
              <a:rPr lang="en-US" sz="2400" dirty="0" err="1"/>
              <a:t>Revisión</a:t>
            </a:r>
            <a:r>
              <a:rPr lang="en-US" sz="2400" dirty="0"/>
              <a:t>,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verá</a:t>
            </a:r>
            <a:r>
              <a:rPr lang="en-US" sz="2400" dirty="0"/>
              <a:t> la </a:t>
            </a:r>
            <a:r>
              <a:rPr lang="en-US" sz="2400" dirty="0" err="1"/>
              <a:t>fuente</a:t>
            </a:r>
            <a:r>
              <a:rPr lang="en-US" sz="2400" dirty="0"/>
              <a:t> y la </a:t>
            </a:r>
            <a:r>
              <a:rPr lang="en-US" sz="2400" dirty="0" err="1"/>
              <a:t>traducción</a:t>
            </a:r>
            <a:r>
              <a:rPr lang="en-US" sz="2400" dirty="0"/>
              <a:t> una al </a:t>
            </a:r>
            <a:r>
              <a:rPr lang="en-US" sz="2400" dirty="0" err="1"/>
              <a:t>lado</a:t>
            </a:r>
            <a:r>
              <a:rPr lang="en-US" sz="2400" dirty="0"/>
              <a:t> de la </a:t>
            </a:r>
            <a:r>
              <a:rPr lang="en-US" sz="2400" dirty="0" err="1"/>
              <a:t>otra</a:t>
            </a:r>
            <a:r>
              <a:rPr lang="en-US" sz="2400" dirty="0"/>
              <a:t>.</a:t>
            </a:r>
            <a:endParaRPr sz="2400" dirty="0"/>
          </a:p>
          <a:p>
            <a:pPr marL="0" lvl="0" indent="-457200" algn="l" rtl="0"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correcciones</a:t>
            </a:r>
            <a:r>
              <a:rPr lang="en-US" dirty="0"/>
              <a:t>.</a:t>
            </a:r>
            <a:endParaRPr dirty="0"/>
          </a:p>
          <a:p>
            <a:pPr indent="-457200">
              <a:buSzPct val="100000"/>
              <a:buFont typeface="Century Gothic"/>
              <a:buAutoNum type="arabicPeriod" startAt="3"/>
            </a:pPr>
            <a:r>
              <a:rPr lang="en-US" dirty="0"/>
              <a:t>Pulse la </a:t>
            </a:r>
            <a:r>
              <a:rPr lang="en-US" dirty="0" err="1"/>
              <a:t>marca</a:t>
            </a:r>
            <a:r>
              <a:rPr lang="en-US" dirty="0"/>
              <a:t> de 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>
                <a:solidFill>
                  <a:schemeClr val="bg1"/>
                </a:solidFill>
              </a:rPr>
              <a:t>cotejo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para </a:t>
            </a:r>
            <a:r>
              <a:rPr lang="en-US" dirty="0" err="1"/>
              <a:t>guardarlo</a:t>
            </a:r>
            <a:r>
              <a:rPr lang="en-US" dirty="0"/>
              <a:t>.</a:t>
            </a:r>
            <a:endParaRPr dirty="0"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 dirty="0"/>
          </a:p>
        </p:txBody>
      </p:sp>
      <p:sp>
        <p:nvSpPr>
          <p:cNvPr id="16" name="Google Shape;435;p45">
            <a:extLst>
              <a:ext uri="{FF2B5EF4-FFF2-40B4-BE49-F238E27FC236}">
                <a16:creationId xmlns:a16="http://schemas.microsoft.com/office/drawing/2014/main" id="{FB718DAD-45D3-4AAD-8581-3BE21FE35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5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E23C4-C868-4A12-BE4D-1D88C72DD871}"/>
              </a:ext>
            </a:extLst>
          </p:cNvPr>
          <p:cNvGrpSpPr/>
          <p:nvPr/>
        </p:nvGrpSpPr>
        <p:grpSpPr>
          <a:xfrm>
            <a:off x="8010144" y="173736"/>
            <a:ext cx="2266950" cy="2543908"/>
            <a:chOff x="873145" y="2323090"/>
            <a:chExt cx="2266950" cy="2543908"/>
          </a:xfrm>
        </p:grpSpPr>
        <p:sp>
          <p:nvSpPr>
            <p:cNvPr id="18" name="Google Shape;352;p39">
              <a:extLst>
                <a:ext uri="{FF2B5EF4-FFF2-40B4-BE49-F238E27FC236}">
                  <a16:creationId xmlns:a16="http://schemas.microsoft.com/office/drawing/2014/main" id="{DBC62F9A-568F-4A90-B09F-2F7750813415}"/>
                </a:ext>
              </a:extLst>
            </p:cNvPr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9" name="Google Shape;363;p39">
              <a:extLst>
                <a:ext uri="{FF2B5EF4-FFF2-40B4-BE49-F238E27FC236}">
                  <a16:creationId xmlns:a16="http://schemas.microsoft.com/office/drawing/2014/main" id="{3C5F1176-0442-4CEF-941B-798021EE769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34;p45">
            <a:extLst>
              <a:ext uri="{FF2B5EF4-FFF2-40B4-BE49-F238E27FC236}">
                <a16:creationId xmlns:a16="http://schemas.microsoft.com/office/drawing/2014/main" id="{BDCA6C24-F37F-44C6-9B58-6E5166CBF03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5660" y="3173129"/>
            <a:ext cx="5675760" cy="3232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7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6923107" cy="25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En Vista </a:t>
            </a:r>
            <a:r>
              <a:rPr lang="en-US" sz="2400" dirty="0" err="1"/>
              <a:t>Revisión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verá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y la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una al </a:t>
            </a:r>
            <a:r>
              <a:rPr lang="en-US" sz="2400" dirty="0" err="1"/>
              <a:t>lado</a:t>
            </a:r>
            <a:r>
              <a:rPr lang="en-US" sz="2400" dirty="0"/>
              <a:t> de la </a:t>
            </a:r>
            <a:r>
              <a:rPr lang="en-US" sz="2400" dirty="0" err="1"/>
              <a:t>otra</a:t>
            </a:r>
            <a:r>
              <a:rPr lang="en-US" sz="2400" dirty="0"/>
              <a:t>.</a:t>
            </a:r>
            <a:endParaRPr sz="2400"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dirty="0"/>
              <a:t>Arrastre los </a:t>
            </a:r>
            <a:r>
              <a:rPr lang="en-US" dirty="0" err="1"/>
              <a:t>marcadores</a:t>
            </a:r>
            <a:r>
              <a:rPr lang="en-US" dirty="0"/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de </a:t>
            </a:r>
            <a:r>
              <a:rPr lang="en-US" dirty="0" err="1"/>
              <a:t>versículo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97905-3F2A-41CD-B9EC-23D0DD365B32}"/>
              </a:ext>
            </a:extLst>
          </p:cNvPr>
          <p:cNvCxnSpPr>
            <a:cxnSpLocks/>
          </p:cNvCxnSpPr>
          <p:nvPr/>
        </p:nvCxnSpPr>
        <p:spPr>
          <a:xfrm>
            <a:off x="8387644" y="4789390"/>
            <a:ext cx="1117600" cy="320680"/>
          </a:xfrm>
          <a:prstGeom prst="straightConnector1">
            <a:avLst/>
          </a:prstGeom>
          <a:ln w="762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8" name="Google Shape;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424" y="4523025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121494">
            <a:off x="7603184" y="4399627"/>
            <a:ext cx="1402434" cy="14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435;p45">
            <a:extLst>
              <a:ext uri="{FF2B5EF4-FFF2-40B4-BE49-F238E27FC236}">
                <a16:creationId xmlns:a16="http://schemas.microsoft.com/office/drawing/2014/main" id="{9B514B90-40FD-4572-929E-C27850DD3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5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584343-BE3D-410B-B672-DB15C203435D}"/>
              </a:ext>
            </a:extLst>
          </p:cNvPr>
          <p:cNvGrpSpPr/>
          <p:nvPr/>
        </p:nvGrpSpPr>
        <p:grpSpPr>
          <a:xfrm>
            <a:off x="8010144" y="173736"/>
            <a:ext cx="2266950" cy="2543908"/>
            <a:chOff x="873145" y="2323090"/>
            <a:chExt cx="2266950" cy="2543908"/>
          </a:xfrm>
        </p:grpSpPr>
        <p:sp>
          <p:nvSpPr>
            <p:cNvPr id="19" name="Google Shape;352;p39">
              <a:extLst>
                <a:ext uri="{FF2B5EF4-FFF2-40B4-BE49-F238E27FC236}">
                  <a16:creationId xmlns:a16="http://schemas.microsoft.com/office/drawing/2014/main" id="{5057B4D0-BBD6-4476-9D6D-0EFA320D05B0}"/>
                </a:ext>
              </a:extLst>
            </p:cNvPr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0" name="Google Shape;363;p39">
              <a:extLst>
                <a:ext uri="{FF2B5EF4-FFF2-40B4-BE49-F238E27FC236}">
                  <a16:creationId xmlns:a16="http://schemas.microsoft.com/office/drawing/2014/main" id="{4FB54A2F-24E2-4379-A1F2-20A724D7450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434;p45">
            <a:extLst>
              <a:ext uri="{FF2B5EF4-FFF2-40B4-BE49-F238E27FC236}">
                <a16:creationId xmlns:a16="http://schemas.microsoft.com/office/drawing/2014/main" id="{737B3676-98A2-416C-8CA0-693D453B4CE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5660" y="3177563"/>
            <a:ext cx="5675760" cy="32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8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6922008" cy="2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SzPts val="1600"/>
              <a:buNone/>
            </a:pPr>
            <a:r>
              <a:rPr lang="en-US" sz="2400" dirty="0"/>
              <a:t>En Vista </a:t>
            </a:r>
            <a:r>
              <a:rPr lang="en-US" sz="2400" dirty="0" err="1"/>
              <a:t>Revisión</a:t>
            </a:r>
            <a:r>
              <a:rPr lang="en-US" sz="2400" dirty="0"/>
              <a:t>,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verá</a:t>
            </a:r>
            <a:r>
              <a:rPr lang="en-US" sz="2400" dirty="0"/>
              <a:t> la </a:t>
            </a:r>
            <a:r>
              <a:rPr lang="en-US" sz="2400" dirty="0" err="1"/>
              <a:t>fuente</a:t>
            </a:r>
            <a:r>
              <a:rPr lang="en-US" sz="2400" dirty="0"/>
              <a:t> y la </a:t>
            </a:r>
            <a:r>
              <a:rPr lang="en-US" sz="2400" dirty="0" err="1"/>
              <a:t>traducción</a:t>
            </a:r>
            <a:r>
              <a:rPr lang="en-US" sz="2400" dirty="0"/>
              <a:t> una al </a:t>
            </a:r>
            <a:r>
              <a:rPr lang="en-US" sz="2400" dirty="0" err="1"/>
              <a:t>lado</a:t>
            </a:r>
            <a:r>
              <a:rPr lang="en-US" sz="2400" dirty="0"/>
              <a:t> de la </a:t>
            </a:r>
            <a:r>
              <a:rPr lang="en-US" sz="2400" dirty="0" err="1"/>
              <a:t>otra</a:t>
            </a:r>
            <a:r>
              <a:rPr lang="en-US" sz="2400" dirty="0"/>
              <a:t>.</a:t>
            </a:r>
            <a:endParaRPr sz="2400" dirty="0"/>
          </a:p>
          <a:p>
            <a:pPr indent="-457200">
              <a:buSzPct val="100000"/>
              <a:buFont typeface="+mj-lt"/>
              <a:buAutoNum type="arabicPeriod" startAt="7"/>
            </a:pPr>
            <a:r>
              <a:rPr lang="en-US" dirty="0">
                <a:solidFill>
                  <a:schemeClr val="bg1"/>
                </a:solidFill>
              </a:rPr>
              <a:t>Marque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trozo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>
                <a:solidFill>
                  <a:schemeClr val="bg1"/>
                </a:solidFill>
              </a:rPr>
              <a:t>completo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 dirty="0"/>
          </a:p>
        </p:txBody>
      </p:sp>
      <p:sp>
        <p:nvSpPr>
          <p:cNvPr id="494" name="Google Shape;494;p48"/>
          <p:cNvSpPr/>
          <p:nvPr/>
        </p:nvSpPr>
        <p:spPr>
          <a:xfrm>
            <a:off x="10170209" y="5064339"/>
            <a:ext cx="445550" cy="44555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435;p45">
            <a:extLst>
              <a:ext uri="{FF2B5EF4-FFF2-40B4-BE49-F238E27FC236}">
                <a16:creationId xmlns:a16="http://schemas.microsoft.com/office/drawing/2014/main" id="{A7D0E67E-6B41-497B-BC34-E20A0C0E4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5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3EC1DF-DB09-43CA-9DFF-DB7B2169A2E2}"/>
              </a:ext>
            </a:extLst>
          </p:cNvPr>
          <p:cNvGrpSpPr/>
          <p:nvPr/>
        </p:nvGrpSpPr>
        <p:grpSpPr>
          <a:xfrm>
            <a:off x="8010144" y="173736"/>
            <a:ext cx="2266950" cy="2543908"/>
            <a:chOff x="873145" y="2323090"/>
            <a:chExt cx="2266950" cy="2543908"/>
          </a:xfrm>
        </p:grpSpPr>
        <p:sp>
          <p:nvSpPr>
            <p:cNvPr id="21" name="Google Shape;352;p39">
              <a:extLst>
                <a:ext uri="{FF2B5EF4-FFF2-40B4-BE49-F238E27FC236}">
                  <a16:creationId xmlns:a16="http://schemas.microsoft.com/office/drawing/2014/main" id="{5B056781-CCAC-445A-BA86-54D42D510A20}"/>
                </a:ext>
              </a:extLst>
            </p:cNvPr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" name="Google Shape;363;p39">
              <a:extLst>
                <a:ext uri="{FF2B5EF4-FFF2-40B4-BE49-F238E27FC236}">
                  <a16:creationId xmlns:a16="http://schemas.microsoft.com/office/drawing/2014/main" id="{00D88B41-3392-4A35-9C7B-472F3E312D6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8" name="Google Shape;488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766835">
            <a:off x="10128990" y="4906850"/>
            <a:ext cx="1402434" cy="142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B264DD-EF6C-4CDF-A978-8A4015199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162" y="4154061"/>
            <a:ext cx="3232838" cy="2266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Google Shape;488;p48">
            <a:extLst>
              <a:ext uri="{FF2B5EF4-FFF2-40B4-BE49-F238E27FC236}">
                <a16:creationId xmlns:a16="http://schemas.microsoft.com/office/drawing/2014/main" id="{D45BD9FF-1B49-480F-8E78-2F07D6A762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766835">
            <a:off x="4315657" y="5450332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62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434;p45">
            <a:extLst>
              <a:ext uri="{FF2B5EF4-FFF2-40B4-BE49-F238E27FC236}">
                <a16:creationId xmlns:a16="http://schemas.microsoft.com/office/drawing/2014/main" id="{737B3676-98A2-416C-8CA0-693D453B4CE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5660" y="3177563"/>
            <a:ext cx="5675759" cy="322365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8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6922008" cy="2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SzPts val="1600"/>
              <a:buNone/>
            </a:pPr>
            <a:r>
              <a:rPr lang="en-US" sz="2400" dirty="0"/>
              <a:t>En Vista </a:t>
            </a:r>
            <a:r>
              <a:rPr lang="en-US" sz="2400" dirty="0" err="1"/>
              <a:t>Revisión</a:t>
            </a:r>
            <a:r>
              <a:rPr lang="en-US" sz="2400" dirty="0"/>
              <a:t>, </a:t>
            </a:r>
            <a:r>
              <a:rPr lang="en-US" sz="2400" dirty="0" err="1"/>
              <a:t>usted</a:t>
            </a:r>
            <a:r>
              <a:rPr lang="en-US" sz="2400" dirty="0"/>
              <a:t> </a:t>
            </a:r>
            <a:r>
              <a:rPr lang="en-US" sz="2400" dirty="0" err="1"/>
              <a:t>verá</a:t>
            </a:r>
            <a:r>
              <a:rPr lang="en-US" sz="2400" dirty="0"/>
              <a:t> la </a:t>
            </a:r>
            <a:r>
              <a:rPr lang="en-US" sz="2400" dirty="0" err="1"/>
              <a:t>fuente</a:t>
            </a:r>
            <a:r>
              <a:rPr lang="en-US" sz="2400" dirty="0"/>
              <a:t> y la </a:t>
            </a:r>
            <a:r>
              <a:rPr lang="en-US" sz="2400" dirty="0" err="1"/>
              <a:t>traducción</a:t>
            </a:r>
            <a:r>
              <a:rPr lang="en-US" sz="2400" dirty="0"/>
              <a:t> una al </a:t>
            </a:r>
            <a:r>
              <a:rPr lang="en-US" sz="2400" dirty="0" err="1"/>
              <a:t>lado</a:t>
            </a:r>
            <a:r>
              <a:rPr lang="en-US" sz="2400" dirty="0"/>
              <a:t> de la </a:t>
            </a:r>
            <a:r>
              <a:rPr lang="en-US" sz="2400" dirty="0" err="1"/>
              <a:t>otra</a:t>
            </a:r>
            <a:r>
              <a:rPr lang="en-US" sz="2400" dirty="0"/>
              <a:t>.</a:t>
            </a:r>
            <a:endParaRPr sz="2400" dirty="0"/>
          </a:p>
          <a:p>
            <a:pPr indent="-457200">
              <a:buSzPct val="100000"/>
              <a:buFont typeface="+mj-lt"/>
              <a:buAutoNum type="arabicPeriod" startAt="8"/>
            </a:pPr>
            <a:r>
              <a:rPr lang="en-US" dirty="0" err="1">
                <a:solidFill>
                  <a:schemeClr val="bg1"/>
                </a:solidFill>
              </a:rPr>
              <a:t>Haga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trozos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pasaje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 dirty="0"/>
          </a:p>
        </p:txBody>
      </p:sp>
      <p:sp>
        <p:nvSpPr>
          <p:cNvPr id="19" name="Google Shape;435;p45">
            <a:extLst>
              <a:ext uri="{FF2B5EF4-FFF2-40B4-BE49-F238E27FC236}">
                <a16:creationId xmlns:a16="http://schemas.microsoft.com/office/drawing/2014/main" id="{A7D0E67E-6B41-497B-BC34-E20A0C0E4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5 de MAST: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Auto-</a:t>
            </a:r>
            <a:r>
              <a:rPr lang="en-US" dirty="0" err="1">
                <a:solidFill>
                  <a:schemeClr val="bg1"/>
                </a:solidFill>
              </a:rPr>
              <a:t>revisión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3EC1DF-DB09-43CA-9DFF-DB7B2169A2E2}"/>
              </a:ext>
            </a:extLst>
          </p:cNvPr>
          <p:cNvGrpSpPr/>
          <p:nvPr/>
        </p:nvGrpSpPr>
        <p:grpSpPr>
          <a:xfrm>
            <a:off x="8010144" y="173736"/>
            <a:ext cx="2266950" cy="2543908"/>
            <a:chOff x="873145" y="2323090"/>
            <a:chExt cx="2266950" cy="2543908"/>
          </a:xfrm>
        </p:grpSpPr>
        <p:sp>
          <p:nvSpPr>
            <p:cNvPr id="21" name="Google Shape;352;p39">
              <a:extLst>
                <a:ext uri="{FF2B5EF4-FFF2-40B4-BE49-F238E27FC236}">
                  <a16:creationId xmlns:a16="http://schemas.microsoft.com/office/drawing/2014/main" id="{5B056781-CCAC-445A-BA86-54D42D510A20}"/>
                </a:ext>
              </a:extLst>
            </p:cNvPr>
            <p:cNvSpPr/>
            <p:nvPr/>
          </p:nvSpPr>
          <p:spPr>
            <a:xfrm>
              <a:off x="879324" y="2323090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" name="Google Shape;363;p39">
              <a:extLst>
                <a:ext uri="{FF2B5EF4-FFF2-40B4-BE49-F238E27FC236}">
                  <a16:creationId xmlns:a16="http://schemas.microsoft.com/office/drawing/2014/main" id="{00D88B41-3392-4A35-9C7B-472F3E312D6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73145" y="2392181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8AAC21-6B3E-4700-9036-5CADCEC6CDD1}"/>
              </a:ext>
            </a:extLst>
          </p:cNvPr>
          <p:cNvSpPr/>
          <p:nvPr/>
        </p:nvSpPr>
        <p:spPr>
          <a:xfrm>
            <a:off x="7734495" y="4789390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6 de MAST: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compañero</a:t>
            </a:r>
            <a:endParaRPr dirty="0"/>
          </a:p>
        </p:txBody>
      </p:sp>
      <p:sp>
        <p:nvSpPr>
          <p:cNvPr id="505" name="Google Shape;505;p49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6793653" cy="402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/>
              <a:t>En la vista de </a:t>
            </a:r>
            <a:r>
              <a:rPr lang="en-US" sz="2400" dirty="0" err="1"/>
              <a:t>Revisión</a:t>
            </a:r>
            <a:r>
              <a:rPr lang="en-US" sz="2400" dirty="0"/>
              <a:t>, </a:t>
            </a:r>
            <a:r>
              <a:rPr lang="en-US" sz="2400" dirty="0" err="1"/>
              <a:t>haga</a:t>
            </a:r>
            <a:r>
              <a:rPr lang="en-US" sz="2400" dirty="0"/>
              <a:t> que </a:t>
            </a:r>
            <a:r>
              <a:rPr lang="en-US" sz="2400" dirty="0" err="1"/>
              <a:t>otra</a:t>
            </a:r>
            <a:r>
              <a:rPr lang="en-US" sz="2400" dirty="0"/>
              <a:t> persona revise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traducción</a:t>
            </a:r>
            <a:r>
              <a:rPr lang="en-US" sz="2400" dirty="0"/>
              <a:t>.</a:t>
            </a:r>
            <a:endParaRPr sz="2400"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dirty="0" err="1"/>
              <a:t>Discutan</a:t>
            </a:r>
            <a:r>
              <a:rPr lang="en-US" dirty="0"/>
              <a:t> las </a:t>
            </a:r>
            <a:r>
              <a:rPr lang="en-US" dirty="0" err="1"/>
              <a:t>correcciones</a:t>
            </a:r>
            <a:r>
              <a:rPr lang="en-US" dirty="0"/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err="1"/>
              <a:t>sugeridas</a:t>
            </a:r>
            <a:r>
              <a:rPr lang="en-US" dirty="0"/>
              <a:t>.</a:t>
            </a:r>
            <a:endParaRPr dirty="0"/>
          </a:p>
          <a:p>
            <a:pPr indent="-457200">
              <a:buSzPct val="100000"/>
              <a:buFont typeface="+mj-lt"/>
              <a:buAutoNum type="arabicPeriod" startAt="2"/>
            </a:pPr>
            <a:r>
              <a:rPr lang="en-US" dirty="0"/>
              <a:t>Para </a:t>
            </a:r>
            <a:r>
              <a:rPr lang="en-US" dirty="0" err="1"/>
              <a:t>editar</a:t>
            </a:r>
            <a:r>
              <a:rPr lang="en-US" dirty="0"/>
              <a:t> un </a:t>
            </a:r>
            <a:r>
              <a:rPr lang="en-US" dirty="0" err="1"/>
              <a:t>trozo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pulse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botón</a:t>
            </a:r>
            <a:r>
              <a:rPr lang="en-US" dirty="0">
                <a:solidFill>
                  <a:schemeClr val="bg1"/>
                </a:solidFill>
              </a:rPr>
              <a:t> de "</a:t>
            </a:r>
            <a:r>
              <a:rPr lang="en-US" dirty="0" err="1">
                <a:solidFill>
                  <a:schemeClr val="bg1"/>
                </a:solidFill>
              </a:rPr>
              <a:t>Trozo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/>
              <a:t>Completado</a:t>
            </a:r>
            <a:r>
              <a:rPr lang="en-US" dirty="0"/>
              <a:t>" y </a:t>
            </a:r>
            <a:r>
              <a:rPr lang="en-US" dirty="0" err="1"/>
              <a:t>luego</a:t>
            </a:r>
            <a:r>
              <a:rPr lang="en-US" dirty="0"/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ícono</a:t>
            </a:r>
            <a:r>
              <a:rPr lang="en-US" dirty="0"/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lápiz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2908BA-3886-4B65-9C1C-9198E9FD41A2}"/>
              </a:ext>
            </a:extLst>
          </p:cNvPr>
          <p:cNvGrpSpPr/>
          <p:nvPr/>
        </p:nvGrpSpPr>
        <p:grpSpPr>
          <a:xfrm>
            <a:off x="8010144" y="173736"/>
            <a:ext cx="2333625" cy="2543908"/>
            <a:chOff x="7919118" y="510533"/>
            <a:chExt cx="2333625" cy="2543908"/>
          </a:xfrm>
        </p:grpSpPr>
        <p:sp>
          <p:nvSpPr>
            <p:cNvPr id="507" name="Google Shape;507;p49"/>
            <p:cNvSpPr/>
            <p:nvPr/>
          </p:nvSpPr>
          <p:spPr>
            <a:xfrm>
              <a:off x="7958635" y="510533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08" name="Google Shape;508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19118" y="649012"/>
              <a:ext cx="2333625" cy="2266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Google Shape;434;p45">
            <a:extLst>
              <a:ext uri="{FF2B5EF4-FFF2-40B4-BE49-F238E27FC236}">
                <a16:creationId xmlns:a16="http://schemas.microsoft.com/office/drawing/2014/main" id="{9C33EBAB-4BFF-4C8B-A303-AB823888A99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5660" y="3177563"/>
            <a:ext cx="5675759" cy="322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815516">
            <a:off x="9958601" y="4693360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07299F-30F9-47E9-BC74-B95DAEE6EF0B}"/>
              </a:ext>
            </a:extLst>
          </p:cNvPr>
          <p:cNvGrpSpPr/>
          <p:nvPr/>
        </p:nvGrpSpPr>
        <p:grpSpPr>
          <a:xfrm>
            <a:off x="8010144" y="173736"/>
            <a:ext cx="2312915" cy="2543908"/>
            <a:chOff x="7958635" y="510533"/>
            <a:chExt cx="2312915" cy="2543908"/>
          </a:xfrm>
        </p:grpSpPr>
        <p:sp>
          <p:nvSpPr>
            <p:cNvPr id="514" name="Google Shape;514;p50"/>
            <p:cNvSpPr/>
            <p:nvPr/>
          </p:nvSpPr>
          <p:spPr>
            <a:xfrm>
              <a:off x="7958635" y="510533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15" name="Google Shape;515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04600" y="537977"/>
              <a:ext cx="2266950" cy="228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74751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7 de MAST: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Revisión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		palabras claves</a:t>
            </a:r>
            <a:endParaRPr dirty="0"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1"/>
          </p:nvPr>
        </p:nvSpPr>
        <p:spPr>
          <a:xfrm>
            <a:off x="1097280" y="2560321"/>
            <a:ext cx="6849109" cy="308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bg1"/>
                </a:solidFill>
              </a:rPr>
              <a:t>Use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recurso</a:t>
            </a:r>
            <a:r>
              <a:rPr lang="en-US" sz="2400" dirty="0">
                <a:solidFill>
                  <a:schemeClr val="bg1"/>
                </a:solidFill>
              </a:rPr>
              <a:t> de palabras de 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 err="1">
                <a:solidFill>
                  <a:schemeClr val="bg1"/>
                </a:solidFill>
              </a:rPr>
              <a:t>Asegúrese</a:t>
            </a:r>
            <a:r>
              <a:rPr lang="en-US" dirty="0">
                <a:solidFill>
                  <a:schemeClr val="bg1"/>
                </a:solidFill>
              </a:rPr>
              <a:t> de que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los </a:t>
            </a:r>
            <a:r>
              <a:rPr lang="en-US" dirty="0" err="1">
                <a:solidFill>
                  <a:schemeClr val="bg1"/>
                </a:solidFill>
              </a:rPr>
              <a:t>términos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conceptos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están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2000" dirty="0" err="1">
                <a:solidFill>
                  <a:schemeClr val="bg1"/>
                </a:solidFill>
              </a:rPr>
              <a:t>Presentes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traducción</a:t>
            </a:r>
            <a:endParaRPr sz="2000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►"/>
            </a:pPr>
            <a:r>
              <a:rPr lang="en-US" sz="2000" dirty="0" err="1">
                <a:solidFill>
                  <a:schemeClr val="bg1"/>
                </a:solidFill>
              </a:rPr>
              <a:t>Traducidos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claridad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corrección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</a:endParaRPr>
          </a:p>
          <a:p>
            <a:pPr marL="742950" lvl="1" indent="-285750">
              <a:buSzPct val="100000"/>
            </a:pPr>
            <a:r>
              <a:rPr lang="en-US" sz="2000" dirty="0" err="1">
                <a:solidFill>
                  <a:schemeClr val="bg1"/>
                </a:solidFill>
              </a:rPr>
              <a:t>Traducidos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consistentemente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518" name="Google Shape;518;p50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711" y="2882179"/>
            <a:ext cx="275938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1710A-9992-4B4F-88EA-69B18C6C54E3}"/>
              </a:ext>
            </a:extLst>
          </p:cNvPr>
          <p:cNvGrpSpPr/>
          <p:nvPr/>
        </p:nvGrpSpPr>
        <p:grpSpPr>
          <a:xfrm>
            <a:off x="8010144" y="173736"/>
            <a:ext cx="2286000" cy="2543908"/>
            <a:chOff x="7958635" y="510533"/>
            <a:chExt cx="2286000" cy="2543908"/>
          </a:xfrm>
        </p:grpSpPr>
        <p:sp>
          <p:nvSpPr>
            <p:cNvPr id="525" name="Google Shape;525;p51"/>
            <p:cNvSpPr/>
            <p:nvPr/>
          </p:nvSpPr>
          <p:spPr>
            <a:xfrm>
              <a:off x="7958635" y="510533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26" name="Google Shape;526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58635" y="598947"/>
              <a:ext cx="2286000" cy="2266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51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8 de MAST: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versículo</a:t>
            </a:r>
            <a:br>
              <a:rPr lang="en-US" dirty="0"/>
            </a:br>
            <a:r>
              <a:rPr lang="en-US" dirty="0"/>
              <a:t>		por </a:t>
            </a:r>
            <a:r>
              <a:rPr lang="en-US" dirty="0" err="1"/>
              <a:t>versículo</a:t>
            </a:r>
            <a:endParaRPr dirty="0"/>
          </a:p>
        </p:txBody>
      </p:sp>
      <p:sp>
        <p:nvSpPr>
          <p:cNvPr id="528" name="Google Shape;528;p51"/>
          <p:cNvSpPr txBox="1">
            <a:spLocks noGrp="1"/>
          </p:cNvSpPr>
          <p:nvPr>
            <p:ph type="body" idx="1"/>
          </p:nvPr>
        </p:nvSpPr>
        <p:spPr>
          <a:xfrm>
            <a:off x="1097280" y="2560321"/>
            <a:ext cx="6912864" cy="3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Por via oral retro </a:t>
            </a:r>
            <a:r>
              <a:rPr lang="en-US" dirty="0" err="1">
                <a:latin typeface="Century Gothic" panose="020B0502020202020204" pitchFamily="34" charset="0"/>
              </a:rPr>
              <a:t>traduzca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traducción</a:t>
            </a:r>
            <a:r>
              <a:rPr lang="en-US" dirty="0">
                <a:latin typeface="Century Gothic" panose="020B0502020202020204" pitchFamily="34" charset="0"/>
              </a:rPr>
              <a:t> al </a:t>
            </a:r>
            <a:r>
              <a:rPr lang="en-US" dirty="0" err="1">
                <a:latin typeface="Century Gothic" panose="020B0502020202020204" pitchFamily="34" charset="0"/>
              </a:rPr>
              <a:t>idioma</a:t>
            </a:r>
            <a:r>
              <a:rPr lang="en-US" dirty="0">
                <a:latin typeface="Century Gothic" panose="020B0502020202020204" pitchFamily="34" charset="0"/>
              </a:rPr>
              <a:t> del </a:t>
            </a:r>
            <a:r>
              <a:rPr lang="en-US" dirty="0" err="1">
                <a:latin typeface="Century Gothic" panose="020B0502020202020204" pitchFamily="34" charset="0"/>
              </a:rPr>
              <a:t>verificador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puede</a:t>
            </a:r>
            <a:r>
              <a:rPr lang="en-US" dirty="0">
                <a:latin typeface="Century Gothic" panose="020B0502020202020204" pitchFamily="34" charset="0"/>
              </a:rPr>
              <a:t> ser </a:t>
            </a: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latin typeface="Century Gothic" panose="020B0502020202020204" pitchFamily="34" charset="0"/>
              </a:rPr>
              <a:t>que </a:t>
            </a:r>
            <a:r>
              <a:rPr lang="en-US" dirty="0" err="1">
                <a:latin typeface="Century Gothic" panose="020B0502020202020204" pitchFamily="34" charset="0"/>
              </a:rPr>
              <a:t>necesite</a:t>
            </a:r>
            <a:r>
              <a:rPr lang="en-US" dirty="0">
                <a:latin typeface="Century Gothic" panose="020B0502020202020204" pitchFamily="34" charset="0"/>
              </a:rPr>
              <a:t> un </a:t>
            </a:r>
            <a:r>
              <a:rPr lang="en-US" dirty="0" err="1">
                <a:latin typeface="Century Gothic" panose="020B0502020202020204" pitchFamily="34" charset="0"/>
              </a:rPr>
              <a:t>intérprete</a:t>
            </a:r>
            <a:endParaRPr lang="en-US" dirty="0">
              <a:latin typeface="Century Gothic" panose="020B0502020202020204" pitchFamily="34" charset="0"/>
            </a:endParaRP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err="1">
                <a:latin typeface="Century Gothic" panose="020B0502020202020204" pitchFamily="34" charset="0"/>
              </a:rPr>
              <a:t>intermedio</a:t>
            </a:r>
            <a:r>
              <a:rPr lang="en-US" dirty="0">
                <a:latin typeface="Century Gothic" panose="020B0502020202020204" pitchFamily="34" charset="0"/>
              </a:rPr>
              <a:t>).</a:t>
            </a:r>
            <a:endParaRPr dirty="0">
              <a:latin typeface="Century Gothic" panose="020B0502020202020204" pitchFamily="34" charset="0"/>
            </a:endParaRPr>
          </a:p>
          <a:p>
            <a:pPr indent="-457200">
              <a:lnSpc>
                <a:spcPct val="90000"/>
              </a:lnSpc>
              <a:buSzPct val="100000"/>
              <a:buFont typeface="+mj-lt"/>
              <a:buAutoNum type="arabicPeriod" startAt="2"/>
            </a:pPr>
            <a:r>
              <a:rPr lang="en-US" dirty="0">
                <a:latin typeface="Century Gothic" panose="020B0502020202020204" pitchFamily="34" charset="0"/>
              </a:rPr>
              <a:t>Los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verificadores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compararán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siginificado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texto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fuente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lenguaje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lvl="0" indent="-3657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pic>
        <p:nvPicPr>
          <p:cNvPr id="9" name="Google Shape;434;p45">
            <a:extLst>
              <a:ext uri="{FF2B5EF4-FFF2-40B4-BE49-F238E27FC236}">
                <a16:creationId xmlns:a16="http://schemas.microsoft.com/office/drawing/2014/main" id="{AEDAFA80-CEB2-4DFF-BD55-367261BEE1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5660" y="3186432"/>
            <a:ext cx="5675759" cy="3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1710A-9992-4B4F-88EA-69B18C6C54E3}"/>
              </a:ext>
            </a:extLst>
          </p:cNvPr>
          <p:cNvGrpSpPr/>
          <p:nvPr/>
        </p:nvGrpSpPr>
        <p:grpSpPr>
          <a:xfrm>
            <a:off x="8010144" y="173736"/>
            <a:ext cx="2286000" cy="2543908"/>
            <a:chOff x="7958635" y="510533"/>
            <a:chExt cx="2286000" cy="2543908"/>
          </a:xfrm>
        </p:grpSpPr>
        <p:sp>
          <p:nvSpPr>
            <p:cNvPr id="525" name="Google Shape;525;p51"/>
            <p:cNvSpPr/>
            <p:nvPr/>
          </p:nvSpPr>
          <p:spPr>
            <a:xfrm>
              <a:off x="7958635" y="510533"/>
              <a:ext cx="2254593" cy="25439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26" name="Google Shape;526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58635" y="598947"/>
              <a:ext cx="2286000" cy="2266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51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Paso 8 de MAST: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versículo</a:t>
            </a:r>
            <a:br>
              <a:rPr lang="en-US" dirty="0"/>
            </a:br>
            <a:r>
              <a:rPr lang="en-US" dirty="0"/>
              <a:t>		por </a:t>
            </a:r>
            <a:r>
              <a:rPr lang="en-US" dirty="0" err="1"/>
              <a:t>versículo</a:t>
            </a:r>
            <a:endParaRPr dirty="0"/>
          </a:p>
        </p:txBody>
      </p:sp>
      <p:sp>
        <p:nvSpPr>
          <p:cNvPr id="528" name="Google Shape;528;p51"/>
          <p:cNvSpPr txBox="1">
            <a:spLocks noGrp="1"/>
          </p:cNvSpPr>
          <p:nvPr>
            <p:ph type="body" idx="1"/>
          </p:nvPr>
        </p:nvSpPr>
        <p:spPr>
          <a:xfrm>
            <a:off x="1097280" y="2560321"/>
            <a:ext cx="6912864" cy="3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n-US" dirty="0" err="1">
                <a:latin typeface="Century Gothic" panose="020B0502020202020204" pitchFamily="34" charset="0"/>
              </a:rPr>
              <a:t>Discutan</a:t>
            </a:r>
            <a:r>
              <a:rPr lang="en-US" dirty="0">
                <a:latin typeface="Century Gothic" panose="020B0502020202020204" pitchFamily="34" charset="0"/>
              </a:rPr>
              <a:t> las </a:t>
            </a:r>
            <a:r>
              <a:rPr lang="en-US" dirty="0" err="1">
                <a:latin typeface="Century Gothic" panose="020B0502020202020204" pitchFamily="34" charset="0"/>
              </a:rPr>
              <a:t>correcciones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sugeridas</a:t>
            </a:r>
            <a:r>
              <a:rPr lang="en-US" dirty="0">
                <a:latin typeface="Century Gothic" panose="020B0502020202020204" pitchFamily="34" charset="0"/>
              </a:rPr>
              <a:t>; use los </a:t>
            </a:r>
            <a:r>
              <a:rPr lang="en-US" dirty="0" err="1">
                <a:latin typeface="Century Gothic" panose="020B0502020202020204" pitchFamily="34" charset="0"/>
              </a:rPr>
              <a:t>recursos</a:t>
            </a:r>
            <a:r>
              <a:rPr lang="en-US" dirty="0">
                <a:latin typeface="Century Gothic" panose="020B0502020202020204" pitchFamily="34" charset="0"/>
              </a:rPr>
              <a:t> para                                                                resolver </a:t>
            </a:r>
            <a:r>
              <a:rPr lang="en-US" dirty="0" err="1">
                <a:latin typeface="Century Gothic" panose="020B0502020202020204" pitchFamily="34" charset="0"/>
              </a:rPr>
              <a:t>cualquier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disputa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s-ES" dirty="0">
                <a:effectLst/>
                <a:latin typeface="Century Gothic" panose="020B0502020202020204" pitchFamily="34" charset="0"/>
              </a:rPr>
              <a:t>Para editar un trozo, pulse </a:t>
            </a: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effectLst/>
                <a:latin typeface="Century Gothic" panose="020B0502020202020204" pitchFamily="34" charset="0"/>
              </a:rPr>
              <a:t>el botón "Trozo </a:t>
            </a: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effectLst/>
                <a:latin typeface="Century Gothic" panose="020B0502020202020204" pitchFamily="34" charset="0"/>
              </a:rPr>
              <a:t>Completado" y luego </a:t>
            </a: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effectLst/>
                <a:latin typeface="Century Gothic" panose="020B0502020202020204" pitchFamily="34" charset="0"/>
              </a:rPr>
              <a:t>haga clic en el ícono </a:t>
            </a:r>
          </a:p>
          <a:p>
            <a:pPr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effectLst/>
                <a:latin typeface="Century Gothic" panose="020B0502020202020204" pitchFamily="34" charset="0"/>
              </a:rPr>
              <a:t>del lápiz. </a:t>
            </a:r>
          </a:p>
          <a:p>
            <a:pPr marL="457200" lvl="0" indent="-3657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/>
          </a:p>
        </p:txBody>
      </p:sp>
      <p:pic>
        <p:nvPicPr>
          <p:cNvPr id="9" name="Google Shape;434;p45">
            <a:extLst>
              <a:ext uri="{FF2B5EF4-FFF2-40B4-BE49-F238E27FC236}">
                <a16:creationId xmlns:a16="http://schemas.microsoft.com/office/drawing/2014/main" id="{AEDAFA80-CEB2-4DFF-BD55-367261BEE1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5660" y="3186432"/>
            <a:ext cx="5675759" cy="32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4737" y="4188580"/>
            <a:ext cx="1402434" cy="1420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90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aprendió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36" name="Google Shape;536;p52"/>
          <p:cNvSpPr txBox="1">
            <a:spLocks noGrp="1"/>
          </p:cNvSpPr>
          <p:nvPr>
            <p:ph type="body" idx="1"/>
          </p:nvPr>
        </p:nvSpPr>
        <p:spPr>
          <a:xfrm>
            <a:off x="1097280" y="2103120"/>
            <a:ext cx="9253220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/>
              <a:t>En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sz="2400" dirty="0" err="1"/>
              <a:t>Implementar</a:t>
            </a:r>
            <a:r>
              <a:rPr lang="en-US" sz="2400" dirty="0"/>
              <a:t> los pasos de MAST con </a:t>
            </a:r>
            <a:r>
              <a:rPr lang="en-US" sz="2400" dirty="0" err="1"/>
              <a:t>el</a:t>
            </a:r>
            <a:r>
              <a:rPr lang="en-US" sz="2400" dirty="0"/>
              <a:t> BTT </a:t>
            </a:r>
            <a:r>
              <a:rPr lang="en-US" sz="2400" dirty="0" err="1"/>
              <a:t>Escritor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100000"/>
              <a:buChar char="►"/>
            </a:pP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traducciones</a:t>
            </a:r>
            <a:endParaRPr dirty="0"/>
          </a:p>
          <a:p>
            <a:pPr marL="342900" indent="-342900"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Usar los </a:t>
            </a:r>
            <a:r>
              <a:rPr lang="en-US" sz="2400" dirty="0" err="1">
                <a:solidFill>
                  <a:schemeClr val="bg1"/>
                </a:solidFill>
              </a:rPr>
              <a:t>recursos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Escritor</a:t>
            </a:r>
            <a:r>
              <a:rPr lang="en-US" sz="2400" dirty="0">
                <a:solidFill>
                  <a:schemeClr val="bg1"/>
                </a:solidFill>
              </a:rPr>
              <a:t> BTT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ct val="100000"/>
            </a:pPr>
            <a:r>
              <a:rPr lang="en-US" sz="2400" dirty="0" err="1">
                <a:solidFill>
                  <a:schemeClr val="bg1"/>
                </a:solidFill>
              </a:rPr>
              <a:t>Revisar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editar</a:t>
            </a:r>
            <a:r>
              <a:rPr lang="en-US" sz="2400" dirty="0">
                <a:solidFill>
                  <a:schemeClr val="bg1"/>
                </a:solidFill>
              </a:rPr>
              <a:t> las </a:t>
            </a:r>
            <a:r>
              <a:rPr lang="en-US" sz="2400" dirty="0" err="1">
                <a:solidFill>
                  <a:schemeClr val="bg1"/>
                </a:solidFill>
              </a:rPr>
              <a:t>traducciones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37" name="Google Shape;537;p5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538" name="Google Shape;538;p5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39" name="Google Shape;539;p5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Naturalidad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657600" y="1828800"/>
            <a:ext cx="745066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Consumir</a:t>
            </a:r>
            <a:r>
              <a:rPr lang="en-US" sz="2400" dirty="0">
                <a:solidFill>
                  <a:schemeClr val="bg1"/>
                </a:solidFill>
              </a:rPr>
              <a:t>: Leer o </a:t>
            </a:r>
            <a:r>
              <a:rPr lang="en-US" sz="2400" dirty="0" err="1">
                <a:solidFill>
                  <a:schemeClr val="bg1"/>
                </a:solidFill>
              </a:rPr>
              <a:t>escuchar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que se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a </a:t>
            </a:r>
            <a:r>
              <a:rPr lang="en-US" sz="2400" dirty="0" err="1">
                <a:solidFill>
                  <a:schemeClr val="bg1"/>
                </a:solidFill>
              </a:rPr>
              <a:t>traducir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8" name="Google Shape;154;p22">
            <a:extLst>
              <a:ext uri="{FF2B5EF4-FFF2-40B4-BE49-F238E27FC236}">
                <a16:creationId xmlns:a16="http://schemas.microsoft.com/office/drawing/2014/main" id="{2BB4D160-3007-4925-B47B-A846EC538E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10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Naturalidad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657600" y="1828800"/>
            <a:ext cx="745066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Consumir</a:t>
            </a:r>
            <a:r>
              <a:rPr lang="en-US" sz="2400" dirty="0">
                <a:solidFill>
                  <a:schemeClr val="bg1"/>
                </a:solidFill>
              </a:rPr>
              <a:t>: Leer o </a:t>
            </a:r>
            <a:r>
              <a:rPr lang="en-US" sz="2400" dirty="0" err="1">
                <a:solidFill>
                  <a:schemeClr val="bg1"/>
                </a:solidFill>
              </a:rPr>
              <a:t>escuchar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que se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a </a:t>
            </a:r>
            <a:r>
              <a:rPr lang="en-US" sz="2400" dirty="0" err="1">
                <a:solidFill>
                  <a:schemeClr val="bg1"/>
                </a:solidFill>
              </a:rPr>
              <a:t>traducir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Verbalizar</a:t>
            </a:r>
            <a:r>
              <a:rPr lang="en-US" sz="2400" dirty="0">
                <a:solidFill>
                  <a:schemeClr val="bg1"/>
                </a:solidFill>
              </a:rPr>
              <a:t>: En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lenguaje</a:t>
            </a:r>
            <a:r>
              <a:rPr lang="en-US" sz="2400" dirty="0">
                <a:solidFill>
                  <a:schemeClr val="bg1"/>
                </a:solidFill>
              </a:rPr>
              <a:t> meta o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dígale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otra</a:t>
            </a:r>
            <a:r>
              <a:rPr lang="en-US" sz="2400" dirty="0">
                <a:solidFill>
                  <a:schemeClr val="bg1"/>
                </a:solidFill>
              </a:rPr>
              <a:t> persona lo que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leyó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7" name="Google Shape;160;p23">
            <a:extLst>
              <a:ext uri="{FF2B5EF4-FFF2-40B4-BE49-F238E27FC236}">
                <a16:creationId xmlns:a16="http://schemas.microsoft.com/office/drawing/2014/main" id="{E5CF00CB-0261-4DEC-B944-ECA8C955B7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9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7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Naturalidad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657600" y="1828800"/>
            <a:ext cx="745066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Consumir</a:t>
            </a:r>
            <a:r>
              <a:rPr lang="en-US" sz="2400" dirty="0">
                <a:solidFill>
                  <a:schemeClr val="bg1"/>
                </a:solidFill>
              </a:rPr>
              <a:t>: Leer o </a:t>
            </a:r>
            <a:r>
              <a:rPr lang="en-US" sz="2400" dirty="0" err="1">
                <a:solidFill>
                  <a:schemeClr val="bg1"/>
                </a:solidFill>
              </a:rPr>
              <a:t>escuchar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que se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a </a:t>
            </a:r>
            <a:r>
              <a:rPr lang="en-US" sz="2400" dirty="0" err="1">
                <a:solidFill>
                  <a:schemeClr val="bg1"/>
                </a:solidFill>
              </a:rPr>
              <a:t>traducir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Verbalizar</a:t>
            </a:r>
            <a:r>
              <a:rPr lang="en-US" sz="2400" dirty="0">
                <a:solidFill>
                  <a:schemeClr val="bg1"/>
                </a:solidFill>
              </a:rPr>
              <a:t>: En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lenguaje</a:t>
            </a:r>
            <a:r>
              <a:rPr lang="en-US" sz="2400" dirty="0">
                <a:solidFill>
                  <a:schemeClr val="bg1"/>
                </a:solidFill>
              </a:rPr>
              <a:t> meta o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dígale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otra</a:t>
            </a:r>
            <a:r>
              <a:rPr lang="en-US" sz="2400" dirty="0">
                <a:solidFill>
                  <a:schemeClr val="bg1"/>
                </a:solidFill>
              </a:rPr>
              <a:t> persona lo que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leyó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Dividir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trozos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Divida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trozos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pueda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volver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relatar</a:t>
            </a:r>
            <a:r>
              <a:rPr lang="en-US" sz="2400" dirty="0">
                <a:solidFill>
                  <a:schemeClr val="bg1"/>
                </a:solidFill>
              </a:rPr>
              <a:t> sin </a:t>
            </a:r>
            <a:r>
              <a:rPr lang="en-US" sz="2400" dirty="0" err="1">
                <a:solidFill>
                  <a:schemeClr val="bg1"/>
                </a:solidFill>
              </a:rPr>
              <a:t>mirar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6" name="Google Shape;168;p24">
            <a:extLst>
              <a:ext uri="{FF2B5EF4-FFF2-40B4-BE49-F238E27FC236}">
                <a16:creationId xmlns:a16="http://schemas.microsoft.com/office/drawing/2014/main" id="{75445828-82CF-4E29-A54B-1B7D4044BC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8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0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84588" y="2356338"/>
            <a:ext cx="1714500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Naturalidad</a:t>
            </a:r>
            <a:endParaRPr dirty="0"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3657600" y="1828800"/>
            <a:ext cx="745066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Consumir</a:t>
            </a:r>
            <a:r>
              <a:rPr lang="en-US" sz="2400" dirty="0">
                <a:solidFill>
                  <a:schemeClr val="bg1"/>
                </a:solidFill>
              </a:rPr>
              <a:t>: Leer o </a:t>
            </a:r>
            <a:r>
              <a:rPr lang="en-US" sz="2400" dirty="0" err="1">
                <a:solidFill>
                  <a:schemeClr val="bg1"/>
                </a:solidFill>
              </a:rPr>
              <a:t>escuchar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que se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a </a:t>
            </a:r>
            <a:r>
              <a:rPr lang="en-US" sz="2400" dirty="0" err="1">
                <a:solidFill>
                  <a:schemeClr val="bg1"/>
                </a:solidFill>
              </a:rPr>
              <a:t>traducir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Verbalizar</a:t>
            </a:r>
            <a:r>
              <a:rPr lang="en-US" sz="2400" dirty="0">
                <a:solidFill>
                  <a:schemeClr val="bg1"/>
                </a:solidFill>
              </a:rPr>
              <a:t>: En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lenguaje</a:t>
            </a:r>
            <a:r>
              <a:rPr lang="en-US" sz="2400" dirty="0">
                <a:solidFill>
                  <a:schemeClr val="bg1"/>
                </a:solidFill>
              </a:rPr>
              <a:t> meta o </a:t>
            </a:r>
            <a:r>
              <a:rPr lang="en-US" sz="2400" dirty="0" err="1">
                <a:solidFill>
                  <a:schemeClr val="bg1"/>
                </a:solidFill>
              </a:rPr>
              <a:t>destino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dígale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otra</a:t>
            </a:r>
            <a:r>
              <a:rPr lang="en-US" sz="2400" dirty="0">
                <a:solidFill>
                  <a:schemeClr val="bg1"/>
                </a:solidFill>
              </a:rPr>
              <a:t> persona lo que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leyó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>
                <a:solidFill>
                  <a:schemeClr val="bg1"/>
                </a:solidFill>
              </a:rPr>
              <a:t>Dividir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trozos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Divida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capítulo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trozos</a:t>
            </a:r>
            <a:r>
              <a:rPr lang="en-US" sz="2400" dirty="0">
                <a:solidFill>
                  <a:schemeClr val="bg1"/>
                </a:solidFill>
              </a:rPr>
              <a:t> que </a:t>
            </a:r>
            <a:r>
              <a:rPr lang="en-US" sz="2400" dirty="0" err="1">
                <a:solidFill>
                  <a:schemeClr val="bg1"/>
                </a:solidFill>
              </a:rPr>
              <a:t>usted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pueda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volver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relatar</a:t>
            </a:r>
            <a:r>
              <a:rPr lang="en-US" sz="2400" dirty="0">
                <a:solidFill>
                  <a:schemeClr val="bg1"/>
                </a:solidFill>
              </a:rPr>
              <a:t> sin </a:t>
            </a:r>
            <a:r>
              <a:rPr lang="en-US" sz="2400" dirty="0" err="1">
                <a:solidFill>
                  <a:schemeClr val="bg1"/>
                </a:solidFill>
              </a:rPr>
              <a:t>mirar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sz="2400" b="1" dirty="0" err="1"/>
              <a:t>Borrador</a:t>
            </a:r>
            <a:r>
              <a:rPr lang="en-US" sz="2400" b="1" dirty="0"/>
              <a:t> </a:t>
            </a:r>
            <a:r>
              <a:rPr lang="en-US" sz="2400" b="1" dirty="0" err="1"/>
              <a:t>ciego</a:t>
            </a:r>
            <a:r>
              <a:rPr lang="en-US" sz="2400" dirty="0"/>
              <a:t>: </a:t>
            </a:r>
            <a:r>
              <a:rPr lang="en-US" sz="2400" dirty="0" err="1"/>
              <a:t>Cierre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 y </a:t>
            </a:r>
            <a:r>
              <a:rPr lang="en-US" sz="2400" dirty="0" err="1">
                <a:solidFill>
                  <a:schemeClr val="bg1"/>
                </a:solidFill>
              </a:rPr>
              <a:t>traduzca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un </a:t>
            </a:r>
            <a:r>
              <a:rPr lang="en-US" sz="2400" dirty="0" err="1"/>
              <a:t>trozo</a:t>
            </a:r>
            <a:r>
              <a:rPr lang="en-US" sz="2400" dirty="0"/>
              <a:t> sin </a:t>
            </a:r>
            <a:r>
              <a:rPr lang="en-US" sz="2400" dirty="0" err="1"/>
              <a:t>mirar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86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Precisión</a:t>
            </a:r>
            <a:endParaRPr dirty="0"/>
          </a:p>
        </p:txBody>
      </p:sp>
      <p:pic>
        <p:nvPicPr>
          <p:cNvPr id="8" name="Google Shape;184;p26">
            <a:extLst>
              <a:ext uri="{FF2B5EF4-FFF2-40B4-BE49-F238E27FC236}">
                <a16:creationId xmlns:a16="http://schemas.microsoft.com/office/drawing/2014/main" id="{1C96AEFD-591E-443D-A1AB-14C79E0FEB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10;p29">
            <a:extLst>
              <a:ext uri="{FF2B5EF4-FFF2-40B4-BE49-F238E27FC236}">
                <a16:creationId xmlns:a16="http://schemas.microsoft.com/office/drawing/2014/main" id="{5D34B6C8-FAF3-443B-9F5E-83A986504A60}"/>
              </a:ext>
            </a:extLst>
          </p:cNvPr>
          <p:cNvSpPr txBox="1">
            <a:spLocks/>
          </p:cNvSpPr>
          <p:nvPr/>
        </p:nvSpPr>
        <p:spPr>
          <a:xfrm>
            <a:off x="3657600" y="1828801"/>
            <a:ext cx="8184444" cy="459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 err="1">
                <a:solidFill>
                  <a:schemeClr val="bg1"/>
                </a:solidFill>
              </a:rPr>
              <a:t>Auto-revisión</a:t>
            </a:r>
            <a:r>
              <a:rPr lang="es-ES" sz="2400" dirty="0">
                <a:solidFill>
                  <a:schemeClr val="bg1"/>
                </a:solidFill>
              </a:rPr>
              <a:t>: Compare el borrador de la traducción con la fuente y haga correcciones.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1284587" y="2356338"/>
            <a:ext cx="2254593" cy="254390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92;p27">
            <a:extLst>
              <a:ext uri="{FF2B5EF4-FFF2-40B4-BE49-F238E27FC236}">
                <a16:creationId xmlns:a16="http://schemas.microsoft.com/office/drawing/2014/main" id="{69F074CD-6B13-49E2-BEF5-000821F2AB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556" y="2473848"/>
            <a:ext cx="23336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0;p29">
            <a:extLst>
              <a:ext uri="{FF2B5EF4-FFF2-40B4-BE49-F238E27FC236}">
                <a16:creationId xmlns:a16="http://schemas.microsoft.com/office/drawing/2014/main" id="{F1E190C0-149A-4856-AB4B-924FFAB8F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7600" y="1828801"/>
            <a:ext cx="8184444" cy="459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n-US" sz="2400" b="1" dirty="0">
                <a:solidFill>
                  <a:schemeClr val="bg1"/>
                </a:solidFill>
              </a:rPr>
              <a:t>Auto-</a:t>
            </a:r>
            <a:r>
              <a:rPr lang="en-US" sz="2400" b="1" dirty="0" err="1">
                <a:solidFill>
                  <a:schemeClr val="bg1"/>
                </a:solidFill>
              </a:rPr>
              <a:t>revisión</a:t>
            </a:r>
            <a:r>
              <a:rPr lang="en-US" sz="2400" dirty="0">
                <a:solidFill>
                  <a:schemeClr val="bg1"/>
                </a:solidFill>
              </a:rPr>
              <a:t>: Compare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borrador</a:t>
            </a:r>
            <a:r>
              <a:rPr lang="en-US" sz="2400" dirty="0">
                <a:solidFill>
                  <a:schemeClr val="bg1"/>
                </a:solidFill>
              </a:rPr>
              <a:t> de la 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con la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haga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correcciones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-457200">
              <a:lnSpc>
                <a:spcPct val="80000"/>
              </a:lnSpc>
              <a:buSzPct val="100000"/>
              <a:buFont typeface="+mj-lt"/>
              <a:buAutoNum type="arabicPeriod" startAt="5"/>
            </a:pPr>
            <a:r>
              <a:rPr lang="es-ES" sz="24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Revisión del compañero</a:t>
            </a:r>
            <a:r>
              <a:rPr lang="es-ES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: Pida a un compañero que </a:t>
            </a:r>
            <a:r>
              <a:rPr lang="es-ES" sz="24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ompare</a:t>
            </a:r>
            <a:r>
              <a:rPr lang="es-ES" sz="24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el borrador de la traducción con el texto fuente y discutan las correcciones; el traductor debe hacer cualquier cambio. </a:t>
            </a:r>
          </a:p>
        </p:txBody>
      </p:sp>
      <p:sp>
        <p:nvSpPr>
          <p:cNvPr id="12" name="Google Shape;209;p29">
            <a:extLst>
              <a:ext uri="{FF2B5EF4-FFF2-40B4-BE49-F238E27FC236}">
                <a16:creationId xmlns:a16="http://schemas.microsoft.com/office/drawing/2014/main" id="{DAD5BC96-D01A-4D84-8A62-40EA33432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Los 8 Pasos de MAST - </a:t>
            </a:r>
            <a:r>
              <a:rPr lang="en-US" dirty="0" err="1"/>
              <a:t>Precisión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6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1811</Words>
  <Application>Microsoft Office PowerPoint</Application>
  <PresentationFormat>Widescreen</PresentationFormat>
  <Paragraphs>233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Corbel</vt:lpstr>
      <vt:lpstr>Noto Sans Symbols</vt:lpstr>
      <vt:lpstr>Ion</vt:lpstr>
      <vt:lpstr>Llevando a cabo la Traducción</vt:lpstr>
      <vt:lpstr>¿De qué trata esta presentación ?</vt:lpstr>
      <vt:lpstr>MAST y BTT Escritor</vt:lpstr>
      <vt:lpstr>Los 8 Pasos de MAST - Naturalidad</vt:lpstr>
      <vt:lpstr>Los 8 Pasos de MAST - Naturalidad</vt:lpstr>
      <vt:lpstr>Los 8 Pasos de MAST - Naturalidad</vt:lpstr>
      <vt:lpstr>Los 8 Pasos de MAST - Naturalidad</vt:lpstr>
      <vt:lpstr>Los 8 Pasos de MAST - Precisión</vt:lpstr>
      <vt:lpstr>Los 8 Pasos de MAST - Precisión</vt:lpstr>
      <vt:lpstr>Los 8 Pasos de MAST - Precisión</vt:lpstr>
      <vt:lpstr>Los 8 Pasos de MAST - Precisión</vt:lpstr>
      <vt:lpstr>Implementando MAST en BTT Escritor</vt:lpstr>
      <vt:lpstr>Pasos de Redacción de MAST</vt:lpstr>
      <vt:lpstr>Paso 1 de MAST:    Consumir</vt:lpstr>
      <vt:lpstr>Paso 2 de MAST:    Verbalizar</vt:lpstr>
      <vt:lpstr>Paso 3 de MAST:    Trozos</vt:lpstr>
      <vt:lpstr>Paso 4 de MAST:    Borrador Ciego</vt:lpstr>
      <vt:lpstr>Paso 4 de MAST:    Borrador Ciego</vt:lpstr>
      <vt:lpstr>Paso 4 de MAST:    Borrador Ciego</vt:lpstr>
      <vt:lpstr>Pasos de revisión de MAST</vt:lpstr>
      <vt:lpstr>Usando los recursos de BTT Escritor  en la Revisión</vt:lpstr>
      <vt:lpstr>Usando los recursos del Escritor BTT</vt:lpstr>
      <vt:lpstr>Usando los recursos del Escritor BTT  Notas de Traducción</vt:lpstr>
      <vt:lpstr>Usando los recursos del Escritor BTT  Notas de Traducción</vt:lpstr>
      <vt:lpstr>Usando los recursos del Escritor BTT   Palabras de Traducción</vt:lpstr>
      <vt:lpstr>Usando los recursos del Escritor BTT   Palabras de Traducción</vt:lpstr>
      <vt:lpstr>Usando los recursos del Escritor BTT   Preguntas de Traducción</vt:lpstr>
      <vt:lpstr>Usando los recursos del Escritor BTT   Preguntas de Traducción</vt:lpstr>
      <vt:lpstr>Paso 5 de MAST:    Auto-revisión</vt:lpstr>
      <vt:lpstr>Paso 5 de MAST:    Auto-revisión</vt:lpstr>
      <vt:lpstr>Paso 5 de MAST:    Auto-revisión</vt:lpstr>
      <vt:lpstr>Paso 5 de MAST:    Auto-revisión</vt:lpstr>
      <vt:lpstr>Paso 5 de MAST:    Auto-revisión</vt:lpstr>
      <vt:lpstr>Paso 6 de MAST:   Revisión del compañero</vt:lpstr>
      <vt:lpstr>Paso 7 de MAST:   Revisión de    palabras claves</vt:lpstr>
      <vt:lpstr>Paso 8 de MAST:   Revisión de versículo   por versículo</vt:lpstr>
      <vt:lpstr>Paso 8 de MAST:   Revisión de versículo   por versículo</vt:lpstr>
      <vt:lpstr>¿Qué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Ameastrado la tradución</dc:title>
  <cp:lastModifiedBy>Christine Jarka</cp:lastModifiedBy>
  <cp:revision>579</cp:revision>
  <dcterms:modified xsi:type="dcterms:W3CDTF">2021-07-09T15:30:53Z</dcterms:modified>
</cp:coreProperties>
</file>