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61" r:id="rId7"/>
    <p:sldId id="268" r:id="rId8"/>
    <p:sldId id="263" r:id="rId9"/>
    <p:sldId id="269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OSETc9KDY8h5W4OdP5LwddKX0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83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98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82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tt-writer.readthedocs.io/en/latest/tUploa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 err="1"/>
              <a:t>Publicando</a:t>
            </a:r>
            <a:r>
              <a:rPr lang="en-US" dirty="0"/>
              <a:t> un Proyecto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468880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80"/>
            </a:pPr>
            <a:r>
              <a:rPr lang="en-US" sz="3600" dirty="0" err="1"/>
              <a:t>Escritor</a:t>
            </a:r>
            <a:r>
              <a:rPr lang="en-US" sz="3600" dirty="0"/>
              <a:t> BTT para</a:t>
            </a:r>
          </a:p>
          <a:p>
            <a:pPr marL="0" indent="0">
              <a:spcBef>
                <a:spcPts val="0"/>
              </a:spcBef>
              <a:buSzPts val="2880"/>
            </a:pPr>
            <a:r>
              <a:rPr lang="en-US" sz="3600" dirty="0"/>
              <a:t>android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3943403" y="6050042"/>
            <a:ext cx="8655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097280" y="1828800"/>
            <a:ext cx="10180320" cy="445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770"/>
              <a:buFont typeface="Arial"/>
              <a:buNone/>
            </a:pPr>
            <a:endParaRPr sz="2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82A222"/>
              </a:buClr>
              <a:buSzPts val="3770"/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El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debe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cumplir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con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todo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lo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siguiente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</a:t>
            </a:r>
            <a:endParaRPr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Acuerdos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Documente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los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acuerdos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por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todos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los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contribuyentes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cuantp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 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Licencia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la 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Declaración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Fe, y las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Guías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para la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traducción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 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</a:endParaRPr>
          </a:p>
          <a:p>
            <a:pPr marL="285750" lvl="4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Puede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hacerse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ellos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640080" lvl="7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Crear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cuentas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O </a:t>
            </a:r>
          </a:p>
          <a:p>
            <a:pPr marL="640080" lvl="7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Firmar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físicamente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los </a:t>
            </a:r>
            <a:r>
              <a:rPr lang="en-US" sz="24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documentos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2400" dirty="0" err="1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digitalizarlos</a:t>
            </a:r>
            <a:r>
              <a:rPr lang="en-US" sz="2400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escaneo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foto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)</a:t>
            </a:r>
            <a:endParaRPr sz="2400" b="0" i="0" u="none" strike="noStrike" cap="none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742950" marR="0" lvl="1" indent="-64769" algn="l" rtl="0">
              <a:spcBef>
                <a:spcPts val="4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1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98851" y="452718"/>
            <a:ext cx="9886927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000"/>
            </a:pPr>
            <a:r>
              <a:rPr lang="en-US" sz="4000" dirty="0">
                <a:solidFill>
                  <a:schemeClr val="bg1"/>
                </a:solidFill>
              </a:rPr>
              <a:t>Los </a:t>
            </a:r>
            <a:r>
              <a:rPr lang="en-US" sz="4000" dirty="0" err="1">
                <a:solidFill>
                  <a:schemeClr val="bg1"/>
                </a:solidFill>
              </a:rPr>
              <a:t>Prerrequisitos</a:t>
            </a:r>
            <a:r>
              <a:rPr lang="en-US" sz="4000" dirty="0">
                <a:solidFill>
                  <a:schemeClr val="bg1"/>
                </a:solidFill>
              </a:rPr>
              <a:t> para </a:t>
            </a:r>
            <a:r>
              <a:rPr lang="en-US" sz="4000" dirty="0" err="1">
                <a:solidFill>
                  <a:schemeClr val="bg1"/>
                </a:solidFill>
              </a:rPr>
              <a:t>publicar</a:t>
            </a:r>
            <a:r>
              <a:rPr lang="en-US" sz="4000" dirty="0">
                <a:solidFill>
                  <a:schemeClr val="bg1"/>
                </a:solidFill>
              </a:rPr>
              <a:t> un </a:t>
            </a:r>
            <a:r>
              <a:rPr lang="en-US" sz="4000" dirty="0" err="1">
                <a:solidFill>
                  <a:schemeClr val="bg1"/>
                </a:solidFill>
              </a:rPr>
              <a:t>texto</a:t>
            </a:r>
            <a:r>
              <a:rPr lang="en-US" sz="4000" dirty="0">
                <a:solidFill>
                  <a:schemeClr val="bg1"/>
                </a:solidFill>
              </a:rPr>
              <a:t> Fuente </a:t>
            </a:r>
            <a:r>
              <a:rPr lang="en-US" sz="3200" dirty="0"/>
              <a:t>(</a:t>
            </a:r>
            <a:r>
              <a:rPr lang="en-US" sz="3200" dirty="0" err="1"/>
              <a:t>continuación</a:t>
            </a:r>
            <a:r>
              <a:rPr lang="en-US" sz="3200" dirty="0"/>
              <a:t>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aprendi</a:t>
            </a:r>
            <a:r>
              <a:rPr lang="en-US" dirty="0" err="1">
                <a:solidFill>
                  <a:schemeClr val="bg1"/>
                </a:solidFill>
              </a:rPr>
              <a:t>ó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206" name="Google Shape;206;p11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07" name="Google Shape;207;p11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657823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 err="1">
                <a:solidFill>
                  <a:schemeClr val="bg1"/>
                </a:solidFill>
              </a:rPr>
              <a:t>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presentación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 err="1">
                <a:solidFill>
                  <a:schemeClr val="bg1"/>
                </a:solidFill>
              </a:rPr>
              <a:t>aprendió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Describir</a:t>
            </a:r>
            <a:r>
              <a:rPr lang="en-US" sz="2400" dirty="0">
                <a:solidFill>
                  <a:schemeClr val="bg1"/>
                </a:solidFill>
              </a:rPr>
              <a:t> los dos </a:t>
            </a:r>
            <a:r>
              <a:rPr lang="en-US" sz="2400" dirty="0" err="1">
                <a:solidFill>
                  <a:schemeClr val="bg1"/>
                </a:solidFill>
              </a:rPr>
              <a:t>tipos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publicación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Hacer</a:t>
            </a:r>
            <a:r>
              <a:rPr lang="en-US" sz="2400" dirty="0">
                <a:solidFill>
                  <a:schemeClr val="bg1"/>
                </a:solidFill>
              </a:rPr>
              <a:t> una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los </a:t>
            </a:r>
            <a:r>
              <a:rPr lang="en-US" sz="2400" dirty="0" err="1">
                <a:solidFill>
                  <a:schemeClr val="bg1"/>
                </a:solidFill>
              </a:rPr>
              <a:t>prerrequisitos</a:t>
            </a:r>
            <a:r>
              <a:rPr lang="en-US" sz="2400" dirty="0">
                <a:solidFill>
                  <a:schemeClr val="bg1"/>
                </a:solidFill>
              </a:rPr>
              <a:t> para la </a:t>
            </a:r>
          </a:p>
          <a:p>
            <a:pPr indent="0"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publicación</a:t>
            </a:r>
            <a:r>
              <a:rPr lang="en-US" sz="2400" dirty="0">
                <a:solidFill>
                  <a:schemeClr val="bg1"/>
                </a:solidFill>
              </a:rPr>
              <a:t> de un </a:t>
            </a: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o de </a:t>
            </a:r>
            <a:r>
              <a:rPr lang="en-US" sz="2400" dirty="0" err="1">
                <a:solidFill>
                  <a:schemeClr val="bg1"/>
                </a:solidFill>
              </a:rPr>
              <a:t>origen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23760" y="2743200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>
                <a:solidFill>
                  <a:schemeClr val="bg1"/>
                </a:solidFill>
              </a:rPr>
              <a:t>¿De 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097279" y="1828800"/>
            <a:ext cx="9627165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dirty="0"/>
              <a:t>En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bg1"/>
                </a:solidFill>
              </a:rPr>
              <a:t>usted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aprenderá</a:t>
            </a:r>
            <a:r>
              <a:rPr lang="en-US" sz="3200" dirty="0">
                <a:solidFill>
                  <a:schemeClr val="bg1"/>
                </a:solidFill>
              </a:rPr>
              <a:t> a:</a:t>
            </a:r>
            <a:endParaRPr dirty="0">
              <a:solidFill>
                <a:schemeClr val="bg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 dirty="0" err="1">
                <a:solidFill>
                  <a:schemeClr val="bg1"/>
                </a:solidFill>
              </a:rPr>
              <a:t>Describir</a:t>
            </a:r>
            <a:r>
              <a:rPr lang="en-US" sz="2400" dirty="0">
                <a:solidFill>
                  <a:schemeClr val="bg1"/>
                </a:solidFill>
              </a:rPr>
              <a:t> los dos </a:t>
            </a:r>
            <a:r>
              <a:rPr lang="en-US" sz="2400" dirty="0" err="1">
                <a:solidFill>
                  <a:schemeClr val="bg1"/>
                </a:solidFill>
              </a:rPr>
              <a:t>tipos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publicación</a:t>
            </a:r>
            <a:endParaRPr dirty="0" err="1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>
                <a:solidFill>
                  <a:schemeClr val="bg1"/>
                </a:solidFill>
              </a:rPr>
              <a:t>Hacer una </a:t>
            </a:r>
            <a:r>
              <a:rPr lang="en-US" sz="2400" dirty="0" err="1">
                <a:solidFill>
                  <a:schemeClr val="bg1"/>
                </a:solidFill>
              </a:rPr>
              <a:t>lista</a:t>
            </a:r>
            <a:r>
              <a:rPr lang="en-US" sz="2400" dirty="0">
                <a:solidFill>
                  <a:schemeClr val="bg1"/>
                </a:solidFill>
              </a:rPr>
              <a:t> de los </a:t>
            </a:r>
            <a:r>
              <a:rPr lang="en-US" sz="2400" dirty="0" err="1">
                <a:solidFill>
                  <a:schemeClr val="bg1"/>
                </a:solidFill>
              </a:rPr>
              <a:t>prerrequisitos</a:t>
            </a:r>
            <a:r>
              <a:rPr lang="en-US" sz="2400" dirty="0">
                <a:solidFill>
                  <a:schemeClr val="bg1"/>
                </a:solidFill>
              </a:rPr>
              <a:t> para la </a:t>
            </a:r>
          </a:p>
          <a:p>
            <a:pPr indent="0"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publicación</a:t>
            </a:r>
            <a:r>
              <a:rPr lang="en-US" sz="2400" dirty="0">
                <a:solidFill>
                  <a:schemeClr val="bg1"/>
                </a:solidFill>
              </a:rPr>
              <a:t> de un </a:t>
            </a: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o de </a:t>
            </a:r>
            <a:r>
              <a:rPr lang="en-US" sz="2400" dirty="0" err="1">
                <a:solidFill>
                  <a:schemeClr val="bg1"/>
                </a:solidFill>
              </a:rPr>
              <a:t>origen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strike="sngStrike" dirty="0">
              <a:solidFill>
                <a:schemeClr val="bg1"/>
              </a:solidFill>
            </a:endParaRPr>
          </a:p>
          <a:p>
            <a:pPr marL="342900" indent="-342900">
              <a:buSzPts val="1920"/>
            </a:pPr>
            <a:r>
              <a:rPr lang="en-US" sz="2400" dirty="0" err="1">
                <a:solidFill>
                  <a:schemeClr val="bg1"/>
                </a:solidFill>
              </a:rPr>
              <a:t>Explicar</a:t>
            </a:r>
            <a:r>
              <a:rPr lang="en-US" sz="2400" dirty="0">
                <a:solidFill>
                  <a:schemeClr val="bg1"/>
                </a:solidFill>
              </a:rPr>
              <a:t> los pasos para la </a:t>
            </a:r>
            <a:r>
              <a:rPr lang="en-US" sz="2400" dirty="0" err="1">
                <a:solidFill>
                  <a:schemeClr val="bg1"/>
                </a:solidFill>
              </a:rPr>
              <a:t>publicación</a:t>
            </a:r>
            <a:r>
              <a:rPr lang="en-US" sz="2400" dirty="0">
                <a:solidFill>
                  <a:schemeClr val="bg1"/>
                </a:solidFill>
              </a:rPr>
              <a:t> de un</a:t>
            </a:r>
          </a:p>
          <a:p>
            <a:pPr indent="0">
              <a:spcBef>
                <a:spcPts val="0"/>
              </a:spcBef>
              <a:buSzPts val="1920"/>
              <a:buNone/>
            </a:pPr>
            <a:r>
              <a:rPr lang="en-US" sz="2400" dirty="0" err="1">
                <a:solidFill>
                  <a:schemeClr val="bg1"/>
                </a:solidFill>
              </a:rPr>
              <a:t>texto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fuente</a:t>
            </a:r>
            <a:r>
              <a:rPr lang="en-US" sz="2400" dirty="0">
                <a:solidFill>
                  <a:schemeClr val="bg1"/>
                </a:solidFill>
              </a:rPr>
              <a:t> o de origen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2067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 err="1">
                <a:solidFill>
                  <a:schemeClr val="bg1"/>
                </a:solidFill>
              </a:rPr>
              <a:t>Publicar</a:t>
            </a:r>
            <a:r>
              <a:rPr lang="en-US" sz="2800" dirty="0">
                <a:solidFill>
                  <a:schemeClr val="bg1"/>
                </a:solidFill>
              </a:rPr>
              <a:t> es una </a:t>
            </a:r>
            <a:r>
              <a:rPr lang="en-US" sz="2800" dirty="0" err="1">
                <a:solidFill>
                  <a:schemeClr val="bg1"/>
                </a:solidFill>
              </a:rPr>
              <a:t>manera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poner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trabajo</a:t>
            </a:r>
            <a:r>
              <a:rPr lang="en-US" sz="2800" dirty="0">
                <a:solidFill>
                  <a:schemeClr val="bg1"/>
                </a:solidFill>
              </a:rPr>
              <a:t> a la </a:t>
            </a:r>
            <a:r>
              <a:rPr lang="en-US" sz="2800" dirty="0" err="1">
                <a:solidFill>
                  <a:schemeClr val="bg1"/>
                </a:solidFill>
              </a:rPr>
              <a:t>disposición</a:t>
            </a:r>
            <a:r>
              <a:rPr lang="en-US" sz="2800" dirty="0">
                <a:solidFill>
                  <a:schemeClr val="bg1"/>
                </a:solidFill>
              </a:rPr>
              <a:t> de los </a:t>
            </a:r>
            <a:r>
              <a:rPr lang="en-US" sz="2800" dirty="0" err="1">
                <a:solidFill>
                  <a:schemeClr val="bg1"/>
                </a:solidFill>
              </a:rPr>
              <a:t>demás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Dos </a:t>
            </a:r>
            <a:r>
              <a:rPr lang="en-US" sz="2800" dirty="0" err="1">
                <a:solidFill>
                  <a:schemeClr val="bg1"/>
                </a:solidFill>
              </a:rPr>
              <a:t>tipos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Publicando</a:t>
            </a:r>
            <a:r>
              <a:rPr lang="en-US" sz="2000" dirty="0">
                <a:solidFill>
                  <a:schemeClr val="bg1"/>
                </a:solidFill>
              </a:rPr>
              <a:t> lo de uno </a:t>
            </a:r>
            <a:r>
              <a:rPr lang="en-US" sz="2000" dirty="0" err="1">
                <a:solidFill>
                  <a:schemeClr val="bg1"/>
                </a:solidFill>
              </a:rPr>
              <a:t>mismo</a:t>
            </a:r>
            <a:endParaRPr sz="2000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Publicación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texto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fuente</a:t>
            </a:r>
            <a:r>
              <a:rPr lang="en-US" sz="2000" dirty="0">
                <a:solidFill>
                  <a:schemeClr val="bg1"/>
                </a:solidFill>
              </a:rPr>
              <a:t> (</a:t>
            </a:r>
            <a:r>
              <a:rPr lang="en-US" sz="2000" dirty="0" err="1">
                <a:solidFill>
                  <a:schemeClr val="bg1"/>
                </a:solidFill>
              </a:rPr>
              <a:t>Sólo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idiomas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puerta</a:t>
            </a:r>
            <a:r>
              <a:rPr lang="en-US" sz="2000" dirty="0">
                <a:solidFill>
                  <a:schemeClr val="bg1"/>
                </a:solidFill>
              </a:rPr>
              <a:t> de enlace o </a:t>
            </a:r>
            <a:r>
              <a:rPr lang="en-US" sz="2000" dirty="0" err="1">
                <a:solidFill>
                  <a:schemeClr val="bg1"/>
                </a:solidFill>
              </a:rPr>
              <a:t>lenguajes</a:t>
            </a:r>
            <a:r>
              <a:rPr lang="en-US" sz="2000" dirty="0">
                <a:solidFill>
                  <a:schemeClr val="bg1"/>
                </a:solidFill>
              </a:rPr>
              <a:t> "</a:t>
            </a:r>
            <a:r>
              <a:rPr lang="en-US" sz="2000" dirty="0" err="1">
                <a:solidFill>
                  <a:schemeClr val="bg1"/>
                </a:solidFill>
              </a:rPr>
              <a:t>puente</a:t>
            </a:r>
            <a:r>
              <a:rPr lang="en-US" sz="2000" dirty="0">
                <a:solidFill>
                  <a:schemeClr val="bg1"/>
                </a:solidFill>
              </a:rPr>
              <a:t>" )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es </a:t>
            </a:r>
            <a:r>
              <a:rPr lang="en-US" dirty="0" err="1">
                <a:solidFill>
                  <a:schemeClr val="bg1"/>
                </a:solidFill>
              </a:rPr>
              <a:t>Publicar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9920676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 err="1">
                <a:solidFill>
                  <a:schemeClr val="bg1"/>
                </a:solidFill>
              </a:rPr>
              <a:t>Publicar</a:t>
            </a:r>
            <a:r>
              <a:rPr lang="en-US" sz="2800" dirty="0">
                <a:solidFill>
                  <a:schemeClr val="bg1"/>
                </a:solidFill>
              </a:rPr>
              <a:t> es una </a:t>
            </a:r>
            <a:r>
              <a:rPr lang="en-US" sz="2800" dirty="0" err="1">
                <a:solidFill>
                  <a:schemeClr val="bg1"/>
                </a:solidFill>
              </a:rPr>
              <a:t>manera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poner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trabajo</a:t>
            </a:r>
            <a:r>
              <a:rPr lang="en-US" sz="2800" dirty="0">
                <a:solidFill>
                  <a:schemeClr val="bg1"/>
                </a:solidFill>
              </a:rPr>
              <a:t> a la </a:t>
            </a:r>
            <a:r>
              <a:rPr lang="en-US" sz="2800" dirty="0" err="1">
                <a:solidFill>
                  <a:schemeClr val="bg1"/>
                </a:solidFill>
              </a:rPr>
              <a:t>disposición</a:t>
            </a:r>
            <a:r>
              <a:rPr lang="en-US" sz="2800" dirty="0">
                <a:solidFill>
                  <a:schemeClr val="bg1"/>
                </a:solidFill>
              </a:rPr>
              <a:t> de los </a:t>
            </a:r>
            <a:r>
              <a:rPr lang="en-US" sz="2800" dirty="0" err="1">
                <a:solidFill>
                  <a:schemeClr val="bg1"/>
                </a:solidFill>
              </a:rPr>
              <a:t>demás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Dos </a:t>
            </a:r>
            <a:r>
              <a:rPr lang="en-US" sz="2800" dirty="0" err="1">
                <a:solidFill>
                  <a:schemeClr val="bg1"/>
                </a:solidFill>
              </a:rPr>
              <a:t>tipos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Publicando</a:t>
            </a:r>
            <a:r>
              <a:rPr lang="en-US" sz="2000" b="1" dirty="0">
                <a:solidFill>
                  <a:schemeClr val="bg1"/>
                </a:solidFill>
              </a:rPr>
              <a:t> lo de uno </a:t>
            </a:r>
            <a:r>
              <a:rPr lang="en-US" sz="2000" b="1" dirty="0" err="1">
                <a:solidFill>
                  <a:schemeClr val="bg1"/>
                </a:solidFill>
              </a:rPr>
              <a:t>mismo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es </a:t>
            </a:r>
            <a:r>
              <a:rPr lang="en-US" dirty="0" err="1">
                <a:solidFill>
                  <a:schemeClr val="bg1"/>
                </a:solidFill>
              </a:rPr>
              <a:t>Publicar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mismo-publicar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146453" cy="372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Cargue o suba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proyecto</a:t>
            </a:r>
            <a:r>
              <a:rPr lang="en-US" sz="2800" dirty="0">
                <a:solidFill>
                  <a:schemeClr val="bg1"/>
                </a:solidFill>
              </a:rPr>
              <a:t> al servidor tan a menudo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quiera</a:t>
            </a:r>
            <a:r>
              <a:rPr lang="en-US" sz="2800" dirty="0">
                <a:solidFill>
                  <a:schemeClr val="bg1"/>
                </a:solidFill>
              </a:rPr>
              <a:t> para crear una copia de seguridad de su trabajo (</a:t>
            </a:r>
            <a:r>
              <a:rPr lang="en-US" sz="2800" dirty="0" err="1">
                <a:solidFill>
                  <a:schemeClr val="bg1"/>
                </a:solidFill>
              </a:rPr>
              <a:t>vea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Suba o </a:t>
            </a:r>
            <a:r>
              <a:rPr lang="en-US" sz="2800" u="sng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exporte</a:t>
            </a:r>
            <a:r>
              <a:rPr lang="en-US" sz="28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su </a:t>
            </a:r>
            <a:r>
              <a:rPr lang="en-US" sz="2800" u="sng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trabajo</a:t>
            </a:r>
            <a:r>
              <a:rPr lang="en-US" sz="2800" dirty="0">
                <a:solidFill>
                  <a:schemeClr val="bg1"/>
                </a:solidFill>
              </a:rPr>
              <a:t>).</a:t>
            </a:r>
          </a:p>
          <a:p>
            <a:pPr indent="-457200">
              <a:spcBef>
                <a:spcPts val="0"/>
              </a:spcBef>
              <a:buSzPct val="100000"/>
            </a:pPr>
            <a:r>
              <a:rPr lang="en-US" sz="2800" dirty="0"/>
              <a:t>El </a:t>
            </a:r>
            <a:r>
              <a:rPr lang="en-US" sz="2800" dirty="0" err="1"/>
              <a:t>proyecto</a:t>
            </a:r>
            <a:r>
              <a:rPr lang="en-US" sz="2800" dirty="0"/>
              <a:t> </a:t>
            </a:r>
            <a:r>
              <a:rPr lang="en-US" sz="2800" dirty="0" err="1"/>
              <a:t>subido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disponible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línea</a:t>
            </a:r>
            <a:r>
              <a:rPr lang="en-US" sz="2800" dirty="0"/>
              <a:t> para </a:t>
            </a:r>
            <a:r>
              <a:rPr lang="en-US" sz="2800" dirty="0" err="1"/>
              <a:t>cualquier</a:t>
            </a:r>
            <a:r>
              <a:rPr lang="en-US" sz="2800" dirty="0"/>
              <a:t> persona:</a:t>
            </a:r>
            <a:endParaRPr dirty="0"/>
          </a:p>
          <a:p>
            <a:pPr marL="457200" lvl="1" indent="0">
              <a:buSzPts val="2240"/>
              <a:buNone/>
            </a:pPr>
            <a:r>
              <a:rPr lang="en-US" b="1" dirty="0"/>
              <a:t>WACS</a:t>
            </a:r>
            <a:r>
              <a:rPr lang="en-US" i="1" dirty="0"/>
              <a:t>: https://read.</a:t>
            </a:r>
            <a:r>
              <a:rPr lang="en-US" i="1" dirty="0">
                <a:solidFill>
                  <a:schemeClr val="bg1"/>
                </a:solidFill>
              </a:rPr>
              <a:t>bibletranslationtools.org/user_name/project_name</a:t>
            </a:r>
          </a:p>
          <a:p>
            <a:pPr marL="457200" lvl="1" indent="0">
              <a:buSzPts val="2240"/>
              <a:buNone/>
            </a:pPr>
            <a:r>
              <a:rPr lang="en-US" b="1" dirty="0">
                <a:solidFill>
                  <a:schemeClr val="bg1"/>
                </a:solidFill>
              </a:rPr>
              <a:t>DCS</a:t>
            </a:r>
            <a:r>
              <a:rPr lang="en-US" dirty="0">
                <a:solidFill>
                  <a:schemeClr val="bg1"/>
                </a:solidFill>
              </a:rPr>
              <a:t>: https://door43.org/u/username/</a:t>
            </a:r>
            <a:r>
              <a:rPr lang="en-US" dirty="0" err="1">
                <a:solidFill>
                  <a:schemeClr val="bg1"/>
                </a:solidFill>
              </a:rPr>
              <a:t>código_del_proyecto</a:t>
            </a:r>
            <a:endParaRPr i="1" dirty="0">
              <a:solidFill>
                <a:schemeClr val="bg1"/>
              </a:solidFill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3714853" y="4903153"/>
            <a:ext cx="4762294" cy="1853247"/>
            <a:chOff x="5949271" y="2491579"/>
            <a:chExt cx="4453619" cy="1692988"/>
          </a:xfrm>
        </p:grpSpPr>
        <p:pic>
          <p:nvPicPr>
            <p:cNvPr id="160" name="Google Shape;160;p5" descr="A picture containing electronics, monitor, sitting, table&#10;&#10;Description generated with very high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 descr="A close up of a safe&#10;&#10;Description generated with high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5"/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4200"/>
            </a:pPr>
            <a:r>
              <a:rPr lang="en-US" dirty="0" err="1">
                <a:solidFill>
                  <a:schemeClr val="bg1"/>
                </a:solidFill>
              </a:rPr>
              <a:t>Viendo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Proyectos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Publicados</a:t>
            </a:r>
            <a:r>
              <a:rPr lang="en-US" dirty="0">
                <a:solidFill>
                  <a:schemeClr val="bg1"/>
                </a:solidFill>
              </a:rPr>
              <a:t> por uno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body" idx="1"/>
          </p:nvPr>
        </p:nvSpPr>
        <p:spPr>
          <a:xfrm>
            <a:off x="1097280" y="1828800"/>
            <a:ext cx="10155502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 dirty="0"/>
              <a:t>Desde WACS </a:t>
            </a:r>
            <a:r>
              <a:rPr lang="en-US" sz="2800" dirty="0">
                <a:solidFill>
                  <a:schemeClr val="bg1"/>
                </a:solidFill>
              </a:rPr>
              <a:t>o Door43 </a:t>
            </a:r>
            <a:r>
              <a:rPr lang="en-US" sz="2800" dirty="0" err="1"/>
              <a:t>cualquiera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SzPct val="100000"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Ver la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web de 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formato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predeterminado</a:t>
            </a:r>
            <a:endParaRPr lang="en-US"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SzPct val="100000"/>
            </a:pP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un PDF)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SzPct val="100000"/>
            </a:pP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Conseguir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enlace para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>
              <a:spcBef>
                <a:spcPts val="0"/>
              </a:spcBef>
              <a:buSzPct val="100000"/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USFM para 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Proyecto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SzPct val="100000"/>
            </a:pP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Interactuar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otros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acerca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endParaRPr lang="en-US"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" indent="0">
              <a:spcBef>
                <a:spcPts val="0"/>
              </a:spcBef>
              <a:buSzPct val="100000"/>
              <a:buNone/>
            </a:pPr>
            <a:r>
              <a:rPr lang="en-US" sz="2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68" y="3577507"/>
            <a:ext cx="4556853" cy="306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body" idx="1"/>
          </p:nvPr>
        </p:nvSpPr>
        <p:spPr>
          <a:xfrm>
            <a:off x="1097280" y="1828801"/>
            <a:ext cx="9920676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 err="1">
                <a:solidFill>
                  <a:schemeClr val="bg1"/>
                </a:solidFill>
              </a:rPr>
              <a:t>Publicar</a:t>
            </a:r>
            <a:r>
              <a:rPr lang="en-US" sz="2800" dirty="0">
                <a:solidFill>
                  <a:schemeClr val="bg1"/>
                </a:solidFill>
              </a:rPr>
              <a:t> es una </a:t>
            </a:r>
            <a:r>
              <a:rPr lang="en-US" sz="2800" dirty="0" err="1">
                <a:solidFill>
                  <a:schemeClr val="bg1"/>
                </a:solidFill>
              </a:rPr>
              <a:t>manera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poner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trabajo</a:t>
            </a:r>
            <a:r>
              <a:rPr lang="en-US" sz="2800" dirty="0">
                <a:solidFill>
                  <a:schemeClr val="bg1"/>
                </a:solidFill>
              </a:rPr>
              <a:t> a la </a:t>
            </a:r>
            <a:r>
              <a:rPr lang="en-US" sz="2800" dirty="0" err="1">
                <a:solidFill>
                  <a:schemeClr val="bg1"/>
                </a:solidFill>
              </a:rPr>
              <a:t>disposición</a:t>
            </a:r>
            <a:r>
              <a:rPr lang="en-US" sz="2800" dirty="0">
                <a:solidFill>
                  <a:schemeClr val="bg1"/>
                </a:solidFill>
              </a:rPr>
              <a:t> de los </a:t>
            </a:r>
            <a:r>
              <a:rPr lang="en-US" sz="2800" dirty="0" err="1">
                <a:solidFill>
                  <a:schemeClr val="bg1"/>
                </a:solidFill>
              </a:rPr>
              <a:t>demás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SzPct val="100000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Dos </a:t>
            </a:r>
            <a:r>
              <a:rPr lang="en-US" sz="2800" dirty="0" err="1">
                <a:solidFill>
                  <a:schemeClr val="bg1"/>
                </a:solidFill>
              </a:rPr>
              <a:t>tipos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Publicando</a:t>
            </a:r>
            <a:r>
              <a:rPr lang="en-US" sz="2000" dirty="0">
                <a:solidFill>
                  <a:schemeClr val="bg1"/>
                </a:solidFill>
              </a:rPr>
              <a:t> lo de uno </a:t>
            </a:r>
            <a:r>
              <a:rPr lang="en-US" sz="2000" dirty="0" err="1">
                <a:solidFill>
                  <a:schemeClr val="bg1"/>
                </a:solidFill>
              </a:rPr>
              <a:t>mismo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s-ES" sz="2000" b="1" dirty="0">
                <a:solidFill>
                  <a:schemeClr val="bg1"/>
                </a:solidFill>
              </a:rPr>
              <a:t>Publicación de texto fuente(Sólo para idiomas de puerta de enlace o lenguajes "puente")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 err="1">
                <a:solidFill>
                  <a:schemeClr val="bg1"/>
                </a:solidFill>
              </a:rPr>
              <a:t>Qué</a:t>
            </a:r>
            <a:r>
              <a:rPr lang="en-US" dirty="0">
                <a:solidFill>
                  <a:schemeClr val="bg1"/>
                </a:solidFill>
              </a:rPr>
              <a:t> es </a:t>
            </a:r>
            <a:r>
              <a:rPr lang="en-US" dirty="0" err="1">
                <a:solidFill>
                  <a:schemeClr val="bg1"/>
                </a:solidFill>
              </a:rPr>
              <a:t>Publicar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1097280" y="1828801"/>
            <a:ext cx="10018713" cy="390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rgbClr val="82A222"/>
              </a:buClr>
              <a:buSzPts val="406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disponible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idiomas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puerta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enlace (o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lenguajes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"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").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spcBef>
                <a:spcPts val="1160"/>
              </a:spcBef>
              <a:buClr>
                <a:srgbClr val="82A222"/>
              </a:buClr>
              <a:buSzPts val="4060"/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publicar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un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Idioma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Puerta de enlace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usted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debe:</a:t>
            </a:r>
            <a:endParaRPr dirty="0">
              <a:solidFill>
                <a:schemeClr val="bg1"/>
              </a:solidFill>
            </a:endParaRPr>
          </a:p>
          <a:p>
            <a:pPr marL="971550" marR="0" lvl="1" indent="-514350" algn="l" rtl="0">
              <a:spcBef>
                <a:spcPts val="1160"/>
              </a:spcBef>
              <a:spcAft>
                <a:spcPts val="0"/>
              </a:spcAft>
              <a:buClr>
                <a:srgbClr val="82A222"/>
              </a:buClr>
              <a:buSzPct val="100000"/>
              <a:buFont typeface="Century Gothic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Cumplir</a:t>
            </a:r>
            <a:r>
              <a:rPr lang="en-US" sz="24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los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prerrequisitos</a:t>
            </a:r>
            <a:r>
              <a:rPr lang="en-US" sz="24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strike="sngStrike" dirty="0">
              <a:solidFill>
                <a:schemeClr val="bg1"/>
              </a:solidFill>
            </a:endParaRPr>
          </a:p>
          <a:p>
            <a:pPr marL="971550" lvl="1" indent="-514350">
              <a:spcBef>
                <a:spcPts val="1160"/>
              </a:spcBef>
              <a:buClr>
                <a:srgbClr val="82A222"/>
              </a:buClr>
              <a:buSzPct val="100000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Someter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formulario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solicitud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texto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/>
                <a:sym typeface="Century Gothic"/>
              </a:rPr>
              <a:t>fuente</a:t>
            </a:r>
            <a:r>
              <a:rPr lang="en-US" sz="2400" dirty="0">
                <a:solidFill>
                  <a:schemeClr val="bg1"/>
                </a:solidFill>
                <a:latin typeface="Century Gothic"/>
                <a:sym typeface="Century Gothic"/>
              </a:rPr>
              <a:t>.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200"/>
            </a:pPr>
            <a:r>
              <a:rPr lang="en-US" dirty="0"/>
              <a:t>¿</a:t>
            </a:r>
            <a:r>
              <a:rPr lang="en-US" dirty="0">
                <a:solidFill>
                  <a:schemeClr val="bg1"/>
                </a:solidFill>
              </a:rPr>
              <a:t>Como </a:t>
            </a:r>
            <a:r>
              <a:rPr lang="en-US" dirty="0" err="1">
                <a:solidFill>
                  <a:schemeClr val="bg1"/>
                </a:solidFill>
              </a:rPr>
              <a:t>publico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texto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fuente</a:t>
            </a:r>
            <a:r>
              <a:rPr lang="en-US" dirty="0">
                <a:solidFill>
                  <a:schemeClr val="bg1"/>
                </a:solidFill>
              </a:rPr>
              <a:t> (o de </a:t>
            </a:r>
            <a:r>
              <a:rPr lang="en-US" dirty="0" err="1">
                <a:solidFill>
                  <a:schemeClr val="bg1"/>
                </a:solidFill>
              </a:rPr>
              <a:t>origen</a:t>
            </a:r>
            <a:r>
              <a:rPr lang="en-US" dirty="0">
                <a:solidFill>
                  <a:schemeClr val="bg1"/>
                </a:solidFill>
              </a:rPr>
              <a:t>)?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3943403" y="6050042"/>
            <a:ext cx="8655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097280" y="1828800"/>
            <a:ext cx="10180320" cy="5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770"/>
              <a:buFont typeface="Arial"/>
              <a:buNone/>
            </a:pPr>
            <a:endParaRPr sz="2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rgbClr val="82A222"/>
              </a:buClr>
              <a:buSzPts val="3770"/>
            </a:pP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debe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cumplir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 </a:t>
            </a:r>
            <a:r>
              <a:rPr lang="en-US" sz="2800" dirty="0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siguiente</a:t>
            </a:r>
            <a:r>
              <a:rPr lang="en-US" sz="2800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800" dirty="0">
              <a:solidFill>
                <a:schemeClr val="bg1"/>
              </a:solidFill>
            </a:endParaRPr>
          </a:p>
          <a:p>
            <a:pPr marL="285750" marR="0" lvl="0" indent="-266700" algn="l" rtl="0">
              <a:spcBef>
                <a:spcPts val="1120"/>
              </a:spcBef>
              <a:spcAft>
                <a:spcPts val="0"/>
              </a:spcAft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recurso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entero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 El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libro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entero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todas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las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Historias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Bíblicas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Abiertas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Nivel de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revisión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apropiado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 Nivel 3 para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traducciones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bíblicas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Cargado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subido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al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Unir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contenido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se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hace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varios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dispositivos</a:t>
            </a:r>
            <a:endParaRPr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66700">
              <a:spcBef>
                <a:spcPts val="1120"/>
              </a:spcBef>
              <a:buClr>
                <a:srgbClr val="82A222"/>
              </a:buClr>
              <a:buSzPts val="3470"/>
              <a:buFont typeface="Arial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Todos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los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contribuyentes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estan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anotados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una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lista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 por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nombre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seudónimo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98851" y="452718"/>
            <a:ext cx="9886927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4000"/>
            </a:pPr>
            <a:r>
              <a:rPr lang="en-US" sz="4000" dirty="0">
                <a:solidFill>
                  <a:schemeClr val="bg1"/>
                </a:solidFill>
              </a:rPr>
              <a:t>Los </a:t>
            </a:r>
            <a:r>
              <a:rPr lang="en-US" sz="4000" dirty="0" err="1">
                <a:solidFill>
                  <a:schemeClr val="bg1"/>
                </a:solidFill>
              </a:rPr>
              <a:t>Prerrequisitos</a:t>
            </a:r>
            <a:r>
              <a:rPr lang="en-US" sz="4000" dirty="0">
                <a:solidFill>
                  <a:schemeClr val="bg1"/>
                </a:solidFill>
              </a:rPr>
              <a:t> para </a:t>
            </a:r>
            <a:r>
              <a:rPr lang="en-US" sz="4000" dirty="0" err="1">
                <a:solidFill>
                  <a:schemeClr val="bg1"/>
                </a:solidFill>
              </a:rPr>
              <a:t>publicar</a:t>
            </a:r>
            <a:r>
              <a:rPr lang="en-US" sz="4000" dirty="0">
                <a:solidFill>
                  <a:schemeClr val="bg1"/>
                </a:solidFill>
              </a:rPr>
              <a:t> un </a:t>
            </a:r>
            <a:r>
              <a:rPr lang="en-US" sz="4000" dirty="0" err="1">
                <a:solidFill>
                  <a:schemeClr val="bg1"/>
                </a:solidFill>
              </a:rPr>
              <a:t>texto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fuente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2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Lato</vt:lpstr>
      <vt:lpstr>Century Gothic</vt:lpstr>
      <vt:lpstr>Calibri</vt:lpstr>
      <vt:lpstr>Arial</vt:lpstr>
      <vt:lpstr>Ion</vt:lpstr>
      <vt:lpstr>Publicando un Proyecto</vt:lpstr>
      <vt:lpstr>¿De qué trata esta presentación?</vt:lpstr>
      <vt:lpstr>¿Qué es Publicar?</vt:lpstr>
      <vt:lpstr>¿Qué es Publicar?</vt:lpstr>
      <vt:lpstr>¿Cómo puedo yo mismo-publicar?</vt:lpstr>
      <vt:lpstr>Viendo Proyectos Publicados por uno mismo</vt:lpstr>
      <vt:lpstr>¿Qué es Publicar?</vt:lpstr>
      <vt:lpstr>¿Como publico texto fuente (o de origen)?</vt:lpstr>
      <vt:lpstr>Los Prerrequisitos para publicar un texto fuente</vt:lpstr>
      <vt:lpstr>Los Prerrequisitos para publicar un texto Fuente (continuación)</vt:lpstr>
      <vt:lpstr>¿Qué aprendió?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Publicando un Proyecto</dc:title>
  <dc:creator>Pamela Gamer</dc:creator>
  <cp:lastModifiedBy>Christine Jarka</cp:lastModifiedBy>
  <cp:revision>283</cp:revision>
  <dcterms:created xsi:type="dcterms:W3CDTF">2019-12-03T13:43:45Z</dcterms:created>
  <dcterms:modified xsi:type="dcterms:W3CDTF">2021-07-07T18:30:26Z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