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0" r:id="rId4"/>
  </p:sldMasterIdLst>
  <p:notesMasterIdLst>
    <p:notesMasterId r:id="rId14"/>
  </p:notesMasterIdLst>
  <p:sldIdLst>
    <p:sldId id="256" r:id="rId5"/>
    <p:sldId id="298" r:id="rId6"/>
    <p:sldId id="270" r:id="rId7"/>
    <p:sldId id="346" r:id="rId8"/>
    <p:sldId id="347" r:id="rId9"/>
    <p:sldId id="267" r:id="rId10"/>
    <p:sldId id="293" r:id="rId11"/>
    <p:sldId id="348" r:id="rId12"/>
    <p:sldId id="29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C28C"/>
    <a:srgbClr val="002664"/>
    <a:srgbClr val="3FB2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57" d="100"/>
          <a:sy n="57" d="100"/>
        </p:scale>
        <p:origin x="28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2A5A54-57FA-4281-A6F5-1860CF48FA07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B8915D-B0F2-4E00-A13E-77885368E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626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6741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254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117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03520" y="2468880"/>
            <a:ext cx="6172200" cy="3329581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962656"/>
            <a:ext cx="3200400" cy="3325168"/>
          </a:xfrm>
        </p:spPr>
        <p:txBody>
          <a:bodyPr anchor="t">
            <a:noAutofit/>
          </a:bodyPr>
          <a:lstStyle>
            <a:lvl1pPr marL="0" indent="0" algn="r">
              <a:buNone/>
              <a:defRPr sz="2400" b="1" cap="all">
                <a:solidFill>
                  <a:srgbClr val="28C28C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DEED8C0B-CEE7-45ED-B90F-D15536814D1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0476734" y="240389"/>
            <a:ext cx="628463" cy="708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2488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A6A6C4D2-D997-4426-AA76-32996808C0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0476734" y="240389"/>
            <a:ext cx="628463" cy="708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14552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B4CB12D6-FD76-4892-BF81-4AD4EA11206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0476734" y="240389"/>
            <a:ext cx="628463" cy="708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32348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4D9D1ADF-7590-4BBB-9EDD-3E7500C2FF4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0476734" y="240389"/>
            <a:ext cx="628463" cy="708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58596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004A5310-CEF2-4234-8175-4AFD0179D5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0476734" y="240389"/>
            <a:ext cx="628463" cy="708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10699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0D8B3AA9-54DF-4483-9DCC-50279CDACE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0476734" y="240389"/>
            <a:ext cx="628463" cy="708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44744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565FC716-C57F-4D9C-9DD4-F2CF2314B41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0476734" y="240389"/>
            <a:ext cx="628463" cy="708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74724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412B7CE1-9B31-46F8-9C40-78825E32544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0476734" y="240389"/>
            <a:ext cx="628463" cy="708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618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817A2A57-243F-45D1-820F-B4BB0CFEC1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0476734" y="240389"/>
            <a:ext cx="628463" cy="708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449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6111" y="2188565"/>
            <a:ext cx="4215384" cy="4206240"/>
          </a:xfrm>
        </p:spPr>
        <p:txBody>
          <a:bodyPr>
            <a:noAutofit/>
          </a:bodyPr>
          <a:lstStyle>
            <a:lvl1pPr>
              <a:buClr>
                <a:srgbClr val="28C28C"/>
              </a:buClr>
              <a:defRPr sz="2400"/>
            </a:lvl1pPr>
            <a:lvl2pPr>
              <a:buClr>
                <a:srgbClr val="28C28C"/>
              </a:buClr>
              <a:defRPr sz="2400"/>
            </a:lvl2pPr>
            <a:lvl3pPr>
              <a:buClr>
                <a:srgbClr val="28C28C"/>
              </a:buClr>
              <a:defRPr sz="2400"/>
            </a:lvl3pPr>
            <a:lvl4pPr>
              <a:buClr>
                <a:srgbClr val="28C28C"/>
              </a:buClr>
              <a:defRPr sz="1200"/>
            </a:lvl4pPr>
            <a:lvl5pPr>
              <a:buClr>
                <a:srgbClr val="28C28C"/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0640" y="2194560"/>
            <a:ext cx="6089904" cy="4200245"/>
          </a:xfrm>
        </p:spPr>
        <p:txBody>
          <a:bodyPr>
            <a:normAutofit/>
          </a:bodyPr>
          <a:lstStyle>
            <a:lvl1pPr>
              <a:buClr>
                <a:srgbClr val="28C28C"/>
              </a:buClr>
              <a:defRPr sz="1800"/>
            </a:lvl1pPr>
            <a:lvl2pPr>
              <a:buClr>
                <a:srgbClr val="28C28C"/>
              </a:buClr>
              <a:defRPr sz="1600"/>
            </a:lvl2pPr>
            <a:lvl3pPr>
              <a:buClr>
                <a:srgbClr val="28C28C"/>
              </a:buClr>
              <a:defRPr sz="1400"/>
            </a:lvl3pPr>
            <a:lvl4pPr>
              <a:buClr>
                <a:srgbClr val="28C28C"/>
              </a:buClr>
              <a:defRPr sz="1200"/>
            </a:lvl4pPr>
            <a:lvl5pPr>
              <a:buClr>
                <a:srgbClr val="28C28C"/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631EDA-FC97-4E7C-A281-E24C74E247D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71794A1D-4318-4627-BD74-5EFA7360C1E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flipH="1">
            <a:off x="10476734" y="240389"/>
            <a:ext cx="628463" cy="708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350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28C28C"/>
              </a:buClr>
              <a:defRPr/>
            </a:lvl1pPr>
            <a:lvl2pPr>
              <a:buClr>
                <a:srgbClr val="28C28C"/>
              </a:buClr>
              <a:defRPr/>
            </a:lvl2pPr>
            <a:lvl3pPr>
              <a:buClr>
                <a:srgbClr val="28C28C"/>
              </a:buClr>
              <a:defRPr/>
            </a:lvl3pPr>
            <a:lvl4pPr>
              <a:buClr>
                <a:srgbClr val="28C28C"/>
              </a:buClr>
              <a:defRPr/>
            </a:lvl4pPr>
            <a:lvl5pPr>
              <a:buClr>
                <a:srgbClr val="28C28C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CE5806-CCAD-44D3-8FC7-E762BECF4AC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F2815A2C-B4AF-4F6E-BB37-F24AA56F71B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flipH="1">
            <a:off x="10476734" y="240389"/>
            <a:ext cx="628463" cy="708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920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b="1" cap="all">
                <a:solidFill>
                  <a:srgbClr val="28C28C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D9D6ED-6FE1-4014-9C29-0BBFFC6DDA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081680F6-9963-4905-B727-8D3965119EB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flipH="1">
            <a:off x="10476734" y="240389"/>
            <a:ext cx="628463" cy="708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824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rgbClr val="28C28C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buClr>
                <a:srgbClr val="28C28C"/>
              </a:buClr>
              <a:defRPr sz="1800"/>
            </a:lvl1pPr>
            <a:lvl2pPr>
              <a:buClr>
                <a:srgbClr val="28C28C"/>
              </a:buClr>
              <a:defRPr sz="1600"/>
            </a:lvl2pPr>
            <a:lvl3pPr>
              <a:buClr>
                <a:srgbClr val="28C28C"/>
              </a:buClr>
              <a:defRPr sz="1400"/>
            </a:lvl3pPr>
            <a:lvl4pPr>
              <a:buClr>
                <a:srgbClr val="28C28C"/>
              </a:buClr>
              <a:defRPr sz="1200"/>
            </a:lvl4pPr>
            <a:lvl5pPr>
              <a:buClr>
                <a:srgbClr val="28C28C"/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rgbClr val="28C28C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buClr>
                <a:srgbClr val="28C28C"/>
              </a:buClr>
              <a:defRPr sz="1800"/>
            </a:lvl1pPr>
            <a:lvl2pPr>
              <a:buClr>
                <a:srgbClr val="28C28C"/>
              </a:buClr>
              <a:defRPr sz="1600"/>
            </a:lvl2pPr>
            <a:lvl3pPr>
              <a:buClr>
                <a:srgbClr val="28C28C"/>
              </a:buClr>
              <a:defRPr sz="1400"/>
            </a:lvl3pPr>
            <a:lvl4pPr>
              <a:buClr>
                <a:srgbClr val="28C28C"/>
              </a:buClr>
              <a:defRPr sz="1200"/>
            </a:lvl4pPr>
            <a:lvl5pPr>
              <a:buClr>
                <a:srgbClr val="28C28C"/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46C4822-B60C-4CFD-B2B5-4487D90065E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C4B6FC36-52C3-4A4E-B7A7-D587581C7C0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flipH="1">
            <a:off x="10476734" y="240389"/>
            <a:ext cx="628463" cy="708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38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42B9F6ED-6719-4EFD-83FA-A8A693814F9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0476734" y="240389"/>
            <a:ext cx="628463" cy="708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97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94755A36-B9F6-4561-AB02-D389EE70425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0476734" y="240389"/>
            <a:ext cx="628463" cy="708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344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buClr>
                <a:srgbClr val="28C28C"/>
              </a:buClr>
              <a:defRPr sz="2000"/>
            </a:lvl1pPr>
            <a:lvl2pPr>
              <a:buClr>
                <a:srgbClr val="28C28C"/>
              </a:buClr>
              <a:defRPr sz="1800"/>
            </a:lvl2pPr>
            <a:lvl3pPr>
              <a:buClr>
                <a:srgbClr val="28C28C"/>
              </a:buClr>
              <a:defRPr sz="1600"/>
            </a:lvl3pPr>
            <a:lvl4pPr>
              <a:buClr>
                <a:srgbClr val="28C28C"/>
              </a:buClr>
              <a:defRPr sz="1400"/>
            </a:lvl4pPr>
            <a:lvl5pPr>
              <a:buClr>
                <a:srgbClr val="28C28C"/>
              </a:buCl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06EFEFFE-CD1D-411D-860B-B245EFDD4BC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0476734" y="240389"/>
            <a:ext cx="628463" cy="708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898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95698653-0439-4A17-87E1-AE0D806C3C2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0476734" y="240389"/>
            <a:ext cx="628463" cy="708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370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rgbClr val="002664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rgbClr val="28C28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573448B-0838-405C-B69D-F5BBF286DCFD}"/>
              </a:ext>
            </a:extLst>
          </p:cNvPr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704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1" r:id="rId1"/>
    <p:sldLayoutId id="2147483854" r:id="rId2"/>
    <p:sldLayoutId id="2147483852" r:id="rId3"/>
    <p:sldLayoutId id="2147483853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  <p:sldLayoutId id="2147483862" r:id="rId12"/>
    <p:sldLayoutId id="2147483863" r:id="rId13"/>
    <p:sldLayoutId id="2147483864" r:id="rId14"/>
    <p:sldLayoutId id="2147483865" r:id="rId15"/>
    <p:sldLayoutId id="2147483866" r:id="rId16"/>
    <p:sldLayoutId id="2147483867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gif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ontent.bibletranslationtools.org/username/project_code" TargetMode="External"/><Relationship Id="rId7" Type="http://schemas.openxmlformats.org/officeDocument/2006/relationships/hyperlink" Target="https://btt-writer.readthedocs.io/en/latest/dUpload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3.png"/><Relationship Id="rId4" Type="http://schemas.openxmlformats.org/officeDocument/2006/relationships/hyperlink" Target="https://read.bibletranslationtools.org/u/username/project_code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724833D1-3934-41C6-8727-BA0F41C3F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53278" y="3091878"/>
            <a:ext cx="6172200" cy="3329581"/>
          </a:xfrm>
        </p:spPr>
        <p:txBody>
          <a:bodyPr>
            <a:normAutofit/>
          </a:bodyPr>
          <a:lstStyle/>
          <a:p>
            <a:r>
              <a:rPr lang="en-US" dirty="0"/>
              <a:t>Making a Project Accessible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F1ECA749-EB96-4C39-8F2A-5E5F3BCF38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BTT Writer for the Desktop</a:t>
            </a:r>
          </a:p>
        </p:txBody>
      </p:sp>
    </p:spTree>
    <p:extLst>
      <p:ext uri="{BB962C8B-B14F-4D97-AF65-F5344CB8AC3E}">
        <p14:creationId xmlns:p14="http://schemas.microsoft.com/office/powerpoint/2010/main" val="1903575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89B76-491D-4376-A986-0496E00BB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This Presentation About?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91E74-C58F-4BD6-B724-A5405BF85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In this presentation you learn to:</a:t>
            </a:r>
          </a:p>
          <a:p>
            <a:r>
              <a:rPr lang="en-US" sz="2400" dirty="0"/>
              <a:t>Define accessibility as it pertains to Bible </a:t>
            </a:r>
            <a:br>
              <a:rPr lang="en-US" sz="2400" dirty="0"/>
            </a:br>
            <a:r>
              <a:rPr lang="en-US" sz="2400" dirty="0"/>
              <a:t>translation</a:t>
            </a:r>
          </a:p>
          <a:p>
            <a:r>
              <a:rPr lang="en-US" sz="2400" dirty="0"/>
              <a:t>Make your translation accessible to others</a:t>
            </a:r>
          </a:p>
        </p:txBody>
      </p:sp>
      <p:pic>
        <p:nvPicPr>
          <p:cNvPr id="6" name="Picture 5" descr="A close up of a computer&#10;&#10;Description automatically generated">
            <a:extLst>
              <a:ext uri="{FF2B5EF4-FFF2-40B4-BE49-F238E27FC236}">
                <a16:creationId xmlns:a16="http://schemas.microsoft.com/office/drawing/2014/main" id="{DE4F3804-2A1B-419A-9646-710641347A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7484" y="1692780"/>
            <a:ext cx="3838575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753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Graphical user interface&#10;&#10;Description automatically generated">
            <a:extLst>
              <a:ext uri="{FF2B5EF4-FFF2-40B4-BE49-F238E27FC236}">
                <a16:creationId xmlns:a16="http://schemas.microsoft.com/office/drawing/2014/main" id="{FB068836-97A5-410E-841E-7B3099679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2451" y="1368610"/>
            <a:ext cx="2464258" cy="2464258"/>
          </a:xfrm>
          <a:prstGeom prst="rect">
            <a:avLst/>
          </a:prstGeom>
        </p:spPr>
      </p:pic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98425F8C-02C9-48E3-9BD5-B168ADB3F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6249" y="1771623"/>
            <a:ext cx="1933575" cy="1576607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0CE6B759-241F-4E8A-9E7A-D01393BD6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Accessibility?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BA0A3B-635D-4CEB-86B2-E298557A10D4}"/>
              </a:ext>
            </a:extLst>
          </p:cNvPr>
          <p:cNvSpPr txBox="1"/>
          <p:nvPr/>
        </p:nvSpPr>
        <p:spPr>
          <a:xfrm>
            <a:off x="8197160" y="1812435"/>
            <a:ext cx="35663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It’s useless to have Bible translations that just sit on a shelf (or on someone‘s computer)!</a:t>
            </a:r>
          </a:p>
        </p:txBody>
      </p:sp>
    </p:spTree>
    <p:extLst>
      <p:ext uri="{BB962C8B-B14F-4D97-AF65-F5344CB8AC3E}">
        <p14:creationId xmlns:p14="http://schemas.microsoft.com/office/powerpoint/2010/main" val="2105698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1.11111E-6 L 0.08503 0.10231 C 0.10287 0.12592 0.12943 0.13889 0.15743 0.13889 C 0.18933 0.13889 0.21485 0.12592 0.23256 0.10231 L 0.31823 1.11111E-6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11" y="6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107E70-BE8A-4C36-9642-0C3FC0EB7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7055" y="4080214"/>
            <a:ext cx="3575050" cy="2386346"/>
          </a:xfrm>
          <a:prstGeom prst="rect">
            <a:avLst/>
          </a:prstGeom>
        </p:spPr>
      </p:pic>
      <p:pic>
        <p:nvPicPr>
          <p:cNvPr id="9" name="Picture 8" descr="Graphical user interface&#10;&#10;Description automatically generated">
            <a:extLst>
              <a:ext uri="{FF2B5EF4-FFF2-40B4-BE49-F238E27FC236}">
                <a16:creationId xmlns:a16="http://schemas.microsoft.com/office/drawing/2014/main" id="{FB068836-97A5-410E-841E-7B30996793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2451" y="1368610"/>
            <a:ext cx="2464258" cy="2464258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0CE6B759-241F-4E8A-9E7A-D01393BD6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Accessibility?</a:t>
            </a: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98425F8C-02C9-48E3-9BD5-B168ADB3F0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2575" y="1853248"/>
            <a:ext cx="1840924" cy="150106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E71A9AA-304C-4725-B2E5-3A3DBE40D21F}"/>
              </a:ext>
            </a:extLst>
          </p:cNvPr>
          <p:cNvSpPr txBox="1"/>
          <p:nvPr/>
        </p:nvSpPr>
        <p:spPr>
          <a:xfrm>
            <a:off x="5348472" y="567018"/>
            <a:ext cx="2268570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9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5B1B18-48B4-451C-A397-7ACC7A0D7815}"/>
              </a:ext>
            </a:extLst>
          </p:cNvPr>
          <p:cNvSpPr txBox="1"/>
          <p:nvPr/>
        </p:nvSpPr>
        <p:spPr>
          <a:xfrm>
            <a:off x="8197160" y="1812435"/>
            <a:ext cx="36126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It’s useless to have Bible translations that just sit on a shelf (or on someone‘s computer)!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495796-1AC3-463D-B3DB-C430611FA784}"/>
              </a:ext>
            </a:extLst>
          </p:cNvPr>
          <p:cNvSpPr txBox="1"/>
          <p:nvPr/>
        </p:nvSpPr>
        <p:spPr>
          <a:xfrm>
            <a:off x="904908" y="4451166"/>
            <a:ext cx="37977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want the Bible to get into the hands of the people who so desperately need it.</a:t>
            </a:r>
          </a:p>
        </p:txBody>
      </p:sp>
    </p:spTree>
    <p:extLst>
      <p:ext uri="{BB962C8B-B14F-4D97-AF65-F5344CB8AC3E}">
        <p14:creationId xmlns:p14="http://schemas.microsoft.com/office/powerpoint/2010/main" val="600417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11111E-6 L 0.31094 0.36968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534" y="18634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2"/>
                                            </p:cond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text&#10;&#10;Description automatically generated">
            <a:extLst>
              <a:ext uri="{FF2B5EF4-FFF2-40B4-BE49-F238E27FC236}">
                <a16:creationId xmlns:a16="http://schemas.microsoft.com/office/drawing/2014/main" id="{89E74E78-0A7E-424A-BC70-57E19EED15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3887" y="1399489"/>
            <a:ext cx="2018318" cy="2522898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0CE6B759-241F-4E8A-9E7A-D01393BD6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Accessibility?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E0114D8-A4EC-445A-B1DD-E625B3661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530" y="1339839"/>
            <a:ext cx="5212289" cy="1139809"/>
          </a:xfrm>
        </p:spPr>
        <p:txBody>
          <a:bodyPr>
            <a:noAutofit/>
          </a:bodyPr>
          <a:lstStyle/>
          <a:p>
            <a:r>
              <a:rPr lang="en-US" dirty="0"/>
              <a:t>Accessibility is making your work </a:t>
            </a:r>
            <a:br>
              <a:rPr lang="en-US" dirty="0"/>
            </a:br>
            <a:r>
              <a:rPr lang="en-US" dirty="0"/>
              <a:t>available to others in a format they can use.</a:t>
            </a:r>
          </a:p>
          <a:p>
            <a:r>
              <a:rPr lang="en-US" dirty="0"/>
              <a:t>In what format?</a:t>
            </a:r>
          </a:p>
          <a:p>
            <a:endParaRPr lang="en-US" dirty="0"/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BB012D1D-58AF-49E4-A342-1DC45F28DA0C}"/>
              </a:ext>
            </a:extLst>
          </p:cNvPr>
          <p:cNvSpPr txBox="1">
            <a:spLocks/>
          </p:cNvSpPr>
          <p:nvPr/>
        </p:nvSpPr>
        <p:spPr>
          <a:xfrm rot="20817304">
            <a:off x="2885323" y="2536878"/>
            <a:ext cx="2923421" cy="9012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Whatever the church wants!</a:t>
            </a:r>
          </a:p>
          <a:p>
            <a:pPr algn="ctr"/>
            <a:endParaRPr lang="en-US" b="1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4859A8E-0D5E-4B19-BF79-60E2D769DB96}"/>
              </a:ext>
            </a:extLst>
          </p:cNvPr>
          <p:cNvSpPr/>
          <p:nvPr/>
        </p:nvSpPr>
        <p:spPr>
          <a:xfrm>
            <a:off x="5933887" y="1399489"/>
            <a:ext cx="2018318" cy="2553911"/>
          </a:xfrm>
          <a:prstGeom prst="rect">
            <a:avLst/>
          </a:prstGeom>
          <a:noFill/>
          <a:ln w="762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EC46E72-8C77-4298-A487-949D916B13AC}"/>
              </a:ext>
            </a:extLst>
          </p:cNvPr>
          <p:cNvGrpSpPr/>
          <p:nvPr/>
        </p:nvGrpSpPr>
        <p:grpSpPr>
          <a:xfrm>
            <a:off x="5771303" y="4311326"/>
            <a:ext cx="2510759" cy="2386713"/>
            <a:chOff x="5771303" y="4311326"/>
            <a:chExt cx="2510759" cy="2386713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A5298EE9-7A73-496A-A413-DA05993778B5}"/>
                </a:ext>
              </a:extLst>
            </p:cNvPr>
            <p:cNvGrpSpPr/>
            <p:nvPr/>
          </p:nvGrpSpPr>
          <p:grpSpPr>
            <a:xfrm>
              <a:off x="5771303" y="4937808"/>
              <a:ext cx="2510759" cy="1760231"/>
              <a:chOff x="5166750" y="4998098"/>
              <a:chExt cx="2510759" cy="1760231"/>
            </a:xfrm>
          </p:grpSpPr>
          <p:pic>
            <p:nvPicPr>
              <p:cNvPr id="39" name="Picture 38" descr="A picture containing text, monitor, indoor, screen&#10;&#10;Description automatically generated">
                <a:extLst>
                  <a:ext uri="{FF2B5EF4-FFF2-40B4-BE49-F238E27FC236}">
                    <a16:creationId xmlns:a16="http://schemas.microsoft.com/office/drawing/2014/main" id="{C1F736AE-604D-48C4-89D2-D92D50CA32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66750" y="4998098"/>
                <a:ext cx="2461861" cy="1760231"/>
              </a:xfrm>
              <a:prstGeom prst="rect">
                <a:avLst/>
              </a:prstGeom>
            </p:spPr>
          </p:pic>
          <p:pic>
            <p:nvPicPr>
              <p:cNvPr id="40" name="Picture 39" descr="A picture containing text, monitor, electronics, indoor&#10;&#10;Description automatically generated">
                <a:extLst>
                  <a:ext uri="{FF2B5EF4-FFF2-40B4-BE49-F238E27FC236}">
                    <a16:creationId xmlns:a16="http://schemas.microsoft.com/office/drawing/2014/main" id="{DFE78933-009F-4D39-8DFA-B814285813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20457436">
                <a:off x="6949767" y="5088559"/>
                <a:ext cx="727742" cy="1455484"/>
              </a:xfrm>
              <a:prstGeom prst="rect">
                <a:avLst/>
              </a:prstGeom>
            </p:spPr>
          </p:pic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2C5587C-9599-4429-8350-55CCE800AD8D}"/>
                </a:ext>
              </a:extLst>
            </p:cNvPr>
            <p:cNvSpPr txBox="1"/>
            <p:nvPr/>
          </p:nvSpPr>
          <p:spPr>
            <a:xfrm>
              <a:off x="6457777" y="4311326"/>
              <a:ext cx="125286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B0604020202020204" pitchFamily="2" charset="-79"/>
                </a:rPr>
                <a:t>TABLET/PHONE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EC1493D8-567A-4180-B022-2B046D2AE949}"/>
              </a:ext>
            </a:extLst>
          </p:cNvPr>
          <p:cNvGrpSpPr/>
          <p:nvPr/>
        </p:nvGrpSpPr>
        <p:grpSpPr>
          <a:xfrm>
            <a:off x="8671454" y="4165921"/>
            <a:ext cx="2641605" cy="2200698"/>
            <a:chOff x="8671454" y="4165921"/>
            <a:chExt cx="2641605" cy="2200698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5C5B2573-CA40-4E0B-8A67-AA0990E53DB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671454" y="4165921"/>
              <a:ext cx="2641605" cy="2200698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669CE5D-E695-4668-B888-F49FF99CC4EB}"/>
                </a:ext>
              </a:extLst>
            </p:cNvPr>
            <p:cNvSpPr txBox="1"/>
            <p:nvPr/>
          </p:nvSpPr>
          <p:spPr>
            <a:xfrm>
              <a:off x="9365826" y="4458308"/>
              <a:ext cx="125286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B0604020202020204" pitchFamily="2" charset="-79"/>
                </a:rPr>
                <a:t>PDF </a:t>
              </a:r>
            </a:p>
            <a:p>
              <a:pPr algn="ctr"/>
              <a:r>
                <a:rPr lang="en-US" sz="16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B0604020202020204" pitchFamily="2" charset="-79"/>
                </a:rPr>
                <a:t>FILES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364FEFB-25EE-4D79-A03D-7FDB9928E421}"/>
              </a:ext>
            </a:extLst>
          </p:cNvPr>
          <p:cNvGrpSpPr/>
          <p:nvPr/>
        </p:nvGrpSpPr>
        <p:grpSpPr>
          <a:xfrm>
            <a:off x="8223211" y="1418075"/>
            <a:ext cx="3474721" cy="2553911"/>
            <a:chOff x="8223211" y="1418075"/>
            <a:chExt cx="3474721" cy="2553911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3E944746-F14C-4B28-A383-C1FA8A64F676}"/>
                </a:ext>
              </a:extLst>
            </p:cNvPr>
            <p:cNvGrpSpPr/>
            <p:nvPr/>
          </p:nvGrpSpPr>
          <p:grpSpPr>
            <a:xfrm>
              <a:off x="9134999" y="1418075"/>
              <a:ext cx="2562933" cy="2553911"/>
              <a:chOff x="8070948" y="2148718"/>
              <a:chExt cx="2200698" cy="2200698"/>
            </a:xfrm>
          </p:grpSpPr>
          <p:pic>
            <p:nvPicPr>
              <p:cNvPr id="43" name="Picture 42" descr="A picture containing text, electronics, monitor, indoor&#10;&#10;Description automatically generated">
                <a:extLst>
                  <a:ext uri="{FF2B5EF4-FFF2-40B4-BE49-F238E27FC236}">
                    <a16:creationId xmlns:a16="http://schemas.microsoft.com/office/drawing/2014/main" id="{8720F19D-2816-4BFD-AB33-0EAA731131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070948" y="2148718"/>
                <a:ext cx="2200698" cy="2200698"/>
              </a:xfrm>
              <a:prstGeom prst="rect">
                <a:avLst/>
              </a:prstGeom>
            </p:spPr>
          </p:pic>
          <p:pic>
            <p:nvPicPr>
              <p:cNvPr id="44" name="Picture 43">
                <a:extLst>
                  <a:ext uri="{FF2B5EF4-FFF2-40B4-BE49-F238E27FC236}">
                    <a16:creationId xmlns:a16="http://schemas.microsoft.com/office/drawing/2014/main" id="{28587FBA-AFFF-4CEA-9F22-A9C6385C45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528736" y="2392665"/>
                <a:ext cx="1044254" cy="923592"/>
              </a:xfrm>
              <a:prstGeom prst="rect">
                <a:avLst/>
              </a:prstGeom>
            </p:spPr>
          </p:pic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41C2088-920D-4482-8914-323A25039524}"/>
                </a:ext>
              </a:extLst>
            </p:cNvPr>
            <p:cNvSpPr txBox="1"/>
            <p:nvPr/>
          </p:nvSpPr>
          <p:spPr>
            <a:xfrm>
              <a:off x="8223211" y="1929293"/>
              <a:ext cx="125286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B0604020202020204" pitchFamily="2" charset="-79"/>
                </a:rPr>
                <a:t>READ</a:t>
              </a:r>
            </a:p>
            <a:p>
              <a:pPr algn="ctr"/>
              <a:r>
                <a:rPr lang="en-US" sz="16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B0604020202020204" pitchFamily="2" charset="-79"/>
                </a:rPr>
                <a:t>ONLINE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9F64641-0112-45D7-A58A-08FF7E0B4A3E}"/>
              </a:ext>
            </a:extLst>
          </p:cNvPr>
          <p:cNvGrpSpPr/>
          <p:nvPr/>
        </p:nvGrpSpPr>
        <p:grpSpPr>
          <a:xfrm>
            <a:off x="722253" y="3327180"/>
            <a:ext cx="2543175" cy="2261878"/>
            <a:chOff x="722253" y="3327180"/>
            <a:chExt cx="2543175" cy="2261878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066889EF-9B4C-4B53-9879-B1A3BD1AE51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22253" y="3684058"/>
              <a:ext cx="2543175" cy="1905000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654B988-81AC-49D2-9297-B98C7F664769}"/>
                </a:ext>
              </a:extLst>
            </p:cNvPr>
            <p:cNvSpPr txBox="1"/>
            <p:nvPr/>
          </p:nvSpPr>
          <p:spPr>
            <a:xfrm>
              <a:off x="820589" y="3327180"/>
              <a:ext cx="23465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B0604020202020204" pitchFamily="2" charset="-79"/>
                </a:rPr>
                <a:t>PRINTED  COPIES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9EB6B02-E8D9-4B3A-BE52-15386648BE83}"/>
              </a:ext>
            </a:extLst>
          </p:cNvPr>
          <p:cNvGrpSpPr/>
          <p:nvPr/>
        </p:nvGrpSpPr>
        <p:grpSpPr>
          <a:xfrm>
            <a:off x="3130416" y="3971986"/>
            <a:ext cx="2543176" cy="2532118"/>
            <a:chOff x="2961698" y="4165921"/>
            <a:chExt cx="2543176" cy="2532118"/>
          </a:xfrm>
        </p:grpSpPr>
        <p:pic>
          <p:nvPicPr>
            <p:cNvPr id="41" name="Picture 40" descr="Logo&#10;&#10;Description automatically generated">
              <a:extLst>
                <a:ext uri="{FF2B5EF4-FFF2-40B4-BE49-F238E27FC236}">
                  <a16:creationId xmlns:a16="http://schemas.microsoft.com/office/drawing/2014/main" id="{65D9A53C-4EFB-41AD-A307-3ABB1325984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961698" y="4621977"/>
              <a:ext cx="2543176" cy="2076062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B78DC2B-CC71-42EF-AEF7-E22A8CB809D1}"/>
                </a:ext>
              </a:extLst>
            </p:cNvPr>
            <p:cNvSpPr txBox="1"/>
            <p:nvPr/>
          </p:nvSpPr>
          <p:spPr>
            <a:xfrm>
              <a:off x="3882040" y="4165921"/>
              <a:ext cx="125286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B0604020202020204" pitchFamily="2" charset="-79"/>
                </a:rPr>
                <a:t>FANCY</a:t>
              </a:r>
            </a:p>
            <a:p>
              <a:pPr algn="ctr"/>
              <a:r>
                <a:rPr lang="en-US" sz="16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B0604020202020204" pitchFamily="2" charset="-79"/>
                </a:rPr>
                <a:t>  BIBLES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651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10" grpId="0"/>
      <p:bldP spid="2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89B76-491D-4376-A986-0496E00BB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How Do I Make My Work Accessible?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91E74-C58F-4BD6-B724-A5405BF85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04" y="1737170"/>
            <a:ext cx="10088944" cy="4195481"/>
          </a:xfrm>
        </p:spPr>
        <p:txBody>
          <a:bodyPr>
            <a:noAutofit/>
          </a:bodyPr>
          <a:lstStyle/>
          <a:p>
            <a:pPr marL="0" indent="0">
              <a:buNone/>
            </a:pP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Uploaded project is available online to anyone at the URL:</a:t>
            </a:r>
          </a:p>
          <a:p>
            <a:pPr marL="457200" lvl="1" indent="0">
              <a:buNone/>
            </a:pPr>
            <a:r>
              <a:rPr lang="en-US" sz="2000" b="1" dirty="0">
                <a:solidFill>
                  <a:srgbClr val="C4E46E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sz="2000" b="1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content</a:t>
            </a:r>
            <a:r>
              <a:rPr lang="en-US" sz="2000" b="1" dirty="0">
                <a:solidFill>
                  <a:srgbClr val="C4E46E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.bibletranslationtools.org/</a:t>
            </a:r>
            <a:r>
              <a:rPr lang="en-US" sz="2000" i="1" dirty="0">
                <a:solidFill>
                  <a:srgbClr val="C4E46E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username/project_code</a:t>
            </a:r>
            <a:r>
              <a:rPr lang="en-US" i="1" dirty="0"/>
              <a:t>.</a:t>
            </a:r>
          </a:p>
          <a:p>
            <a:pPr lvl="1"/>
            <a:r>
              <a:rPr lang="en-US" sz="2200" dirty="0"/>
              <a:t>For user-friendly content, click </a:t>
            </a:r>
            <a:r>
              <a:rPr lang="en-US" sz="2200" b="1" dirty="0"/>
              <a:t>See in Reader </a:t>
            </a:r>
          </a:p>
          <a:p>
            <a:pPr lvl="1"/>
            <a:r>
              <a:rPr lang="en-US" sz="2200" dirty="0"/>
              <a:t>Or use the URL </a:t>
            </a:r>
            <a:r>
              <a:rPr lang="en-US" sz="2000" b="1" dirty="0">
                <a:solidFill>
                  <a:srgbClr val="C4E46E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sz="2000" b="1" dirty="0">
                <a:solidFill>
                  <a:srgbClr val="FF0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read</a:t>
            </a:r>
            <a:r>
              <a:rPr lang="en-US" sz="2000" b="1" dirty="0">
                <a:solidFill>
                  <a:srgbClr val="C4E46E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.bibletranslationtools.</a:t>
            </a:r>
            <a:r>
              <a:rPr lang="en-US" sz="2000" b="1">
                <a:solidFill>
                  <a:srgbClr val="C4E46E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org/u/</a:t>
            </a:r>
            <a:r>
              <a:rPr lang="en-US" sz="2000" i="1">
                <a:solidFill>
                  <a:srgbClr val="C4E46E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username</a:t>
            </a:r>
            <a:r>
              <a:rPr lang="en-US" sz="2000" i="1" dirty="0">
                <a:solidFill>
                  <a:srgbClr val="C4E46E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/project_code</a:t>
            </a:r>
            <a:r>
              <a:rPr lang="en-US" sz="2400" dirty="0">
                <a:solidFill>
                  <a:srgbClr val="C4E46E"/>
                </a:solidFill>
              </a:rPr>
              <a:t>)</a:t>
            </a:r>
            <a:r>
              <a:rPr lang="en-US" sz="2400" i="1" dirty="0"/>
              <a:t>.</a:t>
            </a:r>
            <a:endParaRPr lang="en-US" sz="2000" i="1" dirty="0"/>
          </a:p>
          <a:p>
            <a:pPr lvl="1"/>
            <a:endParaRPr lang="en-US" sz="22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BBF6F80-0E32-4E6F-B7D2-A9F1311762EC}"/>
              </a:ext>
            </a:extLst>
          </p:cNvPr>
          <p:cNvGrpSpPr/>
          <p:nvPr/>
        </p:nvGrpSpPr>
        <p:grpSpPr>
          <a:xfrm>
            <a:off x="6958936" y="1742579"/>
            <a:ext cx="3961496" cy="1532304"/>
            <a:chOff x="5949271" y="2491579"/>
            <a:chExt cx="4453619" cy="1692988"/>
          </a:xfrm>
        </p:grpSpPr>
        <p:pic>
          <p:nvPicPr>
            <p:cNvPr id="9" name="Picture 8" descr="A picture containing electronics, monitor, sitting, table&#10;&#10;Description generated with very high confidence">
              <a:extLst>
                <a:ext uri="{FF2B5EF4-FFF2-40B4-BE49-F238E27FC236}">
                  <a16:creationId xmlns:a16="http://schemas.microsoft.com/office/drawing/2014/main" id="{54AFD767-A8A8-4FCC-ADF3-DB8CD082E66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9271" y="2491579"/>
              <a:ext cx="1691640" cy="1691640"/>
            </a:xfrm>
            <a:prstGeom prst="rect">
              <a:avLst/>
            </a:prstGeom>
          </p:spPr>
        </p:pic>
        <p:pic>
          <p:nvPicPr>
            <p:cNvPr id="10" name="Picture 9" descr="A close up of a safe&#10;&#10;Description generated with high confidence">
              <a:extLst>
                <a:ext uri="{FF2B5EF4-FFF2-40B4-BE49-F238E27FC236}">
                  <a16:creationId xmlns:a16="http://schemas.microsoft.com/office/drawing/2014/main" id="{CE3D4B65-80E4-4471-983D-6A0BA784BF3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85012" y="2491579"/>
              <a:ext cx="1417878" cy="1692988"/>
            </a:xfrm>
            <a:prstGeom prst="rect">
              <a:avLst/>
            </a:prstGeom>
          </p:spPr>
        </p:pic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EEC108E0-979D-4873-914F-FF0E146D915A}"/>
                </a:ext>
              </a:extLst>
            </p:cNvPr>
            <p:cNvSpPr/>
            <p:nvPr/>
          </p:nvSpPr>
          <p:spPr>
            <a:xfrm>
              <a:off x="7093762" y="2711913"/>
              <a:ext cx="2438400" cy="37553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7854721-010A-4EA3-B82A-A119A1CAA71F}"/>
              </a:ext>
            </a:extLst>
          </p:cNvPr>
          <p:cNvSpPr txBox="1">
            <a:spLocks/>
          </p:cNvSpPr>
          <p:nvPr/>
        </p:nvSpPr>
        <p:spPr>
          <a:xfrm>
            <a:off x="1115504" y="1737171"/>
            <a:ext cx="5446070" cy="41954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2400" dirty="0"/>
              <a:t>Upload your project to the WA content server (WACS) as often as you want to create a backup of your work (see </a:t>
            </a:r>
            <a:r>
              <a:rPr lang="en-US" sz="2400" dirty="0">
                <a:hlinkClick r:id="rId7"/>
              </a:rPr>
              <a:t>Uploading or Exporting Your Work</a:t>
            </a:r>
            <a:r>
              <a:rPr lang="en-US" sz="2400" dirty="0"/>
              <a:t>).</a:t>
            </a:r>
            <a:br>
              <a:rPr lang="en-US" sz="2400" dirty="0"/>
            </a:br>
            <a:br>
              <a:rPr lang="en-US" sz="2400" dirty="0"/>
            </a:b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862497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12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597BD-E3EA-40D4-AFDA-48F8F1689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Viewing Accessible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CDC39-04DE-4285-89A5-4259AB48C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813" y="1530404"/>
            <a:ext cx="4556659" cy="4195481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800" dirty="0"/>
              <a:t>From the content server, anyone can:</a:t>
            </a:r>
            <a:endParaRPr lang="en-US" sz="2800" dirty="0">
              <a:latin typeface="Calibri" panose="020F0502020204030204" pitchFamily="34" charset="0"/>
              <a:ea typeface="DengXian" panose="02010600030101010101" pitchFamily="2" charset="-122"/>
              <a:cs typeface="Calibri" panose="020F0502020204030204" pitchFamily="34" charset="0"/>
            </a:endParaRPr>
          </a:p>
          <a:p>
            <a:pPr lvl="0"/>
            <a:r>
              <a:rPr lang="en-US" sz="2800" dirty="0"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See the web version of your project</a:t>
            </a:r>
          </a:p>
          <a:p>
            <a:pPr lvl="0"/>
            <a:r>
              <a:rPr lang="en-US" sz="2800" dirty="0"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Download a USFM</a:t>
            </a:r>
            <a:br>
              <a:rPr lang="en-US" sz="2800" dirty="0"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</a:br>
            <a:r>
              <a:rPr lang="en-US" sz="2800" dirty="0"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file of your project</a:t>
            </a:r>
          </a:p>
          <a:p>
            <a:pPr lvl="0"/>
            <a:r>
              <a:rPr lang="en-US" sz="2800" dirty="0"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Print your translation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315793-DCCE-4DF4-9C2A-70C7EA15D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9104" y="1530404"/>
            <a:ext cx="5994781" cy="345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262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40EF4-9DC0-4B3A-8B41-B85767774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Viewing</a:t>
            </a:r>
            <a:r>
              <a:rPr lang="en-US" sz="4000" dirty="0"/>
              <a:t> Translations on </a:t>
            </a:r>
            <a:r>
              <a:rPr lang="en-US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bibleineverylanguage.org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9D717-28CA-4A81-A751-841242266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4722990" cy="4195481"/>
          </a:xfrm>
        </p:spPr>
        <p:txBody>
          <a:bodyPr/>
          <a:lstStyle/>
          <a:p>
            <a:r>
              <a:rPr lang="en-US" dirty="0"/>
              <a:t>Many translations are available on the Bible in Every Language website.</a:t>
            </a:r>
          </a:p>
          <a:p>
            <a:r>
              <a:rPr lang="en-US" dirty="0"/>
              <a:t>Talk to your Wycliffe Associates contact to make your translation visible there.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D37946F-F16A-403C-B5DB-FEB2DCCD34E1}"/>
              </a:ext>
            </a:extLst>
          </p:cNvPr>
          <p:cNvGrpSpPr/>
          <p:nvPr/>
        </p:nvGrpSpPr>
        <p:grpSpPr>
          <a:xfrm>
            <a:off x="5826303" y="2052918"/>
            <a:ext cx="5976492" cy="4042958"/>
            <a:chOff x="5826302" y="1800098"/>
            <a:chExt cx="5976492" cy="404295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B93C8AD-BE1D-4C8A-A1CC-C4C27B3BA3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26302" y="2052918"/>
              <a:ext cx="5976492" cy="3790138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B8F5E29-C6AD-49DA-B592-DBB611D1F2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26302" y="1800098"/>
              <a:ext cx="5976492" cy="2633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71899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89B76-491D-4376-A986-0496E00BB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You Learn?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91E74-C58F-4BD6-B724-A5405BF85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In this presentation you learned to:</a:t>
            </a:r>
          </a:p>
          <a:p>
            <a:r>
              <a:rPr lang="en-US" sz="2400" dirty="0"/>
              <a:t>Define accessibility as it pertains to Bible </a:t>
            </a:r>
            <a:br>
              <a:rPr lang="en-US" sz="2400" dirty="0"/>
            </a:br>
            <a:r>
              <a:rPr lang="en-US" sz="2400" dirty="0"/>
              <a:t>translation</a:t>
            </a:r>
          </a:p>
          <a:p>
            <a:r>
              <a:rPr lang="en-US" sz="2400" dirty="0"/>
              <a:t>Make your translation accessible to others</a:t>
            </a:r>
          </a:p>
        </p:txBody>
      </p:sp>
      <p:pic>
        <p:nvPicPr>
          <p:cNvPr id="6" name="Picture 5" descr="A close up of a computer&#10;&#10;Description automatically generated">
            <a:extLst>
              <a:ext uri="{FF2B5EF4-FFF2-40B4-BE49-F238E27FC236}">
                <a16:creationId xmlns:a16="http://schemas.microsoft.com/office/drawing/2014/main" id="{F5078030-ED87-4FF3-A113-49912FDBE1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7823" y="1753070"/>
            <a:ext cx="3838575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040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TTRecorder-WAPC664.potx" id="{0C0A8CD1-5135-4E81-A889-F66BC3099A83}" vid="{91119C89-D9B5-4991-9784-115396A7408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AB3623AC358204B8459D60480BA9C2B" ma:contentTypeVersion="12" ma:contentTypeDescription="Create a new document." ma:contentTypeScope="" ma:versionID="d3005fe9c78495323023aeced5280a50">
  <xsd:schema xmlns:xsd="http://www.w3.org/2001/XMLSchema" xmlns:xs="http://www.w3.org/2001/XMLSchema" xmlns:p="http://schemas.microsoft.com/office/2006/metadata/properties" xmlns:ns3="e6b6b08c-4e37-4703-b140-b9e21b970c4f" xmlns:ns4="63ebc9d3-73c5-43d0-b794-270dc3c2d1a0" targetNamespace="http://schemas.microsoft.com/office/2006/metadata/properties" ma:root="true" ma:fieldsID="0b9151cbda91d7d860fe7297b2c5ad24" ns3:_="" ns4:_="">
    <xsd:import namespace="e6b6b08c-4e37-4703-b140-b9e21b970c4f"/>
    <xsd:import namespace="63ebc9d3-73c5-43d0-b794-270dc3c2d1a0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b6b08c-4e37-4703-b140-b9e21b970c4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ebc9d3-73c5-43d0-b794-270dc3c2d1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CFF4CB-2157-4462-882E-7C7509AE6A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6405D58-8AA8-4FB2-A549-3AE7234CE79B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63ebc9d3-73c5-43d0-b794-270dc3c2d1a0"/>
    <ds:schemaRef ds:uri="e6b6b08c-4e37-4703-b140-b9e21b970c4f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EEEB1E18-1527-4724-AEDB-E4EBC76D73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6b6b08c-4e37-4703-b140-b9e21b970c4f"/>
    <ds:schemaRef ds:uri="63ebc9d3-73c5-43d0-b794-270dc3c2d1a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BTTRecorder</Template>
  <TotalTime>7182</TotalTime>
  <Words>333</Words>
  <Application>Microsoft Office PowerPoint</Application>
  <PresentationFormat>Widescreen</PresentationFormat>
  <Paragraphs>46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Arial Black</vt:lpstr>
      <vt:lpstr>Calibri</vt:lpstr>
      <vt:lpstr>Century Gothic</vt:lpstr>
      <vt:lpstr>Courier New</vt:lpstr>
      <vt:lpstr>Wingdings 3</vt:lpstr>
      <vt:lpstr>Ion</vt:lpstr>
      <vt:lpstr>Making a Project Accessible</vt:lpstr>
      <vt:lpstr>What Is This Presentation About?</vt:lpstr>
      <vt:lpstr>What Is Accessibility?</vt:lpstr>
      <vt:lpstr>What Is Accessibility?</vt:lpstr>
      <vt:lpstr>What Is Accessibility?</vt:lpstr>
      <vt:lpstr>How Do I Make My Work Accessible?</vt:lpstr>
      <vt:lpstr>Viewing Accessible Projects</vt:lpstr>
      <vt:lpstr>Viewing Translations on bibleineverylanguage.org</vt:lpstr>
      <vt:lpstr>What Did You Learn?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Pamela Gamer</dc:creator>
  <cp:lastModifiedBy>Pamela Gamer</cp:lastModifiedBy>
  <cp:revision>33</cp:revision>
  <dcterms:created xsi:type="dcterms:W3CDTF">2019-11-19T19:56:01Z</dcterms:created>
  <dcterms:modified xsi:type="dcterms:W3CDTF">2021-02-03T16:35:57Z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0x0101005AB3623AC358204B8459D60480BA9C2B</vt:lpwstr>
  </property>
</Properties>
</file>