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6"/>
  </p:notesMasterIdLst>
  <p:sldIdLst>
    <p:sldId id="256" r:id="rId5"/>
    <p:sldId id="298" r:id="rId6"/>
    <p:sldId id="270" r:id="rId7"/>
    <p:sldId id="345" r:id="rId8"/>
    <p:sldId id="267" r:id="rId9"/>
    <p:sldId id="293" r:id="rId10"/>
    <p:sldId id="302" r:id="rId11"/>
    <p:sldId id="273" r:id="rId12"/>
    <p:sldId id="299" r:id="rId13"/>
    <p:sldId id="344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EED8C0B-CEE7-45ED-B90F-D15536814D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6A6C4D2-D997-4426-AA76-32996808C0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4CB12D6-FD76-4892-BF81-4AD4EA112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D9D1ADF-7590-4BBB-9EDD-3E7500C2FF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04A5310-CEF2-4234-8175-4AFD0179D5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D8B3AA9-54DF-4483-9DCC-50279CDAC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5FC716-C57F-4D9C-9DD4-F2CF2314B4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12B7CE1-9B31-46F8-9C40-78825E3254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17A2A57-243F-45D1-820F-B4BB0CFEC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1794A1D-4318-4627-BD74-5EFA7360C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2815A2C-B4AF-4F6E-BB37-F24AA56F71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81680F6-9963-4905-B727-8D3965119E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4B6FC36-52C3-4A4E-B7A7-D587581C7C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2B9F6ED-6719-4EFD-83FA-A8A693814F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4755A36-B9F6-4561-AB02-D389EE704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6EFEFFE-CD1D-411D-860B-B245EFDD4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5698653-0439-4A17-87E1-AE0D806C3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476734" y="240389"/>
            <a:ext cx="628463" cy="7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ycliffeAssociates/btt-writer-docs/blob/master/docs/DUpload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ufw.io/pub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btt-writer.readthedocs.io/en/latest/dUpload.htm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WycliffeAssociates/btt-writer-docs/blob/master/docs/DUpload.pdf" TargetMode="External"/><Relationship Id="rId5" Type="http://schemas.openxmlformats.org/officeDocument/2006/relationships/hyperlink" Target="https://door43.org/u" TargetMode="External"/><Relationship Id="rId4" Type="http://schemas.openxmlformats.org/officeDocument/2006/relationships/hyperlink" Target="https://wacs.bibletranslationtools.org/username/project_cod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fw.io/forms" TargetMode="External"/><Relationship Id="rId2" Type="http://schemas.openxmlformats.org/officeDocument/2006/relationships/hyperlink" Target="https://live.door43.org/u/Door43/en_ta/eccd2b1a6f/04-checking.html#intro-level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24833D1-3934-41C6-8727-BA0F41C3F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a Project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ECA749-EB96-4C39-8F2A-5E5F3BCF3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the Desktop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60C474-B9F6-464A-841A-E0E166F3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99" y="1356667"/>
            <a:ext cx="1885714" cy="31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Submitting Source Text Request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7B2FC8-68C7-412B-8966-4CDDD5D872E4}"/>
              </a:ext>
            </a:extLst>
          </p:cNvPr>
          <p:cNvSpPr txBox="1">
            <a:spLocks/>
          </p:cNvSpPr>
          <p:nvPr/>
        </p:nvSpPr>
        <p:spPr>
          <a:xfrm>
            <a:off x="898667" y="137763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request that source text be published: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dirty="0">
                <a:hlinkClick r:id="rId3"/>
              </a:rPr>
              <a:t>project review </a:t>
            </a:r>
            <a:r>
              <a:rPr lang="en-US" dirty="0"/>
              <a:t>to ensure that:</a:t>
            </a:r>
          </a:p>
          <a:p>
            <a:pPr lvl="1"/>
            <a:r>
              <a:rPr lang="en-US" sz="2400" dirty="0"/>
              <a:t>Translation is complete </a:t>
            </a:r>
          </a:p>
          <a:p>
            <a:pPr lvl="1"/>
            <a:r>
              <a:rPr lang="en-US" sz="2400" dirty="0"/>
              <a:t>All contributors are listed </a:t>
            </a:r>
            <a:r>
              <a:rPr lang="en-US" sz="1800" dirty="0"/>
              <a:t>(include their server </a:t>
            </a:r>
            <a:br>
              <a:rPr lang="en-US" sz="1800" dirty="0"/>
            </a:br>
            <a:r>
              <a:rPr lang="en-US" sz="1800" dirty="0"/>
              <a:t>usernames OR attach signed license agreements for them.)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completed project to content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source text request </a:t>
            </a:r>
            <a:r>
              <a:rPr lang="en-US" dirty="0" err="1"/>
              <a:t>form:</a:t>
            </a:r>
            <a:r>
              <a:rPr lang="en-US" dirty="0" err="1">
                <a:solidFill>
                  <a:srgbClr val="404040"/>
                </a:solidFill>
                <a:latin typeface="Lato"/>
              </a:rPr>
              <a:t>i</a:t>
            </a:r>
            <a:br>
              <a:rPr lang="en-US" dirty="0">
                <a:solidFill>
                  <a:srgbClr val="404040"/>
                </a:solidFill>
                <a:latin typeface="Lato"/>
              </a:rPr>
            </a:br>
            <a:r>
              <a:rPr lang="en-US" dirty="0">
                <a:solidFill>
                  <a:srgbClr val="404040"/>
                </a:solidFill>
                <a:latin typeface="Lato"/>
              </a:rPr>
              <a:t>at </a:t>
            </a:r>
            <a:r>
              <a:rPr lang="en-US" dirty="0">
                <a:solidFill>
                  <a:srgbClr val="9B59B6"/>
                </a:solidFill>
                <a:latin typeface="Lato"/>
                <a:hlinkClick r:id="rId4"/>
              </a:rPr>
              <a:t>http://ufw.io/pub/</a:t>
            </a:r>
            <a:r>
              <a:rPr lang="en-US" dirty="0">
                <a:solidFill>
                  <a:srgbClr val="404040"/>
                </a:solidFill>
                <a:latin typeface="Lato"/>
              </a:rPr>
              <a:t>.</a:t>
            </a:r>
            <a:endParaRPr lang="en-US" dirty="0"/>
          </a:p>
          <a:p>
            <a:pPr lvl="1"/>
            <a:r>
              <a:rPr lang="en-US" sz="2400" dirty="0"/>
              <a:t>You will be contacted about any issues.</a:t>
            </a:r>
          </a:p>
          <a:p>
            <a:pPr lvl="1"/>
            <a:r>
              <a:rPr lang="en-US" sz="2400" dirty="0"/>
              <a:t>You will be notified when publishing is </a:t>
            </a:r>
            <a:br>
              <a:rPr lang="en-US" sz="2400" dirty="0"/>
            </a:br>
            <a:r>
              <a:rPr lang="en-US" sz="2400" dirty="0"/>
              <a:t>complete for your review.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BE921-1164-4E26-B360-54DBF9C2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8007" y="2476292"/>
            <a:ext cx="1949206" cy="2806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42B10-403B-434E-8FF4-AAA8B4B74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061" y="4544524"/>
            <a:ext cx="3262272" cy="1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F5078030-ED87-4FF3-A113-49912FDB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12" y="1652587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Describe the two types of publishing</a:t>
            </a:r>
          </a:p>
          <a:p>
            <a:r>
              <a:rPr lang="en-US" dirty="0"/>
              <a:t>List prerequisites for source text publishing</a:t>
            </a:r>
          </a:p>
          <a:p>
            <a:r>
              <a:rPr lang="en-US" dirty="0"/>
              <a:t>Explain the steps for source text publishing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E4F3804-2A1B-419A-9646-71064134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12" y="1652587"/>
            <a:ext cx="383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Self-publishing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Source text publishing (only for Gateway Languages)</a:t>
            </a:r>
          </a:p>
        </p:txBody>
      </p:sp>
    </p:spTree>
    <p:extLst>
      <p:ext uri="{BB962C8B-B14F-4D97-AF65-F5344CB8AC3E}">
        <p14:creationId xmlns:p14="http://schemas.microsoft.com/office/powerpoint/2010/main" val="21056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169EA-876E-496A-97F9-4D1BD889A93D}"/>
              </a:ext>
            </a:extLst>
          </p:cNvPr>
          <p:cNvSpPr/>
          <p:nvPr/>
        </p:nvSpPr>
        <p:spPr>
          <a:xfrm>
            <a:off x="1542579" y="3526544"/>
            <a:ext cx="2578318" cy="624114"/>
          </a:xfrm>
          <a:prstGeom prst="roundRect">
            <a:avLst/>
          </a:prstGeom>
          <a:gradFill>
            <a:gsLst>
              <a:gs pos="0">
                <a:schemeClr val="accent1">
                  <a:tint val="64000"/>
                  <a:lumMod val="118000"/>
                  <a:alpha val="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</p:spTree>
    <p:extLst>
      <p:ext uri="{BB962C8B-B14F-4D97-AF65-F5344CB8AC3E}">
        <p14:creationId xmlns:p14="http://schemas.microsoft.com/office/powerpoint/2010/main" val="73330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Self-Publish?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04" y="1492086"/>
            <a:ext cx="10088944" cy="4195481"/>
          </a:xfrm>
        </p:spPr>
        <p:txBody>
          <a:bodyPr>
            <a:noAutofit/>
          </a:bodyPr>
          <a:lstStyle/>
          <a:p>
            <a:r>
              <a:rPr lang="en-US" sz="2400" dirty="0"/>
              <a:t>Upload your project to the content server as often as you want to create a backup of your work (see </a:t>
            </a:r>
            <a:r>
              <a:rPr lang="en-US" sz="2400" dirty="0">
                <a:hlinkClick r:id="rId3"/>
              </a:rPr>
              <a:t>Uploading or Exporting Your Work</a:t>
            </a:r>
            <a:r>
              <a:rPr lang="en-US" sz="2400" dirty="0"/>
              <a:t>).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Uploaded project is available online to anyone at the URL:</a:t>
            </a:r>
          </a:p>
          <a:p>
            <a:pPr lvl="1"/>
            <a:r>
              <a:rPr lang="en-US" sz="2400" dirty="0"/>
              <a:t>For WACS: </a:t>
            </a:r>
            <a:r>
              <a:rPr lang="en-US" b="1" dirty="0">
                <a:hlinkClick r:id="rId4"/>
              </a:rPr>
              <a:t>https://wacs.bibletranslationtools.org/</a:t>
            </a:r>
            <a:r>
              <a:rPr lang="en-US" i="1" dirty="0">
                <a:hlinkClick r:id="rId4"/>
              </a:rPr>
              <a:t>username/project_code</a:t>
            </a:r>
            <a:r>
              <a:rPr lang="en-US" sz="1400" i="1" dirty="0"/>
              <a:t>.</a:t>
            </a:r>
          </a:p>
          <a:p>
            <a:pPr lvl="1"/>
            <a:r>
              <a:rPr lang="en-US" sz="2400" dirty="0"/>
              <a:t>For DCS: </a:t>
            </a:r>
            <a:r>
              <a:rPr 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https://door43.org/u https://door43.org/u</a:t>
            </a:r>
            <a:r>
              <a:rPr lang="en-US" b="1" dirty="0"/>
              <a:t>/</a:t>
            </a:r>
            <a:r>
              <a:rPr lang="en-US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username/project_code</a:t>
            </a:r>
            <a:r>
              <a:rPr lang="en-US" i="1" dirty="0"/>
              <a:t>.</a:t>
            </a:r>
            <a:endParaRPr lang="en-US" sz="2400" i="1" dirty="0"/>
          </a:p>
          <a:p>
            <a:r>
              <a:rPr lang="en-US" sz="2400" dirty="0"/>
              <a:t>See </a:t>
            </a:r>
            <a:r>
              <a:rPr lang="en-US" sz="2400" dirty="0">
                <a:hlinkClick r:id="rId6"/>
              </a:rPr>
              <a:t>Uploading, Exporting, and Importing a Project</a:t>
            </a:r>
            <a:br>
              <a:rPr lang="en-US" sz="2400" i="1" dirty="0"/>
            </a:br>
            <a:r>
              <a:rPr lang="en-US" sz="2400" i="1" dirty="0"/>
              <a:t>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4115252" y="2415819"/>
            <a:ext cx="3961496" cy="153230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Self-Published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dirty="0"/>
              <a:t>From the content server,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 with default formatting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documents of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 (like a PDF)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Get the link to the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for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Interact with others about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6F446-75C1-44F2-B773-2FB8F2E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58133"/>
            <a:ext cx="5553351" cy="29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169EA-876E-496A-97F9-4D1BD889A93D}"/>
              </a:ext>
            </a:extLst>
          </p:cNvPr>
          <p:cNvSpPr/>
          <p:nvPr/>
        </p:nvSpPr>
        <p:spPr>
          <a:xfrm>
            <a:off x="1858787" y="4009697"/>
            <a:ext cx="7884303" cy="624114"/>
          </a:xfrm>
          <a:prstGeom prst="roundRect">
            <a:avLst/>
          </a:prstGeom>
          <a:gradFill>
            <a:gsLst>
              <a:gs pos="0">
                <a:schemeClr val="accent1">
                  <a:tint val="64000"/>
                  <a:lumMod val="118000"/>
                  <a:alpha val="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</p:spTree>
    <p:extLst>
      <p:ext uri="{BB962C8B-B14F-4D97-AF65-F5344CB8AC3E}">
        <p14:creationId xmlns:p14="http://schemas.microsoft.com/office/powerpoint/2010/main" val="25433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484310" y="1423447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To publish the source text for a Gateway Language you must: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Meet the prerequisites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Submit Source Text Request 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Publish Source Text?</a:t>
            </a:r>
          </a:p>
        </p:txBody>
      </p:sp>
    </p:spTree>
    <p:extLst>
      <p:ext uri="{BB962C8B-B14F-4D97-AF65-F5344CB8AC3E}">
        <p14:creationId xmlns:p14="http://schemas.microsoft.com/office/powerpoint/2010/main" val="267894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261754" y="1207724"/>
            <a:ext cx="10211821" cy="55138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The source text must meet all of the following:</a:t>
            </a:r>
          </a:p>
          <a:p>
            <a:r>
              <a:rPr lang="en-US" sz="2600" dirty="0"/>
              <a:t>Whole resource: Entire book or all of Open Bible Stories</a:t>
            </a:r>
          </a:p>
          <a:p>
            <a:r>
              <a:rPr lang="en-US" sz="2600" dirty="0"/>
              <a:t>Appropriate </a:t>
            </a:r>
            <a:r>
              <a:rPr lang="en-US" sz="2600" dirty="0">
                <a:hlinkClick r:id="rId2"/>
              </a:rPr>
              <a:t>checking level</a:t>
            </a:r>
            <a:r>
              <a:rPr lang="en-US" sz="2600" dirty="0"/>
              <a:t>: Level 3 for Bible translations</a:t>
            </a:r>
          </a:p>
          <a:p>
            <a:r>
              <a:rPr lang="en-US" sz="2600" dirty="0"/>
              <a:t>Uploaded to Door43: Merge content if done on multiple devices</a:t>
            </a:r>
          </a:p>
          <a:p>
            <a:r>
              <a:rPr lang="en-US" sz="2600" dirty="0"/>
              <a:t>All contributors listed by either name or pseudonym</a:t>
            </a:r>
          </a:p>
          <a:p>
            <a:r>
              <a:rPr lang="en-US" sz="2600" dirty="0"/>
              <a:t>Agreements: Document agreements by all contributors to License, Statement of Faith, and Translation Guidelines;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/>
              <a:t>     </a:t>
            </a:r>
            <a:r>
              <a:rPr lang="en-US" sz="2400" dirty="0"/>
              <a:t>May be done by having them: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 Door43 accounts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Prerequisites for Publishing Source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928D7-3651-493C-A7B4-933980ECE60C}"/>
              </a:ext>
            </a:extLst>
          </p:cNvPr>
          <p:cNvSpPr txBox="1"/>
          <p:nvPr/>
        </p:nvSpPr>
        <p:spPr>
          <a:xfrm>
            <a:off x="2238702" y="5726287"/>
            <a:ext cx="809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  OR  physically sign </a:t>
            </a:r>
            <a:r>
              <a:rPr lang="en-US" sz="2400" dirty="0">
                <a:hlinkClick r:id="rId3"/>
              </a:rPr>
              <a:t>documents</a:t>
            </a:r>
            <a:r>
              <a:rPr lang="en-US" sz="2400" dirty="0"/>
              <a:t> and digitize them (scan or photo)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7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ebc9d3-73c5-43d0-b794-270dc3c2d1a0"/>
    <ds:schemaRef ds:uri="http://purl.org/dc/elements/1.1/"/>
    <ds:schemaRef ds:uri="http://schemas.microsoft.com/office/2006/metadata/properties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55</TotalTime>
  <Words>371</Words>
  <Application>Microsoft Office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Arial</vt:lpstr>
      <vt:lpstr>Calibri</vt:lpstr>
      <vt:lpstr>Century Gothic</vt:lpstr>
      <vt:lpstr>Wingdings 3</vt:lpstr>
      <vt:lpstr>Ion</vt:lpstr>
      <vt:lpstr>Publishing a Project</vt:lpstr>
      <vt:lpstr>What Is This Presentation About?</vt:lpstr>
      <vt:lpstr>What Is Publishing?</vt:lpstr>
      <vt:lpstr>What Is Publishing?</vt:lpstr>
      <vt:lpstr>How Do I Self-Publish?</vt:lpstr>
      <vt:lpstr>Viewing Self-Published Projects</vt:lpstr>
      <vt:lpstr>What Is Publishing?</vt:lpstr>
      <vt:lpstr>How Do I Publish Source Text?</vt:lpstr>
      <vt:lpstr>Prerequisites for Publishing Source Text</vt:lpstr>
      <vt:lpstr>Submitting Source Text Request Form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Gamer</dc:creator>
  <cp:lastModifiedBy>Pamela Gamer</cp:lastModifiedBy>
  <cp:revision>7</cp:revision>
  <dcterms:created xsi:type="dcterms:W3CDTF">2019-11-19T19:56:01Z</dcterms:created>
  <dcterms:modified xsi:type="dcterms:W3CDTF">2019-11-26T20:27:31Z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