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jmipP67S7XNvPGLMLMxBldclE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this as you go through the next few slides and have them do the exercise on their tablet as you demo and guide them through it.</a:t>
            </a:r>
            <a:endParaRPr/>
          </a:p>
        </p:txBody>
      </p:sp>
      <p:sp>
        <p:nvSpPr>
          <p:cNvPr id="155" name="Google Shape;15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7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7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30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30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0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3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3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3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Commencer un nouveau </a:t>
            </a:r>
            <a:r>
              <a:rPr lang="en-US" dirty="0" err="1"/>
              <a:t>projet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BTT Writer pour android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305" y="2175214"/>
            <a:ext cx="7097495" cy="369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body" idx="1"/>
          </p:nvPr>
        </p:nvSpPr>
        <p:spPr>
          <a:xfrm>
            <a:off x="875201" y="1490210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4"/>
            </a:pPr>
            <a:r>
              <a:rPr lang="en-US" sz="2800"/>
              <a:t>Choisissez un ou plusieurs textes-source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Le projet est créé :</a:t>
            </a:r>
            <a:endParaRPr sz="2400" b="1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Vous ne pouvez pas                                                                        travailler tant que la                                                                                       source n'est pas                                                                                   spécifiée - cliquez                                                                                n'importe où dans la                                                                                              partie inférieure de                                                                                                l'écran.</a:t>
            </a:r>
            <a:endParaRPr/>
          </a:p>
        </p:txBody>
      </p:sp>
      <p:cxnSp>
        <p:nvCxnSpPr>
          <p:cNvPr id="212" name="Google Shape;212;p10"/>
          <p:cNvCxnSpPr>
            <a:endCxn id="213" idx="1"/>
          </p:cNvCxnSpPr>
          <p:nvPr/>
        </p:nvCxnSpPr>
        <p:spPr>
          <a:xfrm>
            <a:off x="4528134" y="2273554"/>
            <a:ext cx="1054500" cy="2157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9211565" y="4689907"/>
            <a:ext cx="1449450" cy="158836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5582634" y="2273500"/>
            <a:ext cx="1884965" cy="43150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068977"/>
            <a:ext cx="5623300" cy="35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>
            <a:spLocks noGrp="1"/>
          </p:cNvSpPr>
          <p:nvPr>
            <p:ph type="body" idx="1"/>
          </p:nvPr>
        </p:nvSpPr>
        <p:spPr>
          <a:xfrm>
            <a:off x="875200" y="1513650"/>
            <a:ext cx="5496000" cy="51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514350" lvl="0" indent="-525018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4"/>
            </a:pPr>
            <a:r>
              <a:rPr lang="en-US" sz="2800"/>
              <a:t>Choisissez un ou plusieurs textes-source :</a:t>
            </a:r>
            <a:endParaRPr/>
          </a:p>
          <a:p>
            <a:pPr marL="742950" lvl="1" indent="-294894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Le projet est créé :</a:t>
            </a:r>
            <a:endParaRPr/>
          </a:p>
          <a:p>
            <a:pPr marL="742950" lvl="1" indent="-31623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Vous ne pouvez pas                                                                        travailler tant que la                                                                                       source n'est pas                                                                                   spécifiée - cliquez                                                                                n'importe où dans la                                                                                              partie inférieure de                                                                                                l'écran.</a:t>
            </a:r>
            <a:endParaRPr/>
          </a:p>
          <a:p>
            <a:pPr marL="742950" lvl="1" indent="-294894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Sélectionnez un ou plusieurs textes- sources - cliquez sur la loupe pour chercher (cliquez  sur Anglais ULB)</a:t>
            </a:r>
            <a:endParaRPr/>
          </a:p>
        </p:txBody>
      </p:sp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 rot="10800000" flipH="1">
            <a:off x="4651460" y="2371330"/>
            <a:ext cx="1921015" cy="239641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1"/>
          <p:cNvSpPr/>
          <p:nvPr/>
        </p:nvSpPr>
        <p:spPr>
          <a:xfrm>
            <a:off x="6155960" y="3603465"/>
            <a:ext cx="3669323" cy="43150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11"/>
          <p:cNvCxnSpPr/>
          <p:nvPr/>
        </p:nvCxnSpPr>
        <p:spPr>
          <a:xfrm rot="10800000">
            <a:off x="6572475" y="2290337"/>
            <a:ext cx="4738587" cy="1428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p11"/>
          <p:cNvSpPr/>
          <p:nvPr/>
        </p:nvSpPr>
        <p:spPr>
          <a:xfrm>
            <a:off x="11311062" y="2104221"/>
            <a:ext cx="310045" cy="40080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9578137" y="3281462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371" y="2068977"/>
            <a:ext cx="5644929" cy="35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915764">
            <a:off x="10002674" y="5184982"/>
            <a:ext cx="1306222" cy="141221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875200" y="1513649"/>
            <a:ext cx="54960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62204" algn="l" rtl="0">
              <a:spcBef>
                <a:spcPts val="0"/>
              </a:spcBef>
              <a:spcAft>
                <a:spcPts val="0"/>
              </a:spcAft>
              <a:buSzPct val="80000"/>
              <a:buFont typeface="Century Gothic"/>
              <a:buAutoNum type="arabicPeriod" startAt="4"/>
            </a:pPr>
            <a:r>
              <a:rPr lang="en-US" sz="2800"/>
              <a:t>Choisissez un ou plusieurs textes-source :</a:t>
            </a:r>
            <a:endParaRPr/>
          </a:p>
          <a:p>
            <a:pPr marL="742950" lvl="1" indent="-29794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Le projet est créé :</a:t>
            </a:r>
            <a:endParaRPr/>
          </a:p>
          <a:p>
            <a:pPr marL="742950" lvl="1" indent="-29794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Vous ne pouvez pas                                                                        travailler tant que la                                                                                       source n'est pas                                                                                   spécifiée - cliquez                                                                                n'importe où dans la                                                                                              partie inférieure de                                                                                                l'écran.</a:t>
            </a:r>
            <a:endParaRPr/>
          </a:p>
          <a:p>
            <a:pPr marL="742950" lvl="1" indent="-297942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Sélectionnez un ou plusieurs textes- sources - cliquez sur la loupe pour chercher (cliquez  sur Anglais ULB)</a:t>
            </a:r>
            <a:endParaRPr sz="2400"/>
          </a:p>
          <a:p>
            <a:pPr marL="742950" lvl="1" indent="-276606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Cliquez CONFIRMER</a:t>
            </a:r>
            <a:endParaRPr/>
          </a:p>
          <a:p>
            <a:pPr marL="742950" lvl="1" indent="-172973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7978" y="2697509"/>
            <a:ext cx="6783194" cy="389870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Second type d'écran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1593741" y="1766108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Century Gothic"/>
              <a:buAutoNum type="arabicPeriod" startAt="2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L'écran du projet s'ouvre : Votre espace de travail pour un seul projet. Vous êtes maintenant prêt à commencer de traduire. </a:t>
            </a:r>
            <a:endParaRPr/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1575813" y="3585088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6477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6477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 vous appris ? 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avez appris à :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ce qu'est un projet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Créer un nouveau projet de traduction</a:t>
            </a:r>
            <a:endParaRPr/>
          </a:p>
        </p:txBody>
      </p:sp>
      <p:grpSp>
        <p:nvGrpSpPr>
          <p:cNvPr id="252" name="Google Shape;252;p14"/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253" name="Google Shape;253;p14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4" name="Google Shape;254;p14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1" y="1432875"/>
            <a:ext cx="5783034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Dans cette présentation vous apprendrez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Expliquer ce qu'est un projet BTT Writer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</a:pPr>
            <a:r>
              <a:rPr lang="en-US" sz="2400"/>
              <a:t>Créer un nouveau projet de traduction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3601" y="1990253"/>
            <a:ext cx="7304798" cy="473064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Il y a deux types d'écran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503979" y="1423447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 i="1"/>
              <a:t>BTT Writer s'ouvre sur le premier type, l'écran d'accueil.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i="1"/>
              <a:t>                                                  </a:t>
            </a:r>
            <a:endParaRPr i="1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None/>
            </a:pPr>
            <a:r>
              <a:rPr lang="en-US" i="1"/>
              <a:t>                                          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 ce qu'un projet ?</a:t>
            </a:r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484310" y="1423447"/>
            <a:ext cx="10018713" cy="460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Un projet est un espace de travail pour traduire une portion spécifique des Écritures ou d'une histoire biblique  dans la langue cible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Char char="►"/>
            </a:pPr>
            <a:r>
              <a:rPr lang="en-US" sz="2800"/>
              <a:t>2 éléments :</a:t>
            </a:r>
            <a:endParaRPr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La langue- cible: Dans quelle langue suis-je en train de traduire ?</a:t>
            </a:r>
            <a:endParaRPr/>
          </a:p>
          <a:p>
            <a:pPr marL="800100" lvl="1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/>
              <a:t>Catégorie de projet: Que vais-je traduire 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Ancien ou Nouveau Testament? Quel livre 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Histoires bibliques ouvertes 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Après avoir créé un projet, vous devez spécifier le texte source. Qu'est ce que j'utiliserai pour traduire ?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Cela peut être l'anglais ou une langue gateway, ULB ou UDB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Vous pouvez utiliser une source multiple de textes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Vous pouvez changer le textes sources à tout moment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46100" y="452725"/>
            <a:ext cx="97176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Étapes pour créer un nouveau projet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996289" y="1208794"/>
            <a:ext cx="101994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/>
              <a:t>Cliquez sur l'icône pour commencer un nouveau projet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/>
              <a:t>Choisissez la langue cible (langue dans laquelle vous traduisez)</a:t>
            </a:r>
            <a:br>
              <a:rPr lang="en-US" sz="2800"/>
            </a:br>
            <a:r>
              <a:rPr lang="en-US" sz="2400"/>
              <a:t>Suggestions: Anglais Demo 1 ou Demo 2</a:t>
            </a:r>
            <a:endParaRPr sz="28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/>
              <a:t>Choisissez la catégorie de projet ( ce que vous allez traduire)</a:t>
            </a:r>
            <a:br>
              <a:rPr lang="en-US" sz="2800"/>
            </a:br>
            <a:r>
              <a:rPr lang="en-US" sz="2400"/>
              <a:t>Suggestion : Bible : NT 🡪 Jacques</a:t>
            </a:r>
            <a:endParaRPr sz="280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/>
              <a:t>Spécifier le texte source (langue et texte pour la source de la traduction)</a:t>
            </a:r>
            <a:br>
              <a:rPr lang="en-US" sz="2800"/>
            </a:br>
            <a:r>
              <a:rPr lang="en-US" sz="2400"/>
              <a:t>Suggestion: Anglais (ang) - Bible littérale débloquée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rPr lang="en-US" sz="3600"/>
              <a:t>Ces étapes sont présentées dans les diapositives suivantes.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/>
            </a:pPr>
            <a:r>
              <a:rPr lang="en-US" sz="2800"/>
              <a:t>Cliquez sur l'icône +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ou le bouton COMMENCER UNE                                      NOUVELLE TRADUCTION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None/>
            </a:pPr>
            <a:endParaRPr sz="2800"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035" y="3290244"/>
            <a:ext cx="2354789" cy="70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 descr="A picture containing object, first-aid ki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6961" y="2052935"/>
            <a:ext cx="958077" cy="973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0747" y="3565964"/>
            <a:ext cx="5938012" cy="276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2"/>
            </a:pPr>
            <a:r>
              <a:rPr lang="en-US" sz="2800"/>
              <a:t>Choisir la langue cible 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Cliquez dans la fenêtre chercher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Cherchez la langue, par exemple "fr"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Cliquez sur la langue                                                                             cible désirée</a:t>
            </a:r>
            <a:endParaRPr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None/>
            </a:pPr>
            <a:endParaRPr sz="2800"/>
          </a:p>
        </p:txBody>
      </p:sp>
      <p:sp>
        <p:nvSpPr>
          <p:cNvPr id="176" name="Google Shape;176;p7"/>
          <p:cNvSpPr/>
          <p:nvPr/>
        </p:nvSpPr>
        <p:spPr>
          <a:xfrm>
            <a:off x="2862875" y="2032825"/>
            <a:ext cx="2985000" cy="53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7927744" y="2123935"/>
            <a:ext cx="2984915" cy="912286"/>
            <a:chOff x="2739957" y="3433636"/>
            <a:chExt cx="1829104" cy="1470481"/>
          </a:xfrm>
        </p:grpSpPr>
        <p:sp>
          <p:nvSpPr>
            <p:cNvPr id="178" name="Google Shape;178;p7"/>
            <p:cNvSpPr/>
            <p:nvPr/>
          </p:nvSpPr>
          <p:spPr>
            <a:xfrm>
              <a:off x="2739957" y="3433636"/>
              <a:ext cx="1721223" cy="1470481"/>
            </a:xfrm>
            <a:prstGeom prst="wedgeRoundRectCallout">
              <a:avLst>
                <a:gd name="adj1" fmla="val -121181"/>
                <a:gd name="adj2" fmla="val -34858"/>
                <a:gd name="adj3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2739961" y="3580662"/>
              <a:ext cx="1829100" cy="11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Langue dans laquelle vous traduisez</a:t>
              </a:r>
              <a:endParaRPr/>
            </a:p>
          </p:txBody>
        </p:sp>
      </p:grpSp>
      <p:sp>
        <p:nvSpPr>
          <p:cNvPr id="180" name="Google Shape;180;p7"/>
          <p:cNvSpPr/>
          <p:nvPr/>
        </p:nvSpPr>
        <p:spPr>
          <a:xfrm>
            <a:off x="9535786" y="3508074"/>
            <a:ext cx="646471" cy="54194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p7"/>
          <p:cNvCxnSpPr>
            <a:endCxn id="180" idx="1"/>
          </p:cNvCxnSpPr>
          <p:nvPr/>
        </p:nvCxnSpPr>
        <p:spPr>
          <a:xfrm>
            <a:off x="7011286" y="2863747"/>
            <a:ext cx="2524500" cy="9153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7"/>
          <p:cNvCxnSpPr/>
          <p:nvPr/>
        </p:nvCxnSpPr>
        <p:spPr>
          <a:xfrm>
            <a:off x="3980350" y="4226025"/>
            <a:ext cx="2865900" cy="533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8733889" y="4208061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6927" y="2797387"/>
            <a:ext cx="5731854" cy="27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875200" y="20520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3"/>
            </a:pPr>
            <a:r>
              <a:rPr lang="en-US" sz="2800"/>
              <a:t>Choisissez une catégorie de projet (Ce que vous traduisez) 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Cliquez Bible : NT</a:t>
            </a:r>
            <a:endParaRPr sz="2400" b="1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2240"/>
              <a:buNone/>
            </a:pPr>
            <a:endParaRPr sz="2800"/>
          </a:p>
        </p:txBody>
      </p:sp>
      <p:cxnSp>
        <p:nvCxnSpPr>
          <p:cNvPr id="192" name="Google Shape;192;p8"/>
          <p:cNvCxnSpPr/>
          <p:nvPr/>
        </p:nvCxnSpPr>
        <p:spPr>
          <a:xfrm>
            <a:off x="4562050" y="2909525"/>
            <a:ext cx="2090100" cy="1599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7940970" y="3898329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8648" y="2721482"/>
            <a:ext cx="5562397" cy="2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Commencer un projet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SzPts val="2240"/>
              <a:buFont typeface="Century Gothic"/>
              <a:buAutoNum type="arabicPeriod" startAt="3"/>
            </a:pPr>
            <a:r>
              <a:rPr lang="en-US" sz="2800"/>
              <a:t>Choisissez une catégorie de projet (Ce que vous traduisez)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Cliquez Bible : NT</a:t>
            </a:r>
            <a:endParaRPr sz="2400" b="1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Faites défiler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 b="1"/>
              <a:t>Cliquer sur Jacques</a:t>
            </a:r>
            <a:endParaRPr sz="2400"/>
          </a:p>
        </p:txBody>
      </p:sp>
      <p:cxnSp>
        <p:nvCxnSpPr>
          <p:cNvPr id="202" name="Google Shape;202;p9"/>
          <p:cNvCxnSpPr/>
          <p:nvPr/>
        </p:nvCxnSpPr>
        <p:spPr>
          <a:xfrm>
            <a:off x="4164050" y="3674925"/>
            <a:ext cx="2471400" cy="1178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249312">
            <a:off x="7494403" y="4318414"/>
            <a:ext cx="1449450" cy="158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Noto Sans Symbols</vt:lpstr>
      <vt:lpstr>Century Gothic</vt:lpstr>
      <vt:lpstr>Calibri</vt:lpstr>
      <vt:lpstr>Arial</vt:lpstr>
      <vt:lpstr>Ion</vt:lpstr>
      <vt:lpstr>Commencer un nouveau projet</vt:lpstr>
      <vt:lpstr>De quoi parle cette présentation?</vt:lpstr>
      <vt:lpstr>Il y a deux types d'écran</vt:lpstr>
      <vt:lpstr>Qu'est ce qu'un projet ?</vt:lpstr>
      <vt:lpstr>Étapes pour créer un nouveau projet</vt:lpstr>
      <vt:lpstr>Commencer un projet</vt:lpstr>
      <vt:lpstr>Commencer un projet</vt:lpstr>
      <vt:lpstr>Commencer un projet</vt:lpstr>
      <vt:lpstr>Commencer un projet</vt:lpstr>
      <vt:lpstr>Commencer un projet</vt:lpstr>
      <vt:lpstr>Commencer un projet</vt:lpstr>
      <vt:lpstr>Commencer un projet</vt:lpstr>
      <vt:lpstr>Second type d'écran</vt:lpstr>
      <vt:lpstr>Qu'avez vous appris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Commencer un nouveau projet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