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y7HKJMmUQaLYoUpWzEJlf1dRX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2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2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9" name="Google Shape;79;p2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80" name="Google Shape;80;p2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2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4" name="Google Shape;94;p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2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2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27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27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7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9" name="Google Shape;109;p2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2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2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2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1" name="Google Shape;121;p2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3" name="Google Shape;2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4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9" name="Google Shape;2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5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4" name="Google Shape;3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6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2" name="Google Shape;4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7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ufw.io/pub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tt-writer.readthedocs.io/en/latest/tUpload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foldingword.org/form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dirty="0" err="1"/>
              <a:t>Publier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28" name="Google Shape;128;p1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BTT Writer pour android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Soumission du formulaire de demande de texte source</a:t>
            </a:r>
            <a:endParaRPr/>
          </a:p>
        </p:txBody>
      </p:sp>
      <p:sp>
        <p:nvSpPr>
          <p:cNvPr id="195" name="Google Shape;195;p10"/>
          <p:cNvSpPr txBox="1"/>
          <p:nvPr/>
        </p:nvSpPr>
        <p:spPr>
          <a:xfrm>
            <a:off x="474800" y="1684875"/>
            <a:ext cx="10412100" cy="59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Pour demander la publication du texte source:</a:t>
            </a:r>
            <a:endParaRPr/>
          </a:p>
          <a:p>
            <a:pPr marL="514350" marR="0" lvl="0" indent="-51435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Effectuez un examen du projet pour vous assurer que: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traduction est complète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Tous les contributeurs sont répertoriés</a:t>
            </a: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(incluez les                                                                                                  noms d'utilisateur de leur serveur ou joignez des accords de                                                                               licence signés pour eux.)</a:t>
            </a: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514350" marR="0" lvl="0" indent="-51435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Téléchargez le projet terminé sur le serveur.</a:t>
            </a:r>
            <a:endParaRPr/>
          </a:p>
          <a:p>
            <a:pPr marL="514350" marR="0" lvl="0" indent="-51435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Remplissez le formulaire de demande de texte                                                                     source à </a:t>
            </a:r>
            <a:r>
              <a:rPr lang="en-US" sz="2000" cap="none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r>
              <a:rPr lang="en-US" sz="2000" u="sng" cap="none">
                <a:solidFill>
                  <a:srgbClr val="9B59B6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http://ufw.io/pub/</a:t>
            </a:r>
            <a:r>
              <a:rPr lang="en-US" sz="2000" cap="none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000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Vous serez contacté pour tout problème. 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Vous serez averti lorsque la publication sera terminée pour votre examen.</a:t>
            </a:r>
            <a:endParaRPr/>
          </a:p>
          <a:p>
            <a:pPr marL="51435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2A222"/>
              </a:buClr>
              <a:buSzPts val="2900"/>
              <a:buFont typeface="Century Gothic"/>
              <a:buNone/>
            </a:pPr>
            <a:endParaRPr sz="2000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6" name="Google Shape;19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86763" y="1102677"/>
            <a:ext cx="1726403" cy="290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40158" y="1777403"/>
            <a:ext cx="3121039" cy="3012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52806" y="4010298"/>
            <a:ext cx="3262272" cy="1994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Qu'avez-vous appris? </a:t>
            </a:r>
            <a:endParaRPr/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7272828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Dans cette présentation vous avez appris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Décrire les deux types de publication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Répertorier les conditions préalables à la publication de texte source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Expliquer les étapes de la publication de texte source</a:t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7408021" y="1750921"/>
            <a:ext cx="4235679" cy="3356157"/>
            <a:chOff x="7267344" y="1413281"/>
            <a:chExt cx="4235679" cy="3356157"/>
          </a:xfrm>
        </p:grpSpPr>
        <p:sp>
          <p:nvSpPr>
            <p:cNvPr id="207" name="Google Shape;207;p11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08" name="Google Shape;208;p11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"/>
          <p:cNvGrpSpPr/>
          <p:nvPr/>
        </p:nvGrpSpPr>
        <p:grpSpPr>
          <a:xfrm>
            <a:off x="7310210" y="1853248"/>
            <a:ext cx="4235679" cy="3356157"/>
            <a:chOff x="7267344" y="1413281"/>
            <a:chExt cx="4235679" cy="3356157"/>
          </a:xfrm>
        </p:grpSpPr>
        <p:sp>
          <p:nvSpPr>
            <p:cNvPr id="135" name="Google Shape;135;p2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6" name="Google Shape;136;p2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 quoi parle cette présentation ? </a:t>
            </a:r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6592889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Dans cette présentation vous allez apprendre à :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Décrire les deux type de publications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Répertorier les conditions préalables à la publication de texte source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Expliquer les étapes de la publication de texte source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2240"/>
              <a:buChar char="►"/>
            </a:pPr>
            <a:r>
              <a:rPr lang="en-US" sz="2800"/>
              <a:t>Une publication sert à rendre une information disponible aux autres.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2240"/>
              <a:buChar char="►"/>
            </a:pPr>
            <a:r>
              <a:rPr lang="en-US" sz="2800"/>
              <a:t>Deux types :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Auto-édition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Publication de texte source (uniquement pour les langues de passerelle)</a:t>
            </a:r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Qu'est-ce qu'une publication 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/>
          <p:nvPr/>
        </p:nvSpPr>
        <p:spPr>
          <a:xfrm>
            <a:off x="1708518" y="3511219"/>
            <a:ext cx="2521500" cy="624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CF4DB">
                  <a:alpha val="93725"/>
                </a:srgbClr>
              </a:gs>
              <a:gs pos="100000">
                <a:srgbClr val="BFDD74">
                  <a:alpha val="27843"/>
                </a:srgbClr>
              </a:gs>
            </a:gsLst>
            <a:lin ang="5400000" scaled="0"/>
          </a:grad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Qu'est-ce qu'une publication ?</a:t>
            </a:r>
            <a:endParaRPr/>
          </a:p>
        </p:txBody>
      </p:sp>
      <p:sp>
        <p:nvSpPr>
          <p:cNvPr id="151" name="Google Shape;151;p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2240"/>
              <a:buChar char="►"/>
            </a:pPr>
            <a:r>
              <a:rPr lang="en-US" sz="2800"/>
              <a:t>Une publication sert à rendre une information disponible aux autres.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Deux types : </a:t>
            </a:r>
            <a:endParaRPr sz="2800"/>
          </a:p>
          <a:p>
            <a:pPr marL="742950" lvl="1" indent="-311150" algn="l" rtl="0">
              <a:spcBef>
                <a:spcPts val="1000"/>
              </a:spcBef>
              <a:spcAft>
                <a:spcPts val="0"/>
              </a:spcAft>
              <a:buSzPts val="1840"/>
              <a:buChar char="►"/>
            </a:pPr>
            <a:r>
              <a:rPr lang="en-US" sz="2400"/>
              <a:t>Auto-édition </a:t>
            </a:r>
            <a:endParaRPr sz="2400"/>
          </a:p>
          <a:p>
            <a:pPr marL="742950" lvl="1" indent="-311150" algn="l" rtl="0">
              <a:spcBef>
                <a:spcPts val="1000"/>
              </a:spcBef>
              <a:spcAft>
                <a:spcPts val="0"/>
              </a:spcAft>
              <a:buSzPts val="1840"/>
              <a:buChar char="►"/>
            </a:pPr>
            <a:r>
              <a:rPr lang="en-US" sz="2400"/>
              <a:t>Publication de texte source (uniquement pour les langues de passerelle)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646100" y="452725"/>
            <a:ext cx="97944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Comment fais-je une auto-publication? </a:t>
            </a:r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826980" y="1715212"/>
            <a:ext cx="11364900" cy="4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2240"/>
              <a:buChar char="►"/>
            </a:pPr>
            <a:r>
              <a:rPr lang="en-US" sz="2800"/>
              <a:t>Téléchargez vos projets sur le serveur aussi souvent que vous le voulez pour créer une sauvegarde de votre travail (voir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Téléchargement ou Exportation de votre travail</a:t>
            </a:r>
            <a:r>
              <a:rPr lang="en-US" sz="2800"/>
              <a:t>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2240"/>
              <a:buChar char="►"/>
            </a:pPr>
            <a:r>
              <a:rPr lang="en-US" sz="2800"/>
              <a:t>Le projet téléchargé est disponible à tout le monde 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    </a:t>
            </a:r>
            <a:r>
              <a:rPr lang="en-US" sz="2400"/>
              <a:t>DCS:  </a:t>
            </a:r>
            <a:r>
              <a:rPr lang="en-US" sz="2400" b="1"/>
              <a:t>https://door43.org/u</a:t>
            </a:r>
            <a:r>
              <a:rPr lang="en-US" sz="2400" b="1" i="1"/>
              <a:t>/</a:t>
            </a:r>
            <a:r>
              <a:rPr lang="en-US" sz="2400" i="1"/>
              <a:t>username/project_code</a:t>
            </a:r>
            <a:br>
              <a:rPr lang="en-US" sz="2800" i="1"/>
            </a:br>
            <a:r>
              <a:rPr lang="en-US" sz="2800" i="1"/>
              <a:t>    </a:t>
            </a:r>
            <a:r>
              <a:rPr lang="en-US" sz="2400" i="1"/>
              <a:t>WACS:</a:t>
            </a:r>
            <a:r>
              <a:rPr lang="en-US" sz="2400"/>
              <a:t> </a:t>
            </a:r>
            <a:r>
              <a:rPr lang="en-US" sz="2400" b="1"/>
              <a:t>https://wacs.bibletranslationtools.org</a:t>
            </a:r>
            <a:r>
              <a:rPr lang="en-US" sz="2400"/>
              <a:t>/user_name/project_name</a:t>
            </a:r>
            <a:r>
              <a:rPr lang="en-US"/>
              <a:t> </a:t>
            </a:r>
            <a:br>
              <a:rPr lang="en-US" sz="2800" i="1"/>
            </a:br>
            <a:endParaRPr sz="2800" i="1"/>
          </a:p>
        </p:txBody>
      </p:sp>
      <p:grpSp>
        <p:nvGrpSpPr>
          <p:cNvPr id="159" name="Google Shape;159;p5"/>
          <p:cNvGrpSpPr/>
          <p:nvPr/>
        </p:nvGrpSpPr>
        <p:grpSpPr>
          <a:xfrm>
            <a:off x="3907289" y="4627206"/>
            <a:ext cx="5274810" cy="2040294"/>
            <a:chOff x="5949271" y="2491579"/>
            <a:chExt cx="4453619" cy="1692988"/>
          </a:xfrm>
        </p:grpSpPr>
        <p:pic>
          <p:nvPicPr>
            <p:cNvPr id="160" name="Google Shape;160;p5" descr="A picture containing electronics, monitor, sitting, table&#10;&#10;Description generated with very high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49271" y="2491579"/>
              <a:ext cx="1691640" cy="1691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5" descr="A close up of a safe&#10;&#10;Description generated with high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985012" y="2491579"/>
              <a:ext cx="1417878" cy="1692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5"/>
            <p:cNvSpPr/>
            <p:nvPr/>
          </p:nvSpPr>
          <p:spPr>
            <a:xfrm>
              <a:off x="7093762" y="2711913"/>
              <a:ext cx="2438400" cy="3755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Affichage des projets auto-publiés</a:t>
            </a:r>
            <a:endParaRPr/>
          </a:p>
        </p:txBody>
      </p:sp>
      <p:sp>
        <p:nvSpPr>
          <p:cNvPr id="168" name="Google Shape;168;p6"/>
          <p:cNvSpPr txBox="1">
            <a:spLocks noGrp="1"/>
          </p:cNvSpPr>
          <p:nvPr>
            <p:ph type="body" idx="1"/>
          </p:nvPr>
        </p:nvSpPr>
        <p:spPr>
          <a:xfrm>
            <a:off x="983390" y="1723135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Depuis WACS ou Door43, n'importe qui peut 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Voir la version Web de votre projet avec la mise en forme par défaut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Téléchargez les documents de                                                                       votre projet (comme un PDF)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Obtenez le lien vers le fichier                                                                                          USFM de votre projet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Participez avec les uns les                                                                                                          autres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19430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924371"/>
            <a:ext cx="4957678" cy="3316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2240"/>
              <a:buChar char="►"/>
            </a:pPr>
            <a:r>
              <a:rPr lang="en-US" sz="2800"/>
              <a:t>Une publication sert à rendre une information disponible aux autres.</a:t>
            </a:r>
            <a:endParaRPr/>
          </a:p>
          <a:p>
            <a:pPr marL="342900" lvl="0" indent="-38354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Deux types : </a:t>
            </a:r>
            <a:endParaRPr sz="2800"/>
          </a:p>
          <a:p>
            <a:pPr marL="742950" lvl="1" indent="-311150" algn="l" rtl="0">
              <a:spcBef>
                <a:spcPts val="1000"/>
              </a:spcBef>
              <a:spcAft>
                <a:spcPts val="0"/>
              </a:spcAft>
              <a:buSzPts val="1840"/>
              <a:buChar char="►"/>
            </a:pPr>
            <a:r>
              <a:rPr lang="en-US" sz="2400"/>
              <a:t>Auto-édition </a:t>
            </a:r>
            <a:endParaRPr sz="2400"/>
          </a:p>
          <a:p>
            <a:pPr marL="742950" lvl="1" indent="-311150" algn="l" rtl="0">
              <a:spcBef>
                <a:spcPts val="1000"/>
              </a:spcBef>
              <a:spcAft>
                <a:spcPts val="0"/>
              </a:spcAft>
              <a:buSzPts val="1840"/>
              <a:buChar char="►"/>
            </a:pPr>
            <a:r>
              <a:rPr lang="en-US" sz="2400"/>
              <a:t>Publication de texte source (uniquement pour les langues de passerelle)</a:t>
            </a:r>
            <a:endParaRPr sz="2800"/>
          </a:p>
        </p:txBody>
      </p:sp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Qu'est-ce qu'une publication ?</a:t>
            </a:r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1841525" y="4107925"/>
            <a:ext cx="8052000" cy="761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CF4DB">
                  <a:alpha val="60000"/>
                </a:srgbClr>
              </a:gs>
              <a:gs pos="100000">
                <a:srgbClr val="BFDD74">
                  <a:alpha val="27843"/>
                </a:srgbClr>
              </a:gs>
            </a:gsLst>
            <a:lin ang="5400000" scaled="0"/>
          </a:grad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/>
        </p:nvSpPr>
        <p:spPr>
          <a:xfrm>
            <a:off x="1244467" y="1663290"/>
            <a:ext cx="10018713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406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publication du texte source n'est disponible que pour les langues de passerelle.</a:t>
            </a:r>
            <a:endParaRPr/>
          </a:p>
          <a:p>
            <a:pPr marL="285750" marR="0" lvl="0" indent="-285750" algn="l" rtl="0">
              <a:spcBef>
                <a:spcPts val="1160"/>
              </a:spcBef>
              <a:spcAft>
                <a:spcPts val="0"/>
              </a:spcAft>
              <a:buClr>
                <a:srgbClr val="82A222"/>
              </a:buClr>
              <a:buSzPts val="406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Pour publier le texte source d'une langue de passerelle, vous devez :</a:t>
            </a:r>
            <a:endParaRPr/>
          </a:p>
          <a:p>
            <a:pPr marL="971550" marR="0" lvl="1" indent="-514350" algn="l" rtl="0">
              <a:spcBef>
                <a:spcPts val="1160"/>
              </a:spcBef>
              <a:spcAft>
                <a:spcPts val="0"/>
              </a:spcAft>
              <a:buClr>
                <a:srgbClr val="82A222"/>
              </a:buClr>
              <a:buSzPts val="4060"/>
              <a:buFont typeface="Century Gothic"/>
              <a:buAutoNum type="arabicPeriod"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Remplir les prérequis</a:t>
            </a:r>
            <a:endParaRPr/>
          </a:p>
          <a:p>
            <a:pPr marL="971550" marR="0" lvl="1" indent="-514350" algn="l" rtl="0">
              <a:spcBef>
                <a:spcPts val="1160"/>
              </a:spcBef>
              <a:spcAft>
                <a:spcPts val="0"/>
              </a:spcAft>
              <a:buClr>
                <a:srgbClr val="82A222"/>
              </a:buClr>
              <a:buSzPts val="4060"/>
              <a:buFont typeface="Century Gothic"/>
              <a:buAutoNum type="arabicPeriod"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Soumettre le formulaire de demande de texte source</a:t>
            </a:r>
            <a:endParaRPr/>
          </a:p>
        </p:txBody>
      </p:sp>
      <p:sp>
        <p:nvSpPr>
          <p:cNvPr id="182" name="Google Shape;182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Comment publier le texte source ?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/>
        </p:nvSpPr>
        <p:spPr>
          <a:xfrm>
            <a:off x="581975" y="1053325"/>
            <a:ext cx="11111100" cy="53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377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texte source doit répondre à toutes les conditions suivantes:</a:t>
            </a:r>
            <a:endParaRPr/>
          </a:p>
          <a:p>
            <a:pPr marL="285750" marR="0" lvl="0" indent="-186055" algn="l" rtl="0">
              <a:spcBef>
                <a:spcPts val="1120"/>
              </a:spcBef>
              <a:spcAft>
                <a:spcPts val="0"/>
              </a:spcAft>
              <a:buClr>
                <a:srgbClr val="82A222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Toute la ressource: livre entier ou toutes les Histoires de la Bible Ouverte</a:t>
            </a:r>
            <a:endParaRPr sz="2200"/>
          </a:p>
          <a:p>
            <a:pPr marL="285750" marR="0" lvl="0" indent="-186055" algn="l" rtl="0">
              <a:spcBef>
                <a:spcPts val="1120"/>
              </a:spcBef>
              <a:spcAft>
                <a:spcPts val="0"/>
              </a:spcAft>
              <a:buClr>
                <a:srgbClr val="82A222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Niveau de vérification approprié: Niveau 3 pour les traductions de la Bible</a:t>
            </a:r>
            <a:endParaRPr sz="2200"/>
          </a:p>
          <a:p>
            <a:pPr marL="285750" marR="0" lvl="0" indent="-186055" algn="l" rtl="0">
              <a:spcBef>
                <a:spcPts val="1120"/>
              </a:spcBef>
              <a:spcAft>
                <a:spcPts val="0"/>
              </a:spcAft>
              <a:buClr>
                <a:srgbClr val="82A222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Téléchargé sur le serveur: fusionner le contenu si cela est fait sur plusieurs appareils</a:t>
            </a:r>
            <a:endParaRPr sz="2200"/>
          </a:p>
          <a:p>
            <a:pPr marL="285750" marR="0" lvl="0" indent="-186055" algn="l" rtl="0">
              <a:spcBef>
                <a:spcPts val="1120"/>
              </a:spcBef>
              <a:spcAft>
                <a:spcPts val="0"/>
              </a:spcAft>
              <a:buClr>
                <a:srgbClr val="82A222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Tous les contributeurs répertoriés par nom ou pseudonyme</a:t>
            </a:r>
            <a:endParaRPr sz="2200"/>
          </a:p>
          <a:p>
            <a:pPr marL="285750" marR="0" lvl="0" indent="-186055" algn="l" rtl="0">
              <a:spcBef>
                <a:spcPts val="1120"/>
              </a:spcBef>
              <a:spcAft>
                <a:spcPts val="0"/>
              </a:spcAft>
              <a:buClr>
                <a:srgbClr val="82A222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Accords: Documenter les accords de tous les contributeurs à la licence, à la déclaration de foi et aux directives de traduction;</a:t>
            </a:r>
            <a:endParaRPr sz="220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Clr>
                <a:srgbClr val="82A222"/>
              </a:buClr>
              <a:buSzPts val="377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</a:t>
            </a: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Peut être fait en les ayant:</a:t>
            </a:r>
            <a:endParaRPr sz="22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64769" algn="l" rtl="0">
              <a:spcBef>
                <a:spcPts val="4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9"/>
          <p:cNvSpPr txBox="1">
            <a:spLocks noGrp="1"/>
          </p:cNvSpPr>
          <p:nvPr>
            <p:ph type="title"/>
          </p:nvPr>
        </p:nvSpPr>
        <p:spPr>
          <a:xfrm>
            <a:off x="498851" y="452718"/>
            <a:ext cx="955198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4000"/>
              <a:t>Prerequisites for Publishing Source Text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1161515" y="5192817"/>
            <a:ext cx="86553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</a:t>
            </a:r>
            <a:r>
              <a:rPr lang="en-US"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Créer des comptes de serveur </a:t>
            </a: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 signez physiquement    </a:t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les </a:t>
            </a:r>
            <a:r>
              <a:rPr lang="en-US" sz="22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documents</a:t>
            </a: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et numérisez-les (numérisation ou photo)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Widescreen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Noto Sans Symbols</vt:lpstr>
      <vt:lpstr>Lato</vt:lpstr>
      <vt:lpstr>Century Gothic</vt:lpstr>
      <vt:lpstr>Calibri</vt:lpstr>
      <vt:lpstr>Arial</vt:lpstr>
      <vt:lpstr>Ion</vt:lpstr>
      <vt:lpstr>Publier un projet </vt:lpstr>
      <vt:lpstr>De quoi parle cette présentation ? </vt:lpstr>
      <vt:lpstr>Qu'est-ce qu'une publication ?</vt:lpstr>
      <vt:lpstr>Qu'est-ce qu'une publication ?</vt:lpstr>
      <vt:lpstr>Comment fais-je une auto-publication? </vt:lpstr>
      <vt:lpstr>Affichage des projets auto-publiés</vt:lpstr>
      <vt:lpstr>Qu'est-ce qu'une publication ?</vt:lpstr>
      <vt:lpstr>Comment publier le texte source ? </vt:lpstr>
      <vt:lpstr>Prerequisites for Publishing Source Text</vt:lpstr>
      <vt:lpstr>Soumission du formulaire de demande de texte source</vt:lpstr>
      <vt:lpstr>Qu'avez-vous appris?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Publier un projet </dc:title>
  <dc:creator>Pamela Gamer</dc:creator>
  <cp:lastModifiedBy>Christine Jarka</cp:lastModifiedBy>
  <cp:revision>1</cp:revision>
  <dcterms:created xsi:type="dcterms:W3CDTF">2019-12-03T13:43:45Z</dcterms:created>
  <dcterms:modified xsi:type="dcterms:W3CDTF">2021-06-08T20:34:51Z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