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rbel" panose="020B05030202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RaXe+IpGvQVestot7cdB4kcL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this as a group exercise. Have them tell how they would implement each step in tS, then click to show the answer.</a:t>
            </a:r>
            <a:endParaRPr/>
          </a:p>
        </p:txBody>
      </p:sp>
      <p:sp>
        <p:nvSpPr>
          <p:cNvPr id="213" name="Google Shape;2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4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4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4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4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4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4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4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4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4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5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5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5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5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5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5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5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5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4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4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4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4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0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17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1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31.png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gif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Effectuer</a:t>
            </a:r>
            <a:r>
              <a:rPr lang="en-US" dirty="0"/>
              <a:t> </a:t>
            </a:r>
            <a:r>
              <a:rPr lang="en-US" dirty="0" err="1"/>
              <a:t>traduction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54798"/>
            <a:ext cx="22669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Morceau : divisez le chapitre en morceaux que vous pouvez raconter sans regarder.</a:t>
            </a: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Brouillon aveugle : fermez le texte source et traduisez un morceau sans regarder la source.</a:t>
            </a: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Auto-édition : comparez le brouillon de traduction avec la source et apportez des corrections.</a:t>
            </a: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Vérification par les pairs : demandez à un partenaire de comparer le projet de traduction avec la source et de discuter des corrections ; le traducteur apporte des modifications.</a:t>
            </a: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Vérification des Mots Clés : vérifiez les termes clés pour vous assurer qu'ils sont présents dans le projet et traduits de manière claire et cohérente.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3848"/>
            <a:ext cx="22860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519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Morceau : divisez le chapitre en morceaux que vous pouvez raconter sans regarder.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Brouillon aveugle : fermez le texte source et traduisez un morceau sans regarder la source.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Auto-édition : comparez le brouillon de traduction avec la source et apportez des corrections.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Vérification par les pairs : demandez à un partenaire de comparer le projet de traduction avec la source et de discuter des corrections ; le traducteur apporte des modifications.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Vérification des Mots Clés : vérifiez les termes clés pour vous assurer qu'ils sont présents dans le projet et traduits de manière claire et cohérente.</a:t>
            </a:r>
            <a:endParaRPr/>
          </a:p>
          <a:p>
            <a:pPr marL="457200" lvl="0" indent="-449580" algn="l" rtl="0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US"/>
              <a:t>Vérification verset par verset : traduisez le brouillon oralement pendant que quelqu'un le vérifie par rapport à un texte source.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/>
        </p:nvSpPr>
        <p:spPr>
          <a:xfrm>
            <a:off x="3726425" y="1456750"/>
            <a:ext cx="830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Dans la vue Chapitre, lire l'intégralité du chapitre dans le texte source.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3726424" y="4809553"/>
            <a:ext cx="8308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Vérifier, demandez à un partenaire de comparer le brouillon de traduction avec la source et de discuter des corrections ; utilisez les ressources pour résoudre les problèmes.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1627100" y="1437000"/>
            <a:ext cx="10354200" cy="5377800"/>
          </a:xfrm>
          <a:prstGeom prst="rect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1163675" y="95225"/>
            <a:ext cx="9261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Implémentation de MAST dans Rédacteur BTT 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6924597" y="1314585"/>
            <a:ext cx="18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0" name="Google Shape;220;p12"/>
          <p:cNvCxnSpPr/>
          <p:nvPr/>
        </p:nvCxnSpPr>
        <p:spPr>
          <a:xfrm>
            <a:off x="1608394" y="3920899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2"/>
          <p:cNvCxnSpPr/>
          <p:nvPr/>
        </p:nvCxnSpPr>
        <p:spPr>
          <a:xfrm>
            <a:off x="1627094" y="4809553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12"/>
          <p:cNvCxnSpPr/>
          <p:nvPr/>
        </p:nvCxnSpPr>
        <p:spPr>
          <a:xfrm>
            <a:off x="1627094" y="6252871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12"/>
          <p:cNvCxnSpPr/>
          <p:nvPr/>
        </p:nvCxnSpPr>
        <p:spPr>
          <a:xfrm>
            <a:off x="1627094" y="1818047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2"/>
          <p:cNvCxnSpPr/>
          <p:nvPr/>
        </p:nvCxnSpPr>
        <p:spPr>
          <a:xfrm>
            <a:off x="1608394" y="2311811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2"/>
          <p:cNvCxnSpPr/>
          <p:nvPr/>
        </p:nvCxnSpPr>
        <p:spPr>
          <a:xfrm rot="10800000">
            <a:off x="3623982" y="1314538"/>
            <a:ext cx="0" cy="56901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2"/>
          <p:cNvSpPr txBox="1"/>
          <p:nvPr/>
        </p:nvSpPr>
        <p:spPr>
          <a:xfrm>
            <a:off x="1608475" y="1467813"/>
            <a:ext cx="179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Consommer</a:t>
            </a:r>
            <a:endParaRPr sz="1700"/>
          </a:p>
        </p:txBody>
      </p:sp>
      <p:sp>
        <p:nvSpPr>
          <p:cNvPr id="227" name="Google Shape;227;p12"/>
          <p:cNvSpPr txBox="1"/>
          <p:nvPr/>
        </p:nvSpPr>
        <p:spPr>
          <a:xfrm>
            <a:off x="1608425" y="2356550"/>
            <a:ext cx="191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 sz="1200"/>
          </a:p>
        </p:txBody>
      </p:sp>
      <p:sp>
        <p:nvSpPr>
          <p:cNvPr id="228" name="Google Shape;228;p12"/>
          <p:cNvSpPr txBox="1"/>
          <p:nvPr/>
        </p:nvSpPr>
        <p:spPr>
          <a:xfrm>
            <a:off x="1608463" y="3000125"/>
            <a:ext cx="205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Brouillon Aveugle</a:t>
            </a:r>
            <a:endParaRPr sz="1200"/>
          </a:p>
        </p:txBody>
      </p:sp>
      <p:sp>
        <p:nvSpPr>
          <p:cNvPr id="229" name="Google Shape;229;p12"/>
          <p:cNvSpPr txBox="1"/>
          <p:nvPr/>
        </p:nvSpPr>
        <p:spPr>
          <a:xfrm>
            <a:off x="1608475" y="3941250"/>
            <a:ext cx="22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Contrôle</a:t>
            </a:r>
            <a:endParaRPr sz="1200"/>
          </a:p>
        </p:txBody>
      </p:sp>
      <p:sp>
        <p:nvSpPr>
          <p:cNvPr id="230" name="Google Shape;230;p12"/>
          <p:cNvSpPr txBox="1"/>
          <p:nvPr/>
        </p:nvSpPr>
        <p:spPr>
          <a:xfrm>
            <a:off x="1608425" y="4843275"/>
            <a:ext cx="191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par les Pairs</a:t>
            </a:r>
            <a:endParaRPr sz="1200"/>
          </a:p>
        </p:txBody>
      </p:sp>
      <p:sp>
        <p:nvSpPr>
          <p:cNvPr id="231" name="Google Shape;231;p12"/>
          <p:cNvSpPr txBox="1"/>
          <p:nvPr/>
        </p:nvSpPr>
        <p:spPr>
          <a:xfrm>
            <a:off x="1608475" y="5698202"/>
            <a:ext cx="205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des Mots Clés</a:t>
            </a:r>
            <a:endParaRPr sz="1200"/>
          </a:p>
        </p:txBody>
      </p:sp>
      <p:sp>
        <p:nvSpPr>
          <p:cNvPr id="232" name="Google Shape;232;p12"/>
          <p:cNvSpPr txBox="1"/>
          <p:nvPr/>
        </p:nvSpPr>
        <p:spPr>
          <a:xfrm>
            <a:off x="1608475" y="6252875"/>
            <a:ext cx="221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                   Verset par Verset</a:t>
            </a:r>
            <a:endParaRPr sz="1700"/>
          </a:p>
        </p:txBody>
      </p:sp>
      <p:sp>
        <p:nvSpPr>
          <p:cNvPr id="233" name="Google Shape;233;p12"/>
          <p:cNvSpPr txBox="1"/>
          <p:nvPr/>
        </p:nvSpPr>
        <p:spPr>
          <a:xfrm>
            <a:off x="1608400" y="1895988"/>
            <a:ext cx="164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Verbaliser</a:t>
            </a:r>
            <a:endParaRPr sz="1200"/>
          </a:p>
        </p:txBody>
      </p:sp>
      <p:sp>
        <p:nvSpPr>
          <p:cNvPr id="234" name="Google Shape;234;p12"/>
          <p:cNvSpPr txBox="1"/>
          <p:nvPr/>
        </p:nvSpPr>
        <p:spPr>
          <a:xfrm>
            <a:off x="3732700" y="2328075"/>
            <a:ext cx="910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découpage d'un morceau a été fait pour vous. Dans la vue Morceau,                                           lisez un morceau jusqu'à ce que vous puissiez le répéter.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3726425" y="5687300"/>
            <a:ext cx="715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Consultez les ressources pour les termes clés.</a:t>
            </a:r>
            <a:endParaRPr sz="1800"/>
          </a:p>
        </p:txBody>
      </p:sp>
      <p:sp>
        <p:nvSpPr>
          <p:cNvPr id="236" name="Google Shape;236;p12"/>
          <p:cNvSpPr txBox="1"/>
          <p:nvPr/>
        </p:nvSpPr>
        <p:spPr>
          <a:xfrm>
            <a:off x="3726425" y="6281217"/>
            <a:ext cx="69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Peut utiliser les ressources pour une vérification approfondie</a:t>
            </a:r>
            <a:endParaRPr sz="1800"/>
          </a:p>
        </p:txBody>
      </p:sp>
      <p:sp>
        <p:nvSpPr>
          <p:cNvPr id="237" name="Google Shape;237;p12"/>
          <p:cNvSpPr txBox="1"/>
          <p:nvPr/>
        </p:nvSpPr>
        <p:spPr>
          <a:xfrm>
            <a:off x="3726425" y="1886963"/>
            <a:ext cx="290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Faire hors ligne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Google Shape;238;p12"/>
          <p:cNvCxnSpPr/>
          <p:nvPr/>
        </p:nvCxnSpPr>
        <p:spPr>
          <a:xfrm>
            <a:off x="1608394" y="3001465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12"/>
          <p:cNvSpPr txBox="1"/>
          <p:nvPr/>
        </p:nvSpPr>
        <p:spPr>
          <a:xfrm>
            <a:off x="3732711" y="3037676"/>
            <a:ext cx="8126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Morceau, cliquez sur le «papier» derrière le texte source et traduisez le morceau. Vous ne pouvez pas voir la source pendant que vous traduisez.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3726425" y="3869088"/>
            <a:ext cx="8581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Vérifier, comparez le brouillon de traduction avec la source                         et apportez des corrections ; utilisez les ressources ; placez les marqueurs                             de verset.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>
            <a:off x="1627094" y="5691750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body" idx="1"/>
          </p:nvPr>
        </p:nvSpPr>
        <p:spPr>
          <a:xfrm>
            <a:off x="766713" y="1515053"/>
            <a:ext cx="1087251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Les quatre premières étapes de MAST sont les étapes de rédaction.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Le résultat des étapes de rédaction est une première version de la traduction.</a:t>
            </a:r>
            <a:endParaRPr sz="2400"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98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Étapes de Rédaction du MAST</a:t>
            </a: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1329461" y="2368006"/>
            <a:ext cx="9286569" cy="3468056"/>
            <a:chOff x="1515440" y="2227991"/>
            <a:chExt cx="9286569" cy="3468056"/>
          </a:xfrm>
        </p:grpSpPr>
        <p:sp>
          <p:nvSpPr>
            <p:cNvPr id="249" name="Google Shape;249;p13"/>
            <p:cNvSpPr/>
            <p:nvPr/>
          </p:nvSpPr>
          <p:spPr>
            <a:xfrm>
              <a:off x="1515440" y="2237854"/>
              <a:ext cx="1714500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038492" y="2266700"/>
              <a:ext cx="1714500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563993" y="2266700"/>
              <a:ext cx="1714500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9087509" y="2227991"/>
              <a:ext cx="1714500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53" name="Google Shape;253;p13"/>
            <p:cNvGrpSpPr/>
            <p:nvPr/>
          </p:nvGrpSpPr>
          <p:grpSpPr>
            <a:xfrm>
              <a:off x="1521803" y="2333132"/>
              <a:ext cx="9244833" cy="3362915"/>
              <a:chOff x="1515590" y="2922269"/>
              <a:chExt cx="9244833" cy="3362915"/>
            </a:xfrm>
          </p:grpSpPr>
          <p:pic>
            <p:nvPicPr>
              <p:cNvPr id="254" name="Google Shape;254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045923" y="2975032"/>
                <a:ext cx="1714500" cy="233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548968" y="2967509"/>
                <a:ext cx="1714500" cy="233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15590" y="2922269"/>
                <a:ext cx="1714500" cy="233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1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052013" y="2967509"/>
                <a:ext cx="1714500" cy="2333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" name="Google Shape;258;p13"/>
              <p:cNvSpPr txBox="1"/>
              <p:nvPr/>
            </p:nvSpPr>
            <p:spPr>
              <a:xfrm>
                <a:off x="1784316" y="5638672"/>
                <a:ext cx="1610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Consommer</a:t>
                </a:r>
                <a:endParaRPr/>
              </a:p>
            </p:txBody>
          </p:sp>
          <p:sp>
            <p:nvSpPr>
              <p:cNvPr id="259" name="Google Shape;259;p13"/>
              <p:cNvSpPr txBox="1"/>
              <p:nvPr/>
            </p:nvSpPr>
            <p:spPr>
              <a:xfrm>
                <a:off x="4327864" y="5638672"/>
                <a:ext cx="141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Verbaliser</a:t>
                </a:r>
                <a:endParaRPr/>
              </a:p>
            </p:txBody>
          </p:sp>
          <p:sp>
            <p:nvSpPr>
              <p:cNvPr id="260" name="Google Shape;260;p13"/>
              <p:cNvSpPr txBox="1"/>
              <p:nvPr/>
            </p:nvSpPr>
            <p:spPr>
              <a:xfrm>
                <a:off x="6996094" y="5666397"/>
                <a:ext cx="1269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Morceau</a:t>
                </a:r>
                <a:endParaRPr/>
              </a:p>
            </p:txBody>
          </p:sp>
          <p:sp>
            <p:nvSpPr>
              <p:cNvPr id="261" name="Google Shape;261;p13"/>
              <p:cNvSpPr txBox="1"/>
              <p:nvPr/>
            </p:nvSpPr>
            <p:spPr>
              <a:xfrm>
                <a:off x="9337229" y="5638684"/>
                <a:ext cx="12699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Brouillon Aveugle</a:t>
                </a: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5965" y="2817178"/>
            <a:ext cx="6933333" cy="39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1 : Consommez</a:t>
            </a:r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77415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Chapitre, lisez un chapitre entier.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Obtenez une vue d'ensemble de l'histoire ou du   passage.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8637" y="117013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/>
          <p:nvPr/>
        </p:nvSpPr>
        <p:spPr>
          <a:xfrm>
            <a:off x="3739487" y="2934271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2136871" y="2933429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8366883" y="117013"/>
            <a:ext cx="1714500" cy="259519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83" y="170997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646111" y="54570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2 : Verbaliser</a:t>
            </a:r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body" idx="1"/>
          </p:nvPr>
        </p:nvSpPr>
        <p:spPr>
          <a:xfrm>
            <a:off x="1484311" y="1423447"/>
            <a:ext cx="6574506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Faites ceci hors ligne.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Dites à une autre personne ce que vous avez lu ou dites simplement à voix haute si personne d’autre n’est disponible.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283" name="Google Shape;28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1336" y="2871514"/>
            <a:ext cx="6574506" cy="382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036" y="2934191"/>
            <a:ext cx="6933333" cy="39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3 : Morceau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1"/>
          </p:nvPr>
        </p:nvSpPr>
        <p:spPr>
          <a:xfrm>
            <a:off x="1484311" y="1423447"/>
            <a:ext cx="6760788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Le découpage en morceau a été fait pour vous.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En mode de Morceau, lisez une section jusqu'à ce que vous pensiez pouvoir la traduire sans la regarder.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293" name="Google Shape;293;p16"/>
          <p:cNvSpPr/>
          <p:nvPr/>
        </p:nvSpPr>
        <p:spPr>
          <a:xfrm>
            <a:off x="4026093" y="3320805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2587253" y="3319963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 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883" y="117012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3510" y="2934191"/>
            <a:ext cx="6933333" cy="39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883" y="117012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4 : Brouillon Aveugle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662905" y="1392451"/>
            <a:ext cx="77415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morceau de «papier» derrière le morceau.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306" name="Google Shape;306;p17"/>
          <p:cNvSpPr/>
          <p:nvPr/>
        </p:nvSpPr>
        <p:spPr>
          <a:xfrm>
            <a:off x="4026093" y="3305307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2587253" y="3304465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 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90138" y="4001243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2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336" y="2800119"/>
            <a:ext cx="6933333" cy="39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4 : Brouillon Aveugle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647396" y="1407949"/>
            <a:ext cx="6529204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morceau de «papier» derrière le morceau.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votre traduction du morceau dans la «carte de note.»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317" name="Google Shape;317;p18"/>
          <p:cNvSpPr txBox="1"/>
          <p:nvPr/>
        </p:nvSpPr>
        <p:spPr>
          <a:xfrm>
            <a:off x="2587253" y="3508293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 - traduction «carte de note»</a:t>
            </a:r>
            <a:endParaRPr/>
          </a:p>
        </p:txBody>
      </p:sp>
      <p:grpSp>
        <p:nvGrpSpPr>
          <p:cNvPr id="318" name="Google Shape;318;p18"/>
          <p:cNvGrpSpPr/>
          <p:nvPr/>
        </p:nvGrpSpPr>
        <p:grpSpPr>
          <a:xfrm>
            <a:off x="3825119" y="2450637"/>
            <a:ext cx="6915422" cy="1999808"/>
            <a:chOff x="3844324" y="2586047"/>
            <a:chExt cx="6588149" cy="1999808"/>
          </a:xfrm>
        </p:grpSpPr>
        <p:sp>
          <p:nvSpPr>
            <p:cNvPr id="319" name="Google Shape;319;p18"/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>
                <a:gd name="adj" fmla="val 16667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0" name="Google Shape;320;p18"/>
            <p:cNvCxnSpPr/>
            <p:nvPr/>
          </p:nvCxnSpPr>
          <p:spPr>
            <a:xfrm>
              <a:off x="3844324" y="2586047"/>
              <a:ext cx="1547223" cy="811406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1" name="Google Shape;321;p18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883" y="117012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3211" y="2934192"/>
            <a:ext cx="6933334" cy="39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4 : Brouillon                                    Aveugle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646099" y="1758400"/>
            <a:ext cx="7972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morceau de «papier» derrière le morceau.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votre traduction du morceau dans la «carte de note.»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Une fois terminé, cliquez                                                                                                sur «morceau de papier»                                                                                          derrière le morceau                                                                                                      traduit pour revenir à la                                                                                                                    source.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331" name="Google Shape;331;p19"/>
          <p:cNvSpPr txBox="1"/>
          <p:nvPr/>
        </p:nvSpPr>
        <p:spPr>
          <a:xfrm>
            <a:off x="2669003" y="4062283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 - traduction «carte de note» 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9565" y="3121874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/>
          <p:nvPr/>
        </p:nvSpPr>
        <p:spPr>
          <a:xfrm>
            <a:off x="8550558" y="117013"/>
            <a:ext cx="1714500" cy="2544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0558" y="117037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59288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présentation,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Implémenter les étapes MAST avec Rédacteur BTT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Effectuer des traductions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Utiliser les ressources de Rédacteur BTT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Vérifier et modifier les traductions</a:t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7" name="Google Shape;137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8" name="Google Shape;138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4 : Brouillon                               Aveugle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83" y="117012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646111" y="1710442"/>
            <a:ext cx="75681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morceau de «papier» derrière le morceau.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Tapez votre traduction du morceau dans la «carte de note.»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fois terminé, cliquez sur «morceau de papier» derrière le morceau traduit pour revenir à la source.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Traduisez chaque morceau du chapitre ou du passage, un par un.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None/>
            </a:pP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57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Century Gothic"/>
              <a:buNone/>
            </a:pPr>
            <a:endParaRPr sz="1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>
            <a:spLocks noGrp="1"/>
          </p:cNvSpPr>
          <p:nvPr>
            <p:ph type="body" idx="1"/>
          </p:nvPr>
        </p:nvSpPr>
        <p:spPr>
          <a:xfrm>
            <a:off x="646111" y="1652954"/>
            <a:ext cx="1127208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Les quatre dernières étapes de MAST sont les étapes de vérification.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Le résultat des étapes de vérification est une traduction vérifiée de niveau un.</a:t>
            </a:r>
            <a:endParaRPr sz="2400"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Étapes de Vérification du MAST</a:t>
            </a:r>
            <a:endParaRPr/>
          </a:p>
        </p:txBody>
      </p:sp>
      <p:grpSp>
        <p:nvGrpSpPr>
          <p:cNvPr id="350" name="Google Shape;350;p21"/>
          <p:cNvGrpSpPr/>
          <p:nvPr/>
        </p:nvGrpSpPr>
        <p:grpSpPr>
          <a:xfrm>
            <a:off x="853386" y="2323090"/>
            <a:ext cx="9939050" cy="3332671"/>
            <a:chOff x="1597304" y="2107376"/>
            <a:chExt cx="9939050" cy="3332671"/>
          </a:xfrm>
        </p:grpSpPr>
        <p:sp>
          <p:nvSpPr>
            <p:cNvPr id="351" name="Google Shape;351;p21"/>
            <p:cNvSpPr/>
            <p:nvPr/>
          </p:nvSpPr>
          <p:spPr>
            <a:xfrm>
              <a:off x="1607741" y="2107376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195721" y="2107376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730381" y="2107376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260300" y="2107376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55" name="Google Shape;355;p21"/>
            <p:cNvGrpSpPr/>
            <p:nvPr/>
          </p:nvGrpSpPr>
          <p:grpSpPr>
            <a:xfrm>
              <a:off x="1597304" y="2321740"/>
              <a:ext cx="9939050" cy="3118307"/>
              <a:chOff x="1597304" y="3194587"/>
              <a:chExt cx="9939050" cy="3118307"/>
            </a:xfrm>
          </p:grpSpPr>
          <p:sp>
            <p:nvSpPr>
              <p:cNvPr id="356" name="Google Shape;356;p21"/>
              <p:cNvSpPr txBox="1"/>
              <p:nvPr/>
            </p:nvSpPr>
            <p:spPr>
              <a:xfrm>
                <a:off x="2219273" y="5666383"/>
                <a:ext cx="17604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Édition Automatique</a:t>
                </a:r>
                <a:endParaRPr/>
              </a:p>
            </p:txBody>
          </p:sp>
          <p:sp>
            <p:nvSpPr>
              <p:cNvPr id="357" name="Google Shape;357;p21"/>
              <p:cNvSpPr txBox="1"/>
              <p:nvPr/>
            </p:nvSpPr>
            <p:spPr>
              <a:xfrm>
                <a:off x="4733564" y="5666383"/>
                <a:ext cx="1629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Modification par les Pairs</a:t>
                </a:r>
                <a:endParaRPr/>
              </a:p>
            </p:txBody>
          </p:sp>
          <p:sp>
            <p:nvSpPr>
              <p:cNvPr id="358" name="Google Shape;358;p21"/>
              <p:cNvSpPr txBox="1"/>
              <p:nvPr/>
            </p:nvSpPr>
            <p:spPr>
              <a:xfrm>
                <a:off x="6570704" y="5666394"/>
                <a:ext cx="24888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Vérification des Mots Clés</a:t>
                </a:r>
                <a:endParaRPr/>
              </a:p>
            </p:txBody>
          </p:sp>
          <p:sp>
            <p:nvSpPr>
              <p:cNvPr id="359" name="Google Shape;359;p21"/>
              <p:cNvSpPr txBox="1"/>
              <p:nvPr/>
            </p:nvSpPr>
            <p:spPr>
              <a:xfrm>
                <a:off x="9267373" y="5666394"/>
                <a:ext cx="2252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Vérification Verset par Verset</a:t>
                </a:r>
                <a:endParaRPr/>
              </a:p>
            </p:txBody>
          </p:sp>
          <p:pic>
            <p:nvPicPr>
              <p:cNvPr id="360" name="Google Shape;360;p2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686337" y="3218399"/>
                <a:ext cx="2266950" cy="228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108483" y="3227924"/>
                <a:ext cx="2333625" cy="2266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97304" y="3194587"/>
                <a:ext cx="2266950" cy="233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2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250354" y="3227924"/>
                <a:ext cx="2286000" cy="2266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body" idx="1"/>
          </p:nvPr>
        </p:nvSpPr>
        <p:spPr>
          <a:xfrm>
            <a:off x="645130" y="1887412"/>
            <a:ext cx="10482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Au cours de l'une des étapes de vérification, vous pouvez utiliser les ressources du Rédacteur BTT pour vous aider.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Dans la vue de vérification, faites défiler l'écran vers la droite pour afficher les ressources.</a:t>
            </a:r>
            <a:endParaRPr/>
          </a:p>
        </p:txBody>
      </p:sp>
      <p:pic>
        <p:nvPicPr>
          <p:cNvPr id="369" name="Google Shape;3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337" y="3236612"/>
            <a:ext cx="6162055" cy="348731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 txBox="1"/>
          <p:nvPr/>
        </p:nvSpPr>
        <p:spPr>
          <a:xfrm>
            <a:off x="2587253" y="3808797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Vue de Vérification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916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Utilisation des Ressources du Rédacteur BTT lors de la Vérification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 sz="4000"/>
          </a:p>
        </p:txBody>
      </p:sp>
      <p:grpSp>
        <p:nvGrpSpPr>
          <p:cNvPr id="372" name="Google Shape;372;p22"/>
          <p:cNvGrpSpPr/>
          <p:nvPr/>
        </p:nvGrpSpPr>
        <p:grpSpPr>
          <a:xfrm>
            <a:off x="4211337" y="3221112"/>
            <a:ext cx="6162056" cy="3487317"/>
            <a:chOff x="4211337" y="3221112"/>
            <a:chExt cx="6162056" cy="3487317"/>
          </a:xfrm>
        </p:grpSpPr>
        <p:pic>
          <p:nvPicPr>
            <p:cNvPr id="373" name="Google Shape;373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11337" y="3221112"/>
              <a:ext cx="6162056" cy="3487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30584" y="3599273"/>
              <a:ext cx="2114286" cy="20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5" name="Google Shape;37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14279" y="3274709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2"/>
          <p:cNvSpPr/>
          <p:nvPr/>
        </p:nvSpPr>
        <p:spPr>
          <a:xfrm>
            <a:off x="4026093" y="3818137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9533" y="2987728"/>
            <a:ext cx="6616309" cy="374439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Utilisation des Ressources de Rédacteur BTT</a:t>
            </a:r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Les ressources affichées concernent chaque morceau.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Trois onglets affichent les trois types de ressources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Remarques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Questions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4026093" y="3616663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8856742" y="3283380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9429235" y="3283596"/>
            <a:ext cx="512750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9941985" y="3274946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6199" y="2164231"/>
            <a:ext cx="3158901" cy="454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Utilisation des Notes de Traduction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426782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Les notes affichent des informations détaillées et/ou des suggestions de traduction sur un mot ou une phrase du morceau.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l'onglet Notes.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une note pour l'ouvrir.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Il peut y avoir des liens vers des                                    informations supplémentaires.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FERMER pour fermer la note.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  <p:pic>
        <p:nvPicPr>
          <p:cNvPr id="395" name="Google Shape;39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5404" y="1852530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1906" y="2992056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0485" y="2201192"/>
            <a:ext cx="3128211" cy="311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55871" y="1852530"/>
            <a:ext cx="1402434" cy="1420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24"/>
          <p:cNvGrpSpPr/>
          <p:nvPr/>
        </p:nvGrpSpPr>
        <p:grpSpPr>
          <a:xfrm>
            <a:off x="5342756" y="3996583"/>
            <a:ext cx="5221198" cy="394961"/>
            <a:chOff x="4471597" y="3996466"/>
            <a:chExt cx="6092413" cy="394961"/>
          </a:xfrm>
        </p:grpSpPr>
        <p:cxnSp>
          <p:nvCxnSpPr>
            <p:cNvPr id="400" name="Google Shape;400;p24"/>
            <p:cNvCxnSpPr/>
            <p:nvPr/>
          </p:nvCxnSpPr>
          <p:spPr>
            <a:xfrm rot="10800000">
              <a:off x="8885816" y="3996466"/>
              <a:ext cx="0" cy="204969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24"/>
            <p:cNvCxnSpPr/>
            <p:nvPr/>
          </p:nvCxnSpPr>
          <p:spPr>
            <a:xfrm>
              <a:off x="8885816" y="4007224"/>
              <a:ext cx="1678193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24"/>
            <p:cNvCxnSpPr/>
            <p:nvPr/>
          </p:nvCxnSpPr>
          <p:spPr>
            <a:xfrm>
              <a:off x="10558630" y="4007224"/>
              <a:ext cx="5379" cy="186466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24"/>
            <p:cNvCxnSpPr/>
            <p:nvPr/>
          </p:nvCxnSpPr>
          <p:spPr>
            <a:xfrm rot="10800000">
              <a:off x="9114590" y="4193690"/>
              <a:ext cx="14494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4" name="Google Shape;404;p24"/>
            <p:cNvCxnSpPr/>
            <p:nvPr/>
          </p:nvCxnSpPr>
          <p:spPr>
            <a:xfrm>
              <a:off x="9109211" y="4201435"/>
              <a:ext cx="5379" cy="186466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5" name="Google Shape;405;p24"/>
            <p:cNvGrpSpPr/>
            <p:nvPr/>
          </p:nvGrpSpPr>
          <p:grpSpPr>
            <a:xfrm>
              <a:off x="4471597" y="4291655"/>
              <a:ext cx="4642993" cy="99772"/>
              <a:chOff x="4471597" y="4291655"/>
              <a:chExt cx="4642993" cy="99772"/>
            </a:xfrm>
          </p:grpSpPr>
          <p:cxnSp>
            <p:nvCxnSpPr>
              <p:cNvPr id="406" name="Google Shape;406;p24"/>
              <p:cNvCxnSpPr/>
              <p:nvPr/>
            </p:nvCxnSpPr>
            <p:spPr>
              <a:xfrm>
                <a:off x="4471597" y="4291655"/>
                <a:ext cx="3188874" cy="3013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7" name="Google Shape;407;p24"/>
              <p:cNvCxnSpPr/>
              <p:nvPr/>
            </p:nvCxnSpPr>
            <p:spPr>
              <a:xfrm flipH="1">
                <a:off x="7718612" y="4380156"/>
                <a:ext cx="1395978" cy="11271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08" name="Google Shape;408;p24"/>
            <p:cNvCxnSpPr/>
            <p:nvPr/>
          </p:nvCxnSpPr>
          <p:spPr>
            <a:xfrm rot="10800000">
              <a:off x="7720404" y="4217572"/>
              <a:ext cx="0" cy="15419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24"/>
            <p:cNvCxnSpPr/>
            <p:nvPr/>
          </p:nvCxnSpPr>
          <p:spPr>
            <a:xfrm flipH="1">
              <a:off x="7719671" y="4201435"/>
              <a:ext cx="1166145" cy="3013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1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1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8806" y="2203307"/>
            <a:ext cx="3228571" cy="461537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Utiliser des Mots de Traduction</a:t>
            </a:r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6242885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Les mots sont des mots clés ou des termes dans le passage avec des définitions, des informations supplémentaires et /ou des suggestions de traduction.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l'onglet Mots.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un mot pour l'ouvrir.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Il peut y avoir des liens vers d'autres mots ou des informations supplémentaires.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FERMER pour fermer le mot.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  <p:cxnSp>
        <p:nvCxnSpPr>
          <p:cNvPr id="417" name="Google Shape;417;p25"/>
          <p:cNvCxnSpPr/>
          <p:nvPr/>
        </p:nvCxnSpPr>
        <p:spPr>
          <a:xfrm>
            <a:off x="5331417" y="4355024"/>
            <a:ext cx="2427128" cy="194377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8" name="Google Shape;41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2120" y="1831215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2651" y="2200920"/>
            <a:ext cx="3311045" cy="420358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Utiliser des Questions de Traduction</a:t>
            </a:r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290818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Des questions peuvent être utilisées dans les étapes de vérification pour déterminer si la traduction est claire et précise.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l'onglet Questions.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une question pour l'ouvrir.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Si quelqu'un ne peut pas répondre correctement à la question simplement en lisant la traduction, la traduction peut ne pas être claire et /ou exacte.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FERMER pour fermer la question.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  <p:pic>
        <p:nvPicPr>
          <p:cNvPr id="426" name="Google Shape;4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414668">
            <a:off x="9077107" y="1962762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1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/>
        </p:nvSpPr>
        <p:spPr>
          <a:xfrm>
            <a:off x="596289" y="1432251"/>
            <a:ext cx="6429068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de Vérification, vous voyez la source et la traduction côté à côté.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Comparez et notez les changements nécessaires.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l'icône en forme de crayon pour modifier.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57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Century Gothic"/>
              <a:buNone/>
            </a:pPr>
            <a:endParaRPr sz="1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3" name="Google Shape;43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696" y="2861060"/>
            <a:ext cx="6797497" cy="384974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222632" y="3616663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2587253" y="3615821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Vue de Vérification </a:t>
            </a:r>
            <a:endParaRPr/>
          </a:p>
        </p:txBody>
      </p:sp>
      <p:grpSp>
        <p:nvGrpSpPr>
          <p:cNvPr id="437" name="Google Shape;437;p27"/>
          <p:cNvGrpSpPr/>
          <p:nvPr/>
        </p:nvGrpSpPr>
        <p:grpSpPr>
          <a:xfrm>
            <a:off x="10637107" y="4519157"/>
            <a:ext cx="1845961" cy="646331"/>
            <a:chOff x="10637107" y="4519157"/>
            <a:chExt cx="1845961" cy="646331"/>
          </a:xfrm>
        </p:grpSpPr>
        <p:cxnSp>
          <p:nvCxnSpPr>
            <p:cNvPr id="438" name="Google Shape;438;p27"/>
            <p:cNvCxnSpPr/>
            <p:nvPr/>
          </p:nvCxnSpPr>
          <p:spPr>
            <a:xfrm rot="10800000">
              <a:off x="10637107" y="4842323"/>
              <a:ext cx="53166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39" name="Google Shape;439;p27"/>
            <p:cNvSpPr txBox="1"/>
            <p:nvPr/>
          </p:nvSpPr>
          <p:spPr>
            <a:xfrm>
              <a:off x="11211553" y="4519157"/>
              <a:ext cx="12715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Missing word </a:t>
              </a:r>
              <a:endParaRPr/>
            </a:p>
          </p:txBody>
        </p:sp>
      </p:grpSp>
      <p:grpSp>
        <p:nvGrpSpPr>
          <p:cNvPr id="440" name="Google Shape;440;p27"/>
          <p:cNvGrpSpPr/>
          <p:nvPr/>
        </p:nvGrpSpPr>
        <p:grpSpPr>
          <a:xfrm>
            <a:off x="9345478" y="5453397"/>
            <a:ext cx="3137590" cy="646331"/>
            <a:chOff x="9222289" y="5836525"/>
            <a:chExt cx="3137590" cy="646331"/>
          </a:xfrm>
        </p:grpSpPr>
        <p:cxnSp>
          <p:nvCxnSpPr>
            <p:cNvPr id="441" name="Google Shape;441;p27"/>
            <p:cNvCxnSpPr/>
            <p:nvPr/>
          </p:nvCxnSpPr>
          <p:spPr>
            <a:xfrm rot="10800000">
              <a:off x="9222289" y="6127845"/>
              <a:ext cx="179145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42" name="Google Shape;442;p27"/>
            <p:cNvSpPr txBox="1"/>
            <p:nvPr/>
          </p:nvSpPr>
          <p:spPr>
            <a:xfrm>
              <a:off x="11088364" y="5836525"/>
              <a:ext cx="12715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Missing period </a:t>
              </a:r>
              <a:endParaRPr/>
            </a:p>
          </p:txBody>
        </p:sp>
      </p:grpSp>
      <p:sp>
        <p:nvSpPr>
          <p:cNvPr id="443" name="Google Shape;443;p27"/>
          <p:cNvSpPr/>
          <p:nvPr/>
        </p:nvSpPr>
        <p:spPr>
          <a:xfrm>
            <a:off x="10518884" y="3269808"/>
            <a:ext cx="445759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4" name="Google Shape;44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8884" y="2861060"/>
            <a:ext cx="1402434" cy="1420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7"/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446" name="Google Shape;446;p27"/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47" name="Google Shape;447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9615" y="2983976"/>
            <a:ext cx="6580466" cy="372683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grpSp>
        <p:nvGrpSpPr>
          <p:cNvPr id="455" name="Google Shape;455;p28"/>
          <p:cNvGrpSpPr/>
          <p:nvPr/>
        </p:nvGrpSpPr>
        <p:grpSpPr>
          <a:xfrm>
            <a:off x="8817625" y="3762273"/>
            <a:ext cx="2023064" cy="981219"/>
            <a:chOff x="8817625" y="3762273"/>
            <a:chExt cx="2023064" cy="981219"/>
          </a:xfrm>
        </p:grpSpPr>
        <p:sp>
          <p:nvSpPr>
            <p:cNvPr id="456" name="Google Shape;456;p28"/>
            <p:cNvSpPr/>
            <p:nvPr/>
          </p:nvSpPr>
          <p:spPr>
            <a:xfrm>
              <a:off x="10160392" y="3762273"/>
              <a:ext cx="680297" cy="445759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8" name="Google Shape;458;p28"/>
          <p:cNvSpPr/>
          <p:nvPr/>
        </p:nvSpPr>
        <p:spPr>
          <a:xfrm>
            <a:off x="10299206" y="2948803"/>
            <a:ext cx="680297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0540" y="2440627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8"/>
          <p:cNvSpPr txBox="1">
            <a:spLocks noGrp="1"/>
          </p:cNvSpPr>
          <p:nvPr>
            <p:ph type="body" idx="1"/>
          </p:nvPr>
        </p:nvSpPr>
        <p:spPr>
          <a:xfrm>
            <a:off x="617471" y="1423447"/>
            <a:ext cx="828748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l'icône en forme de crayon pour modifier.</a:t>
            </a:r>
            <a:endParaRPr/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/>
          </a:p>
        </p:txBody>
      </p:sp>
      <p:sp>
        <p:nvSpPr>
          <p:cNvPr id="461" name="Google Shape;461;p28"/>
          <p:cNvSpPr txBox="1"/>
          <p:nvPr/>
        </p:nvSpPr>
        <p:spPr>
          <a:xfrm>
            <a:off x="530145" y="2948802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des corrections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la coche pour                                                                         sauvegarder.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62" name="Google Shape;462;p28"/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463" name="Google Shape;463;p28"/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64" name="Google Shape;464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113" y="2948612"/>
            <a:ext cx="6706406" cy="379815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pic>
        <p:nvPicPr>
          <p:cNvPr id="472" name="Google Shape;47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9143" y="2843503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9"/>
          <p:cNvSpPr txBox="1">
            <a:spLocks noGrp="1"/>
          </p:cNvSpPr>
          <p:nvPr>
            <p:ph type="body" idx="1"/>
          </p:nvPr>
        </p:nvSpPr>
        <p:spPr>
          <a:xfrm>
            <a:off x="569571" y="1370097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l'icône en forme de crayon pour modifier.</a:t>
            </a:r>
            <a:endParaRPr/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/>
          </a:p>
        </p:txBody>
      </p:sp>
      <p:sp>
        <p:nvSpPr>
          <p:cNvPr id="474" name="Google Shape;474;p29"/>
          <p:cNvSpPr txBox="1"/>
          <p:nvPr/>
        </p:nvSpPr>
        <p:spPr>
          <a:xfrm>
            <a:off x="461645" y="2948602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des corrections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la coche pour                                                                         sauvegarder.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461658" y="4011864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6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glisser les marqueurs                                                                                                  de verset.</a:t>
            </a:r>
            <a:endParaRPr/>
          </a:p>
          <a:p>
            <a:pPr marL="457200" marR="0" lvl="0" indent="-291465" algn="l" rtl="0">
              <a:spcBef>
                <a:spcPts val="360"/>
              </a:spcBef>
              <a:spcAft>
                <a:spcPts val="0"/>
              </a:spcAft>
              <a:buClr>
                <a:srgbClr val="82A222"/>
              </a:buClr>
              <a:buSzPts val="2610"/>
              <a:buFont typeface="Century Gothic"/>
              <a:buNone/>
            </a:pPr>
            <a:endParaRPr sz="18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6" name="Google Shape;47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8018" y="2968138"/>
            <a:ext cx="6733501" cy="381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29"/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478" name="Google Shape;478;p29"/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479" name="Google Shape;479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0" name="Google Shape;48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331" y="3642491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et Rédacteur BTT </a:t>
            </a:r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1484311" y="1423447"/>
            <a:ext cx="5581508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MAST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méthode</a:t>
            </a:r>
            <a:r>
              <a:rPr lang="en-US" dirty="0"/>
              <a:t> qui 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traduction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et </a:t>
            </a:r>
            <a:r>
              <a:rPr lang="en-US" dirty="0" err="1"/>
              <a:t>précise</a:t>
            </a:r>
            <a:r>
              <a:rPr lang="en-US" dirty="0"/>
              <a:t> du </a:t>
            </a:r>
            <a:r>
              <a:rPr lang="en-US" dirty="0" err="1"/>
              <a:t>texte</a:t>
            </a:r>
            <a:r>
              <a:rPr lang="en-US" dirty="0"/>
              <a:t> de la Bible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 err="1"/>
              <a:t>Utilise</a:t>
            </a:r>
            <a:r>
              <a:rPr lang="en-US" dirty="0"/>
              <a:t> des </a:t>
            </a:r>
            <a:r>
              <a:rPr lang="en-US" dirty="0" err="1"/>
              <a:t>locuteurs</a:t>
            </a:r>
            <a:r>
              <a:rPr lang="en-US" dirty="0"/>
              <a:t> </a:t>
            </a:r>
            <a:r>
              <a:rPr lang="en-US" dirty="0" err="1"/>
              <a:t>natifs</a:t>
            </a:r>
            <a:r>
              <a:rPr lang="en-US" dirty="0"/>
              <a:t> pour faire la </a:t>
            </a:r>
            <a:r>
              <a:rPr lang="en-US" dirty="0" err="1"/>
              <a:t>traduction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mis </a:t>
            </a:r>
            <a:r>
              <a:rPr lang="en-US" dirty="0" err="1"/>
              <a:t>en</a:t>
            </a:r>
            <a:r>
              <a:rPr lang="en-US" dirty="0"/>
              <a:t> oeuvre avec </a:t>
            </a:r>
            <a:r>
              <a:rPr lang="en-US" dirty="0" err="1"/>
              <a:t>Rédacteur</a:t>
            </a:r>
            <a:r>
              <a:rPr lang="en-US" dirty="0"/>
              <a:t> BTT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Se compose de 8 étapes</a:t>
            </a:r>
            <a:endParaRPr dirty="0"/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6833" y="1423447"/>
            <a:ext cx="4276190" cy="36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34" y="2967632"/>
            <a:ext cx="6619059" cy="374868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pic>
        <p:nvPicPr>
          <p:cNvPr id="488" name="Google Shape;48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3151" y="3000908"/>
            <a:ext cx="6575842" cy="372421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0"/>
          <p:cNvSpPr txBox="1">
            <a:spLocks noGrp="1"/>
          </p:cNvSpPr>
          <p:nvPr>
            <p:ph type="body" idx="1"/>
          </p:nvPr>
        </p:nvSpPr>
        <p:spPr>
          <a:xfrm>
            <a:off x="617471" y="1423447"/>
            <a:ext cx="828748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l'icône en forme de crayon pour modifier.</a:t>
            </a:r>
            <a:endParaRPr/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/>
          </a:p>
        </p:txBody>
      </p:sp>
      <p:sp>
        <p:nvSpPr>
          <p:cNvPr id="490" name="Google Shape;490;p30"/>
          <p:cNvSpPr txBox="1"/>
          <p:nvPr/>
        </p:nvSpPr>
        <p:spPr>
          <a:xfrm>
            <a:off x="617470" y="2967377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des corrections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la coche pour                                                                         sauvegarder.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617471" y="4107964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6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glisser les marqueurs                                                                                                  de verset.</a:t>
            </a:r>
            <a:endParaRPr/>
          </a:p>
          <a:p>
            <a:pPr marL="457200" marR="0" lvl="0" indent="-291465" algn="l" rtl="0">
              <a:spcBef>
                <a:spcPts val="360"/>
              </a:spcBef>
              <a:spcAft>
                <a:spcPts val="0"/>
              </a:spcAft>
              <a:buClr>
                <a:srgbClr val="82A222"/>
              </a:buClr>
              <a:buSzPts val="2610"/>
              <a:buFont typeface="Century Gothic"/>
              <a:buNone/>
            </a:pPr>
            <a:endParaRPr sz="18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2" name="Google Shape;49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52964" y="5581412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 txBox="1"/>
          <p:nvPr/>
        </p:nvSpPr>
        <p:spPr>
          <a:xfrm>
            <a:off x="617470" y="4750613"/>
            <a:ext cx="828748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7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Marquer le morceau                                                                                              comme terminé.</a:t>
            </a:r>
            <a:endParaRPr/>
          </a:p>
          <a:p>
            <a:pPr marL="457200" marR="0" lvl="0" indent="-291465" algn="l" rtl="0">
              <a:spcBef>
                <a:spcPts val="360"/>
              </a:spcBef>
              <a:spcAft>
                <a:spcPts val="0"/>
              </a:spcAft>
              <a:buClr>
                <a:srgbClr val="82A222"/>
              </a:buClr>
              <a:buSzPts val="2610"/>
              <a:buFont typeface="Century Gothic"/>
              <a:buNone/>
            </a:pPr>
            <a:endParaRPr sz="18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87268" y="4440808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1883" y="2952270"/>
            <a:ext cx="6575842" cy="372421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0"/>
          <p:cNvSpPr/>
          <p:nvPr/>
        </p:nvSpPr>
        <p:spPr>
          <a:xfrm>
            <a:off x="7869962" y="5514154"/>
            <a:ext cx="3117273" cy="41563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97" name="Google Shape;497;p30"/>
          <p:cNvGrpSpPr/>
          <p:nvPr/>
        </p:nvGrpSpPr>
        <p:grpSpPr>
          <a:xfrm>
            <a:off x="8481216" y="3724472"/>
            <a:ext cx="2398684" cy="531669"/>
            <a:chOff x="8481216" y="3724472"/>
            <a:chExt cx="2398684" cy="531669"/>
          </a:xfrm>
        </p:grpSpPr>
        <p:sp>
          <p:nvSpPr>
            <p:cNvPr id="498" name="Google Shape;498;p30"/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more edit icon!</a:t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0434350" y="3810591"/>
              <a:ext cx="445550" cy="445550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0" name="Google Shape;500;p30"/>
          <p:cNvSpPr txBox="1"/>
          <p:nvPr/>
        </p:nvSpPr>
        <p:spPr>
          <a:xfrm>
            <a:off x="617471" y="5542800"/>
            <a:ext cx="27552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8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tous les morceaux dans le passage.</a:t>
            </a:r>
            <a:endParaRPr/>
          </a:p>
          <a:p>
            <a:pPr marL="457200" marR="0" lvl="0" indent="-291465" algn="l" rtl="0">
              <a:spcBef>
                <a:spcPts val="360"/>
              </a:spcBef>
              <a:spcAft>
                <a:spcPts val="0"/>
              </a:spcAft>
              <a:buClr>
                <a:srgbClr val="82A222"/>
              </a:buClr>
              <a:buSzPts val="2610"/>
              <a:buFont typeface="Century Gothic"/>
              <a:buNone/>
            </a:pPr>
            <a:endParaRPr sz="18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01" name="Google Shape;501;p30"/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502" name="Google Shape;502;p30"/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03" name="Google Shape;503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1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1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2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2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2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2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897" y="2943162"/>
            <a:ext cx="6619059" cy="374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6 du MAST : Modification par les Pairs</a:t>
            </a:r>
            <a:endParaRPr/>
          </a:p>
        </p:txBody>
      </p:sp>
      <p:sp>
        <p:nvSpPr>
          <p:cNvPr id="511" name="Google Shape;511;p31"/>
          <p:cNvSpPr txBox="1">
            <a:spLocks noGrp="1"/>
          </p:cNvSpPr>
          <p:nvPr>
            <p:ph type="body" idx="1"/>
          </p:nvPr>
        </p:nvSpPr>
        <p:spPr>
          <a:xfrm>
            <a:off x="576656" y="1667802"/>
            <a:ext cx="70710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En mode vérification, demandez à une autre personne de vérifier votre traduction.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Discutez des corrections suggérées.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"Pour modifier un morceau,                                                                                    cliquez sur le bouton                                                                                            bascule  «Morceau                                                                          Terminé», puis cliquez sur                                                                     l'icône en forme de crayon.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512" name="Google Shape;51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1953" y="5034261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1"/>
          <p:cNvSpPr/>
          <p:nvPr/>
        </p:nvSpPr>
        <p:spPr>
          <a:xfrm>
            <a:off x="7958635" y="510533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4" name="Google Shape;51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1397" y="758234"/>
            <a:ext cx="23336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/>
          <p:nvPr/>
        </p:nvSpPr>
        <p:spPr>
          <a:xfrm>
            <a:off x="7958635" y="510533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1" name="Google Shape;52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600" y="537977"/>
            <a:ext cx="22669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7475001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7 : Vérification des termes Importants </a:t>
            </a:r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body" idx="1"/>
          </p:nvPr>
        </p:nvSpPr>
        <p:spPr>
          <a:xfrm>
            <a:off x="5543576" y="3429000"/>
            <a:ext cx="614214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Utilisez la ressource Mots de traduction.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Assurez-vous que tous les termes et concepts importants sont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Présents dans la traduction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Traduits de manière claire et précise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Traduits conformément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524" name="Google Shape;52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2361" y="1955317"/>
            <a:ext cx="3575584" cy="473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326" y="3428999"/>
            <a:ext cx="5993595" cy="3394457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3"/>
          <p:cNvSpPr/>
          <p:nvPr/>
        </p:nvSpPr>
        <p:spPr>
          <a:xfrm>
            <a:off x="7958635" y="510533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2" name="Google Shape;53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8635" y="598947"/>
            <a:ext cx="22860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3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815692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8 : Vérification Verset par Verset</a:t>
            </a:r>
            <a:endParaRPr/>
          </a:p>
        </p:txBody>
      </p:sp>
      <p:sp>
        <p:nvSpPr>
          <p:cNvPr id="534" name="Google Shape;534;p33"/>
          <p:cNvSpPr txBox="1">
            <a:spLocks noGrp="1"/>
          </p:cNvSpPr>
          <p:nvPr>
            <p:ph type="body" idx="1"/>
          </p:nvPr>
        </p:nvSpPr>
        <p:spPr>
          <a:xfrm>
            <a:off x="131637" y="1853250"/>
            <a:ext cx="7474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Retraduire oralement votre traduction dans la langue du vérificateur (peut avoir besoin d'un interprète intermédiaire).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Les vérificateurs comparent la signification avec la source dans leur langue.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Discutez des corrections suggérées;                                                                  utiliser les ressources pour résoudre                                                                        tout différend.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Pour modifier un morceau, cliquez                                                                                    sur le bouton «Morceau terminé»,                                                                               puis cliquez sur l'icône en forme de                                                       crayon.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535" name="Google Shape;53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0642" y="5191880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542" name="Google Shape;542;p34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Implémenter les étapes MAST avec le Rédacteur BTT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Effectuer des traductions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Utiliser les ressources de Rédacteur BTT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Vérifier et modifier les traductions</a:t>
            </a:r>
            <a:endParaRPr sz="240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544" name="Google Shape;544;p34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45" name="Google Shape;545;p34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10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09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08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Morceau : divisez le chapitre en morceaux que vous pouvez raconter sans regarder.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2251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Morceau : divisez le chapitre en morceaux que vous pouvez raconter sans regarder.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Brouillon aveugle : fermez le texte source et traduisez un morceau sans regarder la source.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2251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Morceau : divisez le chapitre en morceaux que vous pouvez raconter sans regarder.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Brouillon aveugle : fermez le texte source et traduisez un morceau sans regarder la source.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Auto-édition : comparez le brouillon de traduction avec la source et apportez des corrections.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5556" y="2473848"/>
            <a:ext cx="23336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Consommer : lisez ou écoutez l'intégralité du chapitre à traduire.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Verbaliser : dans la langue cible, dites à une autre personne ce que vous lisez.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Morceau : divisez le chapitre en morceaux que vous pouvez raconter sans regarder.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Brouillon aveugle : fermez le texte source et traduisez un morceau sans regarder la source.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Auto-édition : comparez le brouillon de traduction avec la source et apportez des corrections.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Vérification par les pairs : demandez à un partenaire de comparer le projet de traduction avec la source et de discuter des corrections ; le traducteur apporte des modifications.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Microsoft Office PowerPoint</Application>
  <PresentationFormat>Widescreen</PresentationFormat>
  <Paragraphs>223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Noto Sans Symbols</vt:lpstr>
      <vt:lpstr>Corbel</vt:lpstr>
      <vt:lpstr>Century Gothic</vt:lpstr>
      <vt:lpstr>Calibri</vt:lpstr>
      <vt:lpstr>Arial</vt:lpstr>
      <vt:lpstr>Ion</vt:lpstr>
      <vt:lpstr>Effectuer traduction</vt:lpstr>
      <vt:lpstr>De Quoi Parle cette présentation ?</vt:lpstr>
      <vt:lpstr>MAST et Rédacteur BTT </vt:lpstr>
      <vt:lpstr>8 étapes de MAST</vt:lpstr>
      <vt:lpstr>8 étapes de MAST</vt:lpstr>
      <vt:lpstr>8 étapes de MAST</vt:lpstr>
      <vt:lpstr>8 étapes de MAST</vt:lpstr>
      <vt:lpstr>8 étapes de MAST</vt:lpstr>
      <vt:lpstr>8 étapes de MAST</vt:lpstr>
      <vt:lpstr>8 étapes de MAST</vt:lpstr>
      <vt:lpstr>8 étapes de MAST</vt:lpstr>
      <vt:lpstr>Implémentation de MAST dans Rédacteur BTT </vt:lpstr>
      <vt:lpstr>Étapes de Rédaction du MAST</vt:lpstr>
      <vt:lpstr>MAST Étape 1 : Consommez</vt:lpstr>
      <vt:lpstr>MAST Étape 2 : Verbaliser</vt:lpstr>
      <vt:lpstr>MAST Étape 3 : Morceau</vt:lpstr>
      <vt:lpstr>MAST Étape 4 : Brouillon Aveugle</vt:lpstr>
      <vt:lpstr>MAST Étape 4 : Brouillon Aveugle</vt:lpstr>
      <vt:lpstr>MAST Étape 4 : Brouillon                                    Aveugle</vt:lpstr>
      <vt:lpstr>MAST Étape 4 : Brouillon                               Aveugle</vt:lpstr>
      <vt:lpstr>Étapes de Vérification du MAST</vt:lpstr>
      <vt:lpstr>Utilisation des Ressources du Rédacteur BTT lors de la Vérification </vt:lpstr>
      <vt:lpstr>Utilisation des Ressources de Rédacteur BTT</vt:lpstr>
      <vt:lpstr>Utilisation des Notes de Traduction</vt:lpstr>
      <vt:lpstr>Utiliser des Mots de Traduction</vt:lpstr>
      <vt:lpstr>Utiliser des Questions de Traduction</vt:lpstr>
      <vt:lpstr>MAST Étape 5 : Auto-édition</vt:lpstr>
      <vt:lpstr>MAST Étape 5 : Auto-édition</vt:lpstr>
      <vt:lpstr>MAST Étape 5 : Auto-édition</vt:lpstr>
      <vt:lpstr>MAST Étape 5 : Auto-édition</vt:lpstr>
      <vt:lpstr>Étape 6 du MAST : Modification par les Pairs</vt:lpstr>
      <vt:lpstr>MAST Étape 7 : Vérification des termes Importants </vt:lpstr>
      <vt:lpstr>MAST Étape 8 : Vérification Verset par Verset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Effectuer traduction</dc:title>
  <dc:creator>Pamela Gamer</dc:creator>
  <cp:lastModifiedBy>Christine Jarka</cp:lastModifiedBy>
  <cp:revision>2</cp:revision>
  <dcterms:created xsi:type="dcterms:W3CDTF">2019-12-03T13:43:45Z</dcterms:created>
  <dcterms:modified xsi:type="dcterms:W3CDTF">2021-06-08T20:37:13Z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