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0" r:id="rId4"/>
  </p:sldMasterIdLst>
  <p:notesMasterIdLst>
    <p:notesMasterId r:id="rId16"/>
  </p:notesMasterIdLst>
  <p:sldIdLst>
    <p:sldId id="256" r:id="rId5"/>
    <p:sldId id="267" r:id="rId6"/>
    <p:sldId id="296" r:id="rId7"/>
    <p:sldId id="293" r:id="rId8"/>
    <p:sldId id="299" r:id="rId9"/>
    <p:sldId id="294" r:id="rId10"/>
    <p:sldId id="258" r:id="rId11"/>
    <p:sldId id="295" r:id="rId12"/>
    <p:sldId id="286" r:id="rId13"/>
    <p:sldId id="279" r:id="rId14"/>
    <p:sldId id="29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C28C"/>
    <a:srgbClr val="002664"/>
    <a:srgbClr val="3FB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5" autoAdjust="0"/>
    <p:restoredTop sz="86411" autoAdjust="0"/>
  </p:normalViewPr>
  <p:slideViewPr>
    <p:cSldViewPr snapToGrid="0">
      <p:cViewPr varScale="1">
        <p:scale>
          <a:sx n="63" d="100"/>
          <a:sy n="63" d="100"/>
        </p:scale>
        <p:origin x="66" y="798"/>
      </p:cViewPr>
      <p:guideLst/>
    </p:cSldViewPr>
  </p:slideViewPr>
  <p:outlineViewPr>
    <p:cViewPr>
      <p:scale>
        <a:sx n="33" d="100"/>
        <a:sy n="33" d="100"/>
      </p:scale>
      <p:origin x="0" y="-358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175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76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0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05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5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74970" cy="3600450"/>
          </a:xfrm>
        </p:spPr>
        <p:txBody>
          <a:bodyPr/>
          <a:lstStyle/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BTT Writer for Android is a mobile app that can be downloaded for Android devices so that anyone with an Android tablet can translate the Bible into their heart language.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BTT Writer is open source (without cost) and copyright free (content is not copyrighted against translation)</a:t>
            </a:r>
          </a:p>
          <a:p>
            <a:pPr marL="664488" lvl="1" indent="-181225" fontAlgn="base">
              <a:buFont typeface="Arial" panose="020B0604020202020204" pitchFamily="34" charset="0"/>
              <a:buChar char="•"/>
            </a:pPr>
            <a:r>
              <a:rPr lang="en-US" dirty="0"/>
              <a:t>Most Bibles and resources are copyrighted – can’t use as a translation source unless receiving permission from publisher, often involving paying royalties. </a:t>
            </a:r>
          </a:p>
          <a:p>
            <a:pPr marL="664488" lvl="1" indent="-181225" fontAlgn="base">
              <a:buFont typeface="Arial" panose="020B0604020202020204" pitchFamily="34" charset="0"/>
              <a:buChar char="•"/>
            </a:pPr>
            <a:r>
              <a:rPr lang="en-US" dirty="0"/>
              <a:t>For example, if you translate out of a single source, it is considered plagiarism to publish. You must use at least 3 sources for it not to be plagiarism. 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It contains the content that needs to be translated as well as Bible resources – notes, words, questions – that can improve the translation. 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Information can be shared directly from device to device and finished content can be uploaded to a content server and digitally published.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33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69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21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6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One of the first things you’ll need to do is to decide which type of account to use. There are two types:</a:t>
            </a:r>
          </a:p>
          <a:p>
            <a:pPr marL="181225" indent="-181225">
              <a:buFont typeface="Arial" panose="020B0604020202020204" pitchFamily="34" charset="0"/>
              <a:buChar char="•"/>
            </a:pPr>
            <a:r>
              <a:rPr lang="en-US" b="1" dirty="0"/>
              <a:t>Offline Account</a:t>
            </a:r>
            <a:r>
              <a:rPr lang="en-US" dirty="0"/>
              <a:t> – user has full use of the program except for uploading to or importing from the content server. NO INTERNET CONNECTION REQUIRED.</a:t>
            </a:r>
            <a:endParaRPr lang="en-US" b="0" dirty="0">
              <a:effectLst/>
            </a:endParaRPr>
          </a:p>
          <a:p>
            <a:pPr marL="181225" indent="-181225">
              <a:buFont typeface="Arial" panose="020B0604020202020204" pitchFamily="34" charset="0"/>
              <a:buChar char="•"/>
            </a:pPr>
            <a:r>
              <a:rPr lang="en-US" b="1" dirty="0"/>
              <a:t>Server Account</a:t>
            </a:r>
            <a:r>
              <a:rPr lang="en-US" dirty="0"/>
              <a:t> – user has full use of the program and can upload to and import from the content server (requires Internet connection.)</a:t>
            </a:r>
          </a:p>
          <a:p>
            <a:pPr rtl="0"/>
            <a:endParaRPr lang="en-US" b="0" dirty="0">
              <a:effectLst/>
            </a:endParaRPr>
          </a:p>
          <a:p>
            <a:pPr rtl="0"/>
            <a:r>
              <a:rPr lang="en-US" b="0" dirty="0">
                <a:effectLst/>
              </a:rPr>
              <a:t>You can switch between these at any time, so you can do your work in an offline account, and then log in to a Door43 account when you want to upload your work.</a:t>
            </a:r>
          </a:p>
          <a:p>
            <a:pPr rtl="0"/>
            <a:r>
              <a:rPr lang="en-US" b="0" dirty="0">
                <a:effectLst/>
              </a:rPr>
              <a:t>The work is attached to the device, not to the account.</a:t>
            </a:r>
          </a:p>
          <a:p>
            <a:br>
              <a:rPr lang="en-US" dirty="0"/>
            </a:br>
            <a:r>
              <a:rPr lang="en-US" b="1" dirty="0"/>
              <a:t>NOTE</a:t>
            </a:r>
            <a:r>
              <a:rPr lang="en-US" dirty="0"/>
              <a:t>: During a MAST event the translators may be directed to choose one of the types of accounts. </a:t>
            </a:r>
            <a:r>
              <a:rPr lang="en-US" b="1" dirty="0"/>
              <a:t>As a facilitator - learn which the team lead is asking the translators to choose.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23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8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945903F4-0627-4629-9C4C-909636233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54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7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</p:spPr>
        <p:txBody>
          <a:bodyPr anchor="t">
            <a:noAutofit/>
          </a:bodyPr>
          <a:lstStyle>
            <a:lvl1pPr marL="0" indent="0" algn="r">
              <a:buNone/>
              <a:defRPr sz="2400" b="1" cap="all">
                <a:solidFill>
                  <a:srgbClr val="28C2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AEA59-0A52-4A75-B544-DFE21E3393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D8ECAB3-8034-4838-B265-2452CE7C8B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48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6D26397E-8AB9-426A-AC8B-BDBEAABA45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455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7017BC5-A61C-426D-A92E-F9325A0D6C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234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50991CE-FA1C-427D-B5CD-3A0E28CA8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859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841C485-17FB-4808-ABB2-AED3BDD373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069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8DEACD61-2CAD-4932-9E1C-819ED4D14A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474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94D9790C-EA90-4697-A681-C86D845E07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472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36AE5C2-445A-456D-9CC6-DAB5B1E59A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CCE356A-5F64-4F35-A95A-34DFEC94D0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Autofit/>
          </a:bodyPr>
          <a:lstStyle>
            <a:lvl1pPr>
              <a:buClr>
                <a:srgbClr val="28C28C"/>
              </a:buClr>
              <a:defRPr sz="2400"/>
            </a:lvl1pPr>
            <a:lvl2pPr>
              <a:buClr>
                <a:srgbClr val="28C28C"/>
              </a:buClr>
              <a:defRPr sz="2400"/>
            </a:lvl2pPr>
            <a:lvl3pPr>
              <a:buClr>
                <a:srgbClr val="28C28C"/>
              </a:buClr>
              <a:defRPr sz="2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2194560"/>
            <a:ext cx="6089904" cy="4200245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31EDA-FC97-4E7C-A281-E24C74E247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D9BF91E6-8EEF-4D69-8AC5-CC47C4C744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5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8C28C"/>
              </a:buClr>
              <a:defRPr/>
            </a:lvl1pPr>
            <a:lvl2pPr>
              <a:buClr>
                <a:srgbClr val="28C28C"/>
              </a:buClr>
              <a:defRPr/>
            </a:lvl2pPr>
            <a:lvl3pPr>
              <a:buClr>
                <a:srgbClr val="28C28C"/>
              </a:buClr>
              <a:defRPr/>
            </a:lvl3pPr>
            <a:lvl4pPr>
              <a:buClr>
                <a:srgbClr val="28C28C"/>
              </a:buClr>
              <a:defRPr/>
            </a:lvl4pPr>
            <a:lvl5pPr>
              <a:buClr>
                <a:srgbClr val="28C28C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E5806-CCAD-44D3-8FC7-E762BECF4A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FBFAE42-7AC0-4F1D-A9F6-132FA3A169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2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b="1" cap="all">
                <a:solidFill>
                  <a:srgbClr val="28C28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9D6ED-6FE1-4014-9C29-0BBFFC6DD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209A9E1-33DE-4257-922B-87C3EDBCA9B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2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6C4822-B60C-4CFD-B2B5-4487D90065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1B3C648-94A3-4965-ADAB-E28BDB31325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57E999E-BCD2-4D91-81C7-F848892EFB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75FC724-B08F-498E-957B-4287CDA6A2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4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buClr>
                <a:srgbClr val="28C28C"/>
              </a:buClr>
              <a:defRPr sz="2000"/>
            </a:lvl1pPr>
            <a:lvl2pPr>
              <a:buClr>
                <a:srgbClr val="28C28C"/>
              </a:buClr>
              <a:defRPr sz="1800"/>
            </a:lvl2pPr>
            <a:lvl3pPr>
              <a:buClr>
                <a:srgbClr val="28C28C"/>
              </a:buClr>
              <a:defRPr sz="1600"/>
            </a:lvl3pPr>
            <a:lvl4pPr>
              <a:buClr>
                <a:srgbClr val="28C28C"/>
              </a:buClr>
              <a:defRPr sz="1400"/>
            </a:lvl4pPr>
            <a:lvl5pPr>
              <a:buClr>
                <a:srgbClr val="28C28C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57886C1C-8F41-41D7-966A-04F9748A08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9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1D54B7C-06D3-433F-A0BB-B4F17A047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7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02664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73448B-0838-405C-B69D-F5BBF286DCFD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4" r:id="rId2"/>
    <p:sldLayoutId id="2147483852" r:id="rId3"/>
    <p:sldLayoutId id="2147483853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riter.bibletranslationtools.org/downloa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1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265D-31D3-491F-844A-BBEF25A87C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1EAA2-FD97-428E-A4F3-011B5AE11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BTT Writer for android</a:t>
            </a:r>
          </a:p>
        </p:txBody>
      </p:sp>
    </p:spTree>
    <p:extLst>
      <p:ext uri="{BB962C8B-B14F-4D97-AF65-F5344CB8AC3E}">
        <p14:creationId xmlns:p14="http://schemas.microsoft.com/office/powerpoint/2010/main" val="19035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508DA51-DD8E-4F7B-AACC-9EE3528F5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264" y="2913312"/>
            <a:ext cx="5356851" cy="32141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9D52EB-4DC1-45EE-9835-1201E7C57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884" y="2909030"/>
            <a:ext cx="5363990" cy="32183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4A66B-4E83-487C-8DE9-52860652B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979" y="1423447"/>
            <a:ext cx="10018713" cy="4367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BTT Writer opens to display the Home screen:</a:t>
            </a:r>
          </a:p>
          <a:p>
            <a:pPr marL="0" indent="0">
              <a:buNone/>
            </a:pPr>
            <a:r>
              <a:rPr lang="en-US" sz="2400" dirty="0"/>
              <a:t>Lists all of your projects</a:t>
            </a:r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A5A7AF-5464-4D73-98C4-875AAD08681C}"/>
              </a:ext>
            </a:extLst>
          </p:cNvPr>
          <p:cNvSpPr txBox="1">
            <a:spLocks/>
          </p:cNvSpPr>
          <p:nvPr/>
        </p:nvSpPr>
        <p:spPr>
          <a:xfrm>
            <a:off x="4866581" y="746760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, or welcomes you if you have no projects yet.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the Home Screen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C556749-9FEF-4AC5-9620-A97E2B732718}"/>
              </a:ext>
            </a:extLst>
          </p:cNvPr>
          <p:cNvGrpSpPr/>
          <p:nvPr/>
        </p:nvGrpSpPr>
        <p:grpSpPr>
          <a:xfrm>
            <a:off x="1135470" y="2823977"/>
            <a:ext cx="6600490" cy="580913"/>
            <a:chOff x="1484310" y="2366682"/>
            <a:chExt cx="6600490" cy="58091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3771EF9-1709-4129-98D7-FF9566620FBF}"/>
                </a:ext>
              </a:extLst>
            </p:cNvPr>
            <p:cNvSpPr/>
            <p:nvPr/>
          </p:nvSpPr>
          <p:spPr>
            <a:xfrm>
              <a:off x="1484310" y="2366682"/>
              <a:ext cx="1172829" cy="58091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30B8791-6B5D-41ED-87CA-D9C5E2133C14}"/>
                </a:ext>
              </a:extLst>
            </p:cNvPr>
            <p:cNvSpPr/>
            <p:nvPr/>
          </p:nvSpPr>
          <p:spPr>
            <a:xfrm>
              <a:off x="6911971" y="2366682"/>
              <a:ext cx="1172829" cy="58091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52B43ED-D30D-4692-B3E2-0CA9D4118EAC}"/>
              </a:ext>
            </a:extLst>
          </p:cNvPr>
          <p:cNvGrpSpPr/>
          <p:nvPr/>
        </p:nvGrpSpPr>
        <p:grpSpPr>
          <a:xfrm>
            <a:off x="3819952" y="3379740"/>
            <a:ext cx="6667548" cy="428514"/>
            <a:chOff x="4155232" y="2906357"/>
            <a:chExt cx="6667548" cy="428514"/>
          </a:xfrm>
        </p:grpSpPr>
        <p:sp>
          <p:nvSpPr>
            <p:cNvPr id="4" name="Speech Bubble: Rectangle 3">
              <a:extLst>
                <a:ext uri="{FF2B5EF4-FFF2-40B4-BE49-F238E27FC236}">
                  <a16:creationId xmlns:a16="http://schemas.microsoft.com/office/drawing/2014/main" id="{5A291554-9770-4E79-924F-36C55C178DFE}"/>
                </a:ext>
              </a:extLst>
            </p:cNvPr>
            <p:cNvSpPr/>
            <p:nvPr/>
          </p:nvSpPr>
          <p:spPr>
            <a:xfrm>
              <a:off x="4155232" y="2947595"/>
              <a:ext cx="1361738" cy="387276"/>
            </a:xfrm>
            <a:prstGeom prst="wedgeRectCallout">
              <a:avLst>
                <a:gd name="adj1" fmla="val 55335"/>
                <a:gd name="adj2" fmla="val -127777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User name</a:t>
              </a:r>
            </a:p>
          </p:txBody>
        </p:sp>
        <p:sp>
          <p:nvSpPr>
            <p:cNvPr id="11" name="Speech Bubble: Rectangle 10">
              <a:extLst>
                <a:ext uri="{FF2B5EF4-FFF2-40B4-BE49-F238E27FC236}">
                  <a16:creationId xmlns:a16="http://schemas.microsoft.com/office/drawing/2014/main" id="{AE4D7E80-309E-46AD-8A14-D24A0D03ABE2}"/>
                </a:ext>
              </a:extLst>
            </p:cNvPr>
            <p:cNvSpPr/>
            <p:nvPr/>
          </p:nvSpPr>
          <p:spPr>
            <a:xfrm>
              <a:off x="9259407" y="2906357"/>
              <a:ext cx="1563373" cy="387276"/>
            </a:xfrm>
            <a:prstGeom prst="wedgeRectCallout">
              <a:avLst>
                <a:gd name="adj1" fmla="val 64687"/>
                <a:gd name="adj2" fmla="val -108101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User name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344970-A12F-4E79-998E-885E6443FAA4}"/>
              </a:ext>
            </a:extLst>
          </p:cNvPr>
          <p:cNvGrpSpPr/>
          <p:nvPr/>
        </p:nvGrpSpPr>
        <p:grpSpPr>
          <a:xfrm>
            <a:off x="4760442" y="4080436"/>
            <a:ext cx="6502317" cy="697976"/>
            <a:chOff x="5095722" y="3607053"/>
            <a:chExt cx="6502317" cy="697976"/>
          </a:xfrm>
        </p:grpSpPr>
        <p:sp>
          <p:nvSpPr>
            <p:cNvPr id="12" name="Speech Bubble: Rectangle 11">
              <a:extLst>
                <a:ext uri="{FF2B5EF4-FFF2-40B4-BE49-F238E27FC236}">
                  <a16:creationId xmlns:a16="http://schemas.microsoft.com/office/drawing/2014/main" id="{F6B20FEE-B816-4CE9-B0F3-EF07224832DE}"/>
                </a:ext>
              </a:extLst>
            </p:cNvPr>
            <p:cNvSpPr/>
            <p:nvPr/>
          </p:nvSpPr>
          <p:spPr>
            <a:xfrm>
              <a:off x="5095722" y="3675520"/>
              <a:ext cx="1361738" cy="629509"/>
            </a:xfrm>
            <a:prstGeom prst="wedgeRectCallout">
              <a:avLst>
                <a:gd name="adj1" fmla="val 20641"/>
                <a:gd name="adj2" fmla="val -208266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Logout button</a:t>
              </a:r>
            </a:p>
          </p:txBody>
        </p:sp>
        <p:sp>
          <p:nvSpPr>
            <p:cNvPr id="13" name="Speech Bubble: Rectangle 12">
              <a:extLst>
                <a:ext uri="{FF2B5EF4-FFF2-40B4-BE49-F238E27FC236}">
                  <a16:creationId xmlns:a16="http://schemas.microsoft.com/office/drawing/2014/main" id="{C127EAB1-6B53-446B-894F-E94E3CA47F22}"/>
                </a:ext>
              </a:extLst>
            </p:cNvPr>
            <p:cNvSpPr/>
            <p:nvPr/>
          </p:nvSpPr>
          <p:spPr>
            <a:xfrm>
              <a:off x="10451812" y="3607053"/>
              <a:ext cx="1146227" cy="629509"/>
            </a:xfrm>
            <a:prstGeom prst="wedgeRectCallout">
              <a:avLst>
                <a:gd name="adj1" fmla="val 40231"/>
                <a:gd name="adj2" fmla="val -196162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Logout button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473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learned to:</a:t>
            </a:r>
          </a:p>
          <a:p>
            <a:r>
              <a:rPr lang="en-US" dirty="0"/>
              <a:t>Install BTT Writer for Android</a:t>
            </a:r>
          </a:p>
          <a:p>
            <a:r>
              <a:rPr lang="en-US" dirty="0"/>
              <a:t>Open the program</a:t>
            </a:r>
          </a:p>
          <a:p>
            <a:r>
              <a:rPr lang="en-US" dirty="0"/>
              <a:t>Agree with terms of use	</a:t>
            </a:r>
          </a:p>
          <a:p>
            <a:r>
              <a:rPr lang="en-US" dirty="0"/>
              <a:t>Create an account</a:t>
            </a:r>
          </a:p>
          <a:p>
            <a:r>
              <a:rPr lang="en-US" dirty="0"/>
              <a:t>Understand the home screen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39EC4B0-EF35-4C3E-81C3-11771CF12FB2}"/>
              </a:ext>
            </a:extLst>
          </p:cNvPr>
          <p:cNvGrpSpPr/>
          <p:nvPr/>
        </p:nvGrpSpPr>
        <p:grpSpPr>
          <a:xfrm>
            <a:off x="7267344" y="1413281"/>
            <a:ext cx="4235679" cy="3356157"/>
            <a:chOff x="7267344" y="1413281"/>
            <a:chExt cx="4235679" cy="335615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5AD1C8B-ADC8-4E98-ACD5-7E530F88CF7C}"/>
                </a:ext>
              </a:extLst>
            </p:cNvPr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86226D2F-8B39-4F48-B4E3-C00C468D7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4455324-44C0-490B-972F-DEB8FEC84FF0}"/>
              </a:ext>
            </a:extLst>
          </p:cNvPr>
          <p:cNvGrpSpPr/>
          <p:nvPr/>
        </p:nvGrpSpPr>
        <p:grpSpPr>
          <a:xfrm>
            <a:off x="7267344" y="1413281"/>
            <a:ext cx="4235679" cy="3356157"/>
            <a:chOff x="7267344" y="1413281"/>
            <a:chExt cx="4235679" cy="335615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D9903F1-B131-411D-8C40-B2E2D997CC97}"/>
                </a:ext>
              </a:extLst>
            </p:cNvPr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close up of a sign&#10;&#10;Description automatically generated">
              <a:extLst>
                <a:ext uri="{FF2B5EF4-FFF2-40B4-BE49-F238E27FC236}">
                  <a16:creationId xmlns:a16="http://schemas.microsoft.com/office/drawing/2014/main" id="{495B0CCC-96F8-4187-9CAC-F3CD5DC0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Presentation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 to:</a:t>
            </a:r>
          </a:p>
          <a:p>
            <a:r>
              <a:rPr lang="en-US" dirty="0"/>
              <a:t>Install BTT Writer for Android</a:t>
            </a:r>
          </a:p>
          <a:p>
            <a:r>
              <a:rPr lang="en-US" dirty="0"/>
              <a:t>Open the program</a:t>
            </a:r>
          </a:p>
          <a:p>
            <a:r>
              <a:rPr lang="en-US" dirty="0"/>
              <a:t>Agree with terms of use	</a:t>
            </a:r>
          </a:p>
          <a:p>
            <a:r>
              <a:rPr lang="en-US" dirty="0"/>
              <a:t>Create an account</a:t>
            </a:r>
          </a:p>
          <a:p>
            <a:r>
              <a:rPr lang="en-US" dirty="0"/>
              <a:t>Understand the home screen</a:t>
            </a:r>
          </a:p>
        </p:txBody>
      </p:sp>
    </p:spTree>
    <p:extLst>
      <p:ext uri="{BB962C8B-B14F-4D97-AF65-F5344CB8AC3E}">
        <p14:creationId xmlns:p14="http://schemas.microsoft.com/office/powerpoint/2010/main" val="186249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BTT Writer for Android?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r>
              <a:rPr lang="en-US" dirty="0"/>
              <a:t>Mobile app for translating Bible &amp; Open Bible Stories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Contains:	</a:t>
            </a:r>
          </a:p>
          <a:p>
            <a:pPr lvl="1"/>
            <a:r>
              <a:rPr lang="en-US" dirty="0"/>
              <a:t>Content to be translated</a:t>
            </a:r>
          </a:p>
          <a:p>
            <a:pPr lvl="1"/>
            <a:r>
              <a:rPr lang="en-US" dirty="0"/>
              <a:t>Bible resources</a:t>
            </a:r>
          </a:p>
          <a:p>
            <a:r>
              <a:rPr lang="en-US" dirty="0"/>
              <a:t>Work can be shared and published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109387F-7E88-438E-89BA-5D8D556DDB0B}"/>
              </a:ext>
            </a:extLst>
          </p:cNvPr>
          <p:cNvGrpSpPr/>
          <p:nvPr/>
        </p:nvGrpSpPr>
        <p:grpSpPr>
          <a:xfrm>
            <a:off x="7789985" y="2902447"/>
            <a:ext cx="4235679" cy="3356157"/>
            <a:chOff x="7267344" y="1413281"/>
            <a:chExt cx="4235679" cy="335615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556783F-9884-415F-9C0D-2AB4E7F13150}"/>
                </a:ext>
              </a:extLst>
            </p:cNvPr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A close up of a sign&#10;&#10;Description automatically generated">
              <a:extLst>
                <a:ext uri="{FF2B5EF4-FFF2-40B4-BE49-F238E27FC236}">
                  <a16:creationId xmlns:a16="http://schemas.microsoft.com/office/drawing/2014/main" id="{73E39CB3-32CA-40F2-8DC2-173EC9330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</p:spPr>
        </p:pic>
      </p:grpSp>
      <p:pic>
        <p:nvPicPr>
          <p:cNvPr id="10" name="Picture 9" descr="A hand holding a cellphone&#10;&#10;Description automatically generated">
            <a:extLst>
              <a:ext uri="{FF2B5EF4-FFF2-40B4-BE49-F238E27FC236}">
                <a16:creationId xmlns:a16="http://schemas.microsoft.com/office/drawing/2014/main" id="{3A611282-5D05-49BB-A09D-0A697E462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357" y="1920942"/>
            <a:ext cx="2688827" cy="178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0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2E03-D1CA-44A2-879F-69995EEC7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BTT Writer for 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47778-F4C9-4A17-BF8D-151D8D15B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794" y="1576582"/>
            <a:ext cx="7842484" cy="495317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the browser on the Android device, go to this URL: </a:t>
            </a:r>
            <a:r>
              <a:rPr lang="en-US" dirty="0">
                <a:hlinkClick r:id="rId3"/>
              </a:rPr>
              <a:t>https://writer.bibletranslationtools.org/download/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Tap on the white 'Download APK' button to download the install program to the tablet.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800BDE-C745-43A1-8261-A5383EB66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318" y="3110469"/>
            <a:ext cx="6895238" cy="3028571"/>
          </a:xfrm>
          <a:prstGeom prst="rect">
            <a:avLst/>
          </a:prstGeom>
        </p:spPr>
      </p:pic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3A0BFD27-DE42-4656-A33E-2F97E7CC74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3449" y="5103521"/>
            <a:ext cx="809927" cy="8205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E54D41-0B06-4D12-A5B1-5A22D39621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5917" y="5116153"/>
            <a:ext cx="784991" cy="79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6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2E03-D1CA-44A2-879F-69995EEC7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BTT Writer for 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47778-F4C9-4A17-BF8D-151D8D15B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794" y="1576582"/>
            <a:ext cx="6648372" cy="495317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Navigate to the Download folder on the tablet.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Tap on the </a:t>
            </a:r>
            <a:r>
              <a:rPr lang="en-US" b="1" dirty="0" err="1"/>
              <a:t>release.apk</a:t>
            </a:r>
            <a:r>
              <a:rPr lang="en-US" dirty="0"/>
              <a:t> file.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Agree to allow the program to be installed.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Tap to open the App when installed.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Tap </a:t>
            </a:r>
            <a:r>
              <a:rPr lang="en-US" b="1" dirty="0"/>
              <a:t>ALLOW</a:t>
            </a:r>
            <a:r>
              <a:rPr lang="en-US" dirty="0"/>
              <a:t> to enable BTT Writer to access photos, media, and files on your device.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A47772-D564-4756-9B17-C27C1E9BF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66" y="1625487"/>
            <a:ext cx="4580530" cy="24276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00D385-DAF2-4489-9132-18E43F5D1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22" y="4264849"/>
            <a:ext cx="4079878" cy="19353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9F3219-549B-45DA-8BB2-D5CA139EE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995" y="4264849"/>
            <a:ext cx="4107633" cy="1935327"/>
          </a:xfrm>
          <a:prstGeom prst="rect">
            <a:avLst/>
          </a:prstGeom>
        </p:spPr>
      </p:pic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CB42E90B-BBF1-4200-B95E-A95D588B04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0628" y="2348569"/>
            <a:ext cx="809927" cy="8205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384F95-D5E8-4E51-B908-CFDF039222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3096" y="2361201"/>
            <a:ext cx="784991" cy="795320"/>
          </a:xfrm>
          <a:prstGeom prst="rect">
            <a:avLst/>
          </a:prstGeom>
        </p:spPr>
      </p:pic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919C313A-E215-4FBC-8179-FAEC97C5FA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8519" y="5561400"/>
            <a:ext cx="809927" cy="8205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091073-0A9F-41B6-B569-610A9FD427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0986" y="5574032"/>
            <a:ext cx="784991" cy="795320"/>
          </a:xfrm>
          <a:prstGeom prst="rect">
            <a:avLst/>
          </a:prstGeom>
        </p:spPr>
      </p:pic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7EEF6B34-A51C-4279-BEAC-46ABC7A630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0981" y="5580578"/>
            <a:ext cx="809927" cy="8205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84B211-D700-47E4-929D-71F121ACA2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5172" y="5593210"/>
            <a:ext cx="784991" cy="7953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9279C8-B7BF-49A4-82E0-2B0F787809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4308" y="4277481"/>
            <a:ext cx="3689860" cy="1024349"/>
          </a:xfrm>
          <a:prstGeom prst="rect">
            <a:avLst/>
          </a:prstGeom>
        </p:spPr>
      </p:pic>
      <p:pic>
        <p:nvPicPr>
          <p:cNvPr id="15" name="Picture 14" descr="A picture containing clipart&#10;&#10;Description automatically generated">
            <a:extLst>
              <a:ext uri="{FF2B5EF4-FFF2-40B4-BE49-F238E27FC236}">
                <a16:creationId xmlns:a16="http://schemas.microsoft.com/office/drawing/2014/main" id="{EB118B72-A713-4AA1-82BB-B5FFCF4AA7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66987">
            <a:off x="11426402" y="4919632"/>
            <a:ext cx="809927" cy="8205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12E264-80EC-4561-81E7-FD5E55BCB1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66987">
            <a:off x="11450593" y="4932264"/>
            <a:ext cx="784991" cy="79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3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BD154-E8C8-4F94-9D74-5D317346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BTT Writer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D9D8D-AB9C-419A-A4A4-DD63DA95F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774748" cy="4195481"/>
          </a:xfrm>
        </p:spPr>
        <p:txBody>
          <a:bodyPr/>
          <a:lstStyle/>
          <a:p>
            <a:r>
              <a:rPr lang="en-US" dirty="0"/>
              <a:t>After installing, BTT Writer opens automatically</a:t>
            </a:r>
            <a:br>
              <a:rPr lang="en-US" dirty="0"/>
            </a:br>
            <a:r>
              <a:rPr lang="en-US" dirty="0"/>
              <a:t>(There may be automatic updates before the BTT Writer app opens.)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After closing, to reopen the app tap the BTT Writer icon on your tablet screen.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8EF3E3-5D83-4661-8F47-F4B3A5609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060" y="1853248"/>
            <a:ext cx="3364371" cy="1866175"/>
          </a:xfrm>
          <a:prstGeom prst="rect">
            <a:avLst/>
          </a:prstGeom>
        </p:spPr>
      </p:pic>
      <p:pic>
        <p:nvPicPr>
          <p:cNvPr id="11" name="Picture 10" descr="A close up of a screen&#10;&#10;Description automatically generated">
            <a:extLst>
              <a:ext uri="{FF2B5EF4-FFF2-40B4-BE49-F238E27FC236}">
                <a16:creationId xmlns:a16="http://schemas.microsoft.com/office/drawing/2014/main" id="{C7E3682F-E73E-4CDC-A57D-2644B1E70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8555" y="4150658"/>
            <a:ext cx="1243379" cy="1618739"/>
          </a:xfrm>
          <a:prstGeom prst="rect">
            <a:avLst/>
          </a:prstGeom>
        </p:spPr>
      </p:pic>
      <p:pic>
        <p:nvPicPr>
          <p:cNvPr id="12" name="Picture 11" descr="A picture containing clipart&#10;&#10;Description automatically generated">
            <a:extLst>
              <a:ext uri="{FF2B5EF4-FFF2-40B4-BE49-F238E27FC236}">
                <a16:creationId xmlns:a16="http://schemas.microsoft.com/office/drawing/2014/main" id="{7CD7A4F3-8FBE-425A-BE29-8265948698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2794" y="4150658"/>
            <a:ext cx="1477181" cy="14966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AA8AED-F4BC-4B0A-9F4E-A2A491E40D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6985" y="4163290"/>
            <a:ext cx="1431702" cy="14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7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444141-9BAA-4220-B89A-1F6AC6B94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22" y="1389863"/>
            <a:ext cx="4726434" cy="48291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E05206-692C-4AFC-99F7-EDB026FD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an Account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7B2EA-069B-4401-ABE4-256A45569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249" y="1746762"/>
            <a:ext cx="5861640" cy="43677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Server Account</a:t>
            </a:r>
            <a:r>
              <a:rPr lang="en-US" dirty="0"/>
              <a:t> – user has full use of the program and can upload to and import from the content server (requires Internet connection.)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Offline Account</a:t>
            </a:r>
            <a:r>
              <a:rPr lang="en-US" dirty="0"/>
              <a:t> – user has full use of the program except for uploading to  or importing from the server.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CANCEL</a:t>
            </a:r>
            <a:r>
              <a:rPr lang="en-US" dirty="0"/>
              <a:t> to exit the app.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352EA2-46A1-4BA1-90E2-CAE4DB55B1A4}"/>
              </a:ext>
            </a:extLst>
          </p:cNvPr>
          <p:cNvSpPr txBox="1"/>
          <p:nvPr/>
        </p:nvSpPr>
        <p:spPr>
          <a:xfrm>
            <a:off x="4831944" y="1616936"/>
            <a:ext cx="414225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900" b="1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63531AE-4459-441F-8229-877000BD3551}"/>
              </a:ext>
            </a:extLst>
          </p:cNvPr>
          <p:cNvSpPr/>
          <p:nvPr/>
        </p:nvSpPr>
        <p:spPr>
          <a:xfrm>
            <a:off x="4945005" y="4282698"/>
            <a:ext cx="602327" cy="4029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A9272CA-B4D3-4A48-B842-42F4757A88D0}"/>
              </a:ext>
            </a:extLst>
          </p:cNvPr>
          <p:cNvSpPr/>
          <p:nvPr/>
        </p:nvSpPr>
        <p:spPr>
          <a:xfrm rot="939643">
            <a:off x="4848291" y="5155546"/>
            <a:ext cx="850709" cy="4029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58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5206-692C-4AFC-99F7-EDB026FD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Server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7B2EA-069B-4401-ABE4-256A45569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9254" y="1700637"/>
            <a:ext cx="4683769" cy="436775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Full name (or pseudonym if you don’t want your name associated publicly with Bible work)</a:t>
            </a:r>
          </a:p>
          <a:p>
            <a:pPr marL="0" indent="0">
              <a:buNone/>
            </a:pPr>
            <a:r>
              <a:rPr lang="en-US" b="1" dirty="0"/>
              <a:t>Email – Used only if you forget your password</a:t>
            </a:r>
          </a:p>
          <a:p>
            <a:pPr marL="0" indent="0">
              <a:buNone/>
            </a:pPr>
            <a:r>
              <a:rPr lang="en-US" b="1" dirty="0"/>
              <a:t>Login name – no spaces (same as pseudonym if using)</a:t>
            </a:r>
          </a:p>
          <a:p>
            <a:pPr marL="0" indent="0">
              <a:buNone/>
            </a:pPr>
            <a:r>
              <a:rPr lang="en-US" b="1" dirty="0"/>
              <a:t>Password – something you can easily remember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63531AE-4459-441F-8229-877000BD3551}"/>
              </a:ext>
            </a:extLst>
          </p:cNvPr>
          <p:cNvSpPr/>
          <p:nvPr/>
        </p:nvSpPr>
        <p:spPr>
          <a:xfrm>
            <a:off x="5039056" y="4587498"/>
            <a:ext cx="602327" cy="4029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FF578-BC4B-4152-BBCB-4BD333A9D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741" y="1700637"/>
            <a:ext cx="4980952" cy="402857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896538-2270-445D-A8A4-9C46AB1067A5}"/>
              </a:ext>
            </a:extLst>
          </p:cNvPr>
          <p:cNvCxnSpPr/>
          <p:nvPr/>
        </p:nvCxnSpPr>
        <p:spPr>
          <a:xfrm>
            <a:off x="3780154" y="1983783"/>
            <a:ext cx="305459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E6311E-1057-4C8F-B7A0-7478E9846F64}"/>
              </a:ext>
            </a:extLst>
          </p:cNvPr>
          <p:cNvCxnSpPr>
            <a:cxnSpLocks/>
          </p:cNvCxnSpPr>
          <p:nvPr/>
        </p:nvCxnSpPr>
        <p:spPr>
          <a:xfrm>
            <a:off x="3204134" y="2802610"/>
            <a:ext cx="3615120" cy="39004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AA3D36-EA1A-47F5-8ABC-D86C257DEE3B}"/>
              </a:ext>
            </a:extLst>
          </p:cNvPr>
          <p:cNvCxnSpPr>
            <a:cxnSpLocks/>
          </p:cNvCxnSpPr>
          <p:nvPr/>
        </p:nvCxnSpPr>
        <p:spPr>
          <a:xfrm>
            <a:off x="3015571" y="3714922"/>
            <a:ext cx="3819182" cy="39212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877F0D-6819-405A-9DAF-BE7DEAEFF1F3}"/>
              </a:ext>
            </a:extLst>
          </p:cNvPr>
          <p:cNvCxnSpPr>
            <a:cxnSpLocks/>
          </p:cNvCxnSpPr>
          <p:nvPr/>
        </p:nvCxnSpPr>
        <p:spPr>
          <a:xfrm>
            <a:off x="3229964" y="4455762"/>
            <a:ext cx="3589290" cy="5346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96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915C-FFB5-4B50-B280-EAC7A396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Agreeing to Terms of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3356D-F49F-4C1A-B51F-C142B9959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7252" y="2867148"/>
            <a:ext cx="6276738" cy="4367753"/>
          </a:xfrm>
        </p:spPr>
        <p:txBody>
          <a:bodyPr/>
          <a:lstStyle/>
          <a:p>
            <a:r>
              <a:rPr lang="en-US" dirty="0"/>
              <a:t>License Agreement: Explains what you are able to do with the content in the program and the content that you create</a:t>
            </a:r>
          </a:p>
          <a:p>
            <a:r>
              <a:rPr lang="en-US" dirty="0"/>
              <a:t>Translation Guidelines: Describes qualities of a good translation to help the translator clearly, accurately, and naturally translate the text</a:t>
            </a:r>
          </a:p>
          <a:p>
            <a:r>
              <a:rPr lang="en-US" dirty="0"/>
              <a:t>Statement of Faith: Lists common elements of the Christian faith</a:t>
            </a:r>
          </a:p>
          <a:p>
            <a:r>
              <a:rPr lang="en-US" dirty="0"/>
              <a:t>Tap </a:t>
            </a:r>
            <a:r>
              <a:rPr lang="en-US" b="1" dirty="0"/>
              <a:t>I AGREE</a:t>
            </a:r>
            <a:r>
              <a:rPr lang="en-US" dirty="0"/>
              <a:t> (or tap </a:t>
            </a:r>
            <a:r>
              <a:rPr lang="en-US" b="1" dirty="0"/>
              <a:t>NO THANKS</a:t>
            </a:r>
            <a:r>
              <a:rPr lang="en-US" dirty="0"/>
              <a:t> to return to login screen).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95A484-96E6-4AB8-8272-BEBF96CA53E8}"/>
              </a:ext>
            </a:extLst>
          </p:cNvPr>
          <p:cNvSpPr txBox="1"/>
          <p:nvPr/>
        </p:nvSpPr>
        <p:spPr>
          <a:xfrm>
            <a:off x="1649999" y="1343338"/>
            <a:ext cx="98604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Each translator or user of BTT Writer must agree to these terms of use. Tap each to read, scroll, and then tap Close.</a:t>
            </a:r>
          </a:p>
          <a:p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FDA108-0494-46F6-84C4-587BCF4B5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39" y="2850894"/>
            <a:ext cx="5381115" cy="3193872"/>
          </a:xfrm>
          <a:prstGeom prst="rect">
            <a:avLst/>
          </a:prstGeom>
        </p:spPr>
      </p:pic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D99CB5F8-4BD3-410F-A1E9-FB6C72EFD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839720">
            <a:off x="4075953" y="5404766"/>
            <a:ext cx="1291908" cy="13089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A1510C-CF68-452A-9B66-DCD1884E2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839720">
            <a:off x="4096959" y="5410463"/>
            <a:ext cx="1252132" cy="126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TRecorder-WAPC664.potx" id="{0C0A8CD1-5135-4E81-A889-F66BC3099A83}" vid="{91119C89-D9B5-4991-9784-115396A740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B3623AC358204B8459D60480BA9C2B" ma:contentTypeVersion="12" ma:contentTypeDescription="Create a new document." ma:contentTypeScope="" ma:versionID="d3005fe9c78495323023aeced5280a50">
  <xsd:schema xmlns:xsd="http://www.w3.org/2001/XMLSchema" xmlns:xs="http://www.w3.org/2001/XMLSchema" xmlns:p="http://schemas.microsoft.com/office/2006/metadata/properties" xmlns:ns3="e6b6b08c-4e37-4703-b140-b9e21b970c4f" xmlns:ns4="63ebc9d3-73c5-43d0-b794-270dc3c2d1a0" targetNamespace="http://schemas.microsoft.com/office/2006/metadata/properties" ma:root="true" ma:fieldsID="0b9151cbda91d7d860fe7297b2c5ad24" ns3:_="" ns4:_="">
    <xsd:import namespace="e6b6b08c-4e37-4703-b140-b9e21b970c4f"/>
    <xsd:import namespace="63ebc9d3-73c5-43d0-b794-270dc3c2d1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6b08c-4e37-4703-b140-b9e21b970c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bc9d3-73c5-43d0-b794-270dc3c2d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EB1E18-1527-4724-AEDB-E4EBC76D73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b6b08c-4e37-4703-b140-b9e21b970c4f"/>
    <ds:schemaRef ds:uri="63ebc9d3-73c5-43d0-b794-270dc3c2d1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CFF4CB-2157-4462-882E-7C7509AE6A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405D58-8AA8-4FB2-A549-3AE7234CE79B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e6b6b08c-4e37-4703-b140-b9e21b970c4f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63ebc9d3-73c5-43d0-b794-270dc3c2d1a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BTTRecorder</Template>
  <TotalTime>126</TotalTime>
  <Words>633</Words>
  <Application>Microsoft Office PowerPoint</Application>
  <PresentationFormat>Widescreen</PresentationFormat>
  <Paragraphs>95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Getting Started</vt:lpstr>
      <vt:lpstr>What Is This Presentation About?</vt:lpstr>
      <vt:lpstr>What Is BTT Writer for Android?</vt:lpstr>
      <vt:lpstr>Installing BTT Writer for Android</vt:lpstr>
      <vt:lpstr>Installing BTT Writer for Android</vt:lpstr>
      <vt:lpstr>Opening BTT Writer</vt:lpstr>
      <vt:lpstr>Choosing an Account Type</vt:lpstr>
      <vt:lpstr>Creating a Server Account</vt:lpstr>
      <vt:lpstr>Agreeing to Terms of Use</vt:lpstr>
      <vt:lpstr>Viewing the Home Screen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Pamela Gamer</dc:creator>
  <cp:lastModifiedBy>Pamela Gamer</cp:lastModifiedBy>
  <cp:revision>9</cp:revision>
  <dcterms:created xsi:type="dcterms:W3CDTF">2019-12-03T13:43:45Z</dcterms:created>
  <dcterms:modified xsi:type="dcterms:W3CDTF">2019-12-03T15:50:39Z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