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0" r:id="rId4"/>
  </p:sldMasterIdLst>
  <p:notesMasterIdLst>
    <p:notesMasterId r:id="rId21"/>
  </p:notesMasterIdLst>
  <p:sldIdLst>
    <p:sldId id="256" r:id="rId5"/>
    <p:sldId id="267" r:id="rId6"/>
    <p:sldId id="279" r:id="rId7"/>
    <p:sldId id="312" r:id="rId8"/>
    <p:sldId id="303" r:id="rId9"/>
    <p:sldId id="262" r:id="rId10"/>
    <p:sldId id="263" r:id="rId11"/>
    <p:sldId id="306" r:id="rId12"/>
    <p:sldId id="264" r:id="rId13"/>
    <p:sldId id="308" r:id="rId14"/>
    <p:sldId id="311" r:id="rId15"/>
    <p:sldId id="309" r:id="rId16"/>
    <p:sldId id="310" r:id="rId17"/>
    <p:sldId id="259" r:id="rId18"/>
    <p:sldId id="281" r:id="rId19"/>
    <p:sldId id="29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C28C"/>
    <a:srgbClr val="002664"/>
    <a:srgbClr val="3FB2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55" autoAdjust="0"/>
    <p:restoredTop sz="94651" autoAdjust="0"/>
  </p:normalViewPr>
  <p:slideViewPr>
    <p:cSldViewPr snapToGrid="0">
      <p:cViewPr varScale="1">
        <p:scale>
          <a:sx n="82" d="100"/>
          <a:sy n="82" d="100"/>
        </p:scale>
        <p:origin x="126" y="60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5" d="100"/>
          <a:sy n="105" d="100"/>
        </p:scale>
        <p:origin x="1758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2A5A54-57FA-4281-A6F5-1860CF48FA07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B8915D-B0F2-4E00-A13E-77885368E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626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B8915D-B0F2-4E00-A13E-77885368E5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476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254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862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905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03520" y="2468880"/>
            <a:ext cx="6172200" cy="3329581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962656"/>
            <a:ext cx="3200400" cy="3325168"/>
          </a:xfrm>
        </p:spPr>
        <p:txBody>
          <a:bodyPr anchor="t">
            <a:noAutofit/>
          </a:bodyPr>
          <a:lstStyle>
            <a:lvl1pPr marL="0" indent="0" algn="r">
              <a:buNone/>
              <a:defRPr sz="2400" b="1" cap="all">
                <a:solidFill>
                  <a:srgbClr val="28C28C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AAEA59-0A52-4A75-B544-DFE21E3393E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9D8ECAB3-8034-4838-B265-2452CE7C8B2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flipH="1">
            <a:off x="10500870" y="288479"/>
            <a:ext cx="582604" cy="65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2488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6D26397E-8AB9-426A-AC8B-BDBEAABA45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0500870" y="288479"/>
            <a:ext cx="582604" cy="65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14552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17017BC5-A61C-426D-A92E-F9325A0D6C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0500870" y="288479"/>
            <a:ext cx="582604" cy="65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32348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C50991CE-FA1C-427D-B5CD-3A0E28CA82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0500870" y="288479"/>
            <a:ext cx="582604" cy="65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58596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C841C485-17FB-4808-ABB2-AED3BDD3732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0500870" y="288479"/>
            <a:ext cx="582604" cy="65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10699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8DEACD61-2CAD-4932-9E1C-819ED4D14A1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0500870" y="288479"/>
            <a:ext cx="582604" cy="65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44744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94D9790C-EA90-4697-A681-C86D845E07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0500870" y="288479"/>
            <a:ext cx="582604" cy="65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74724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736AE5C2-445A-456D-9CC6-DAB5B1E59A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0500870" y="288479"/>
            <a:ext cx="582604" cy="65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618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ECCE356A-5F64-4F35-A95A-34DFEC94D0A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0500870" y="288479"/>
            <a:ext cx="582604" cy="65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449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6111" y="2188565"/>
            <a:ext cx="4215384" cy="4206240"/>
          </a:xfrm>
        </p:spPr>
        <p:txBody>
          <a:bodyPr>
            <a:noAutofit/>
          </a:bodyPr>
          <a:lstStyle>
            <a:lvl1pPr>
              <a:buClr>
                <a:srgbClr val="28C28C"/>
              </a:buClr>
              <a:defRPr sz="2400"/>
            </a:lvl1pPr>
            <a:lvl2pPr>
              <a:buClr>
                <a:srgbClr val="28C28C"/>
              </a:buClr>
              <a:defRPr sz="2400"/>
            </a:lvl2pPr>
            <a:lvl3pPr>
              <a:buClr>
                <a:srgbClr val="28C28C"/>
              </a:buClr>
              <a:defRPr sz="2400"/>
            </a:lvl3pPr>
            <a:lvl4pPr>
              <a:buClr>
                <a:srgbClr val="28C28C"/>
              </a:buClr>
              <a:defRPr sz="1200"/>
            </a:lvl4pPr>
            <a:lvl5pPr>
              <a:buClr>
                <a:srgbClr val="28C28C"/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0640" y="2194560"/>
            <a:ext cx="6089904" cy="4200245"/>
          </a:xfrm>
        </p:spPr>
        <p:txBody>
          <a:bodyPr>
            <a:normAutofit/>
          </a:bodyPr>
          <a:lstStyle>
            <a:lvl1pPr>
              <a:buClr>
                <a:srgbClr val="28C28C"/>
              </a:buClr>
              <a:defRPr sz="1800"/>
            </a:lvl1pPr>
            <a:lvl2pPr>
              <a:buClr>
                <a:srgbClr val="28C28C"/>
              </a:buClr>
              <a:defRPr sz="1600"/>
            </a:lvl2pPr>
            <a:lvl3pPr>
              <a:buClr>
                <a:srgbClr val="28C28C"/>
              </a:buClr>
              <a:defRPr sz="1400"/>
            </a:lvl3pPr>
            <a:lvl4pPr>
              <a:buClr>
                <a:srgbClr val="28C28C"/>
              </a:buClr>
              <a:defRPr sz="1200"/>
            </a:lvl4pPr>
            <a:lvl5pPr>
              <a:buClr>
                <a:srgbClr val="28C28C"/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631EDA-FC97-4E7C-A281-E24C74E247D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D9BF91E6-8EEF-4D69-8AC5-CC47C4C7443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flipH="1">
            <a:off x="10500870" y="288479"/>
            <a:ext cx="582604" cy="65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350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28C28C"/>
              </a:buClr>
              <a:defRPr/>
            </a:lvl1pPr>
            <a:lvl2pPr>
              <a:buClr>
                <a:srgbClr val="28C28C"/>
              </a:buClr>
              <a:defRPr/>
            </a:lvl2pPr>
            <a:lvl3pPr>
              <a:buClr>
                <a:srgbClr val="28C28C"/>
              </a:buClr>
              <a:defRPr/>
            </a:lvl3pPr>
            <a:lvl4pPr>
              <a:buClr>
                <a:srgbClr val="28C28C"/>
              </a:buClr>
              <a:defRPr/>
            </a:lvl4pPr>
            <a:lvl5pPr>
              <a:buClr>
                <a:srgbClr val="28C28C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CE5806-CCAD-44D3-8FC7-E762BECF4AC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FFBFAE42-7AC0-4F1D-A9F6-132FA3A1693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flipH="1">
            <a:off x="10500870" y="288479"/>
            <a:ext cx="582604" cy="65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920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b="1" cap="all">
                <a:solidFill>
                  <a:srgbClr val="28C28C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D9D6ED-6FE1-4014-9C29-0BBFFC6DDA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7209A9E1-33DE-4257-922B-87C3EDBCA9B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flipH="1">
            <a:off x="10500870" y="288479"/>
            <a:ext cx="582604" cy="65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824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rgbClr val="28C28C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buClr>
                <a:srgbClr val="28C28C"/>
              </a:buClr>
              <a:defRPr sz="1800"/>
            </a:lvl1pPr>
            <a:lvl2pPr>
              <a:buClr>
                <a:srgbClr val="28C28C"/>
              </a:buClr>
              <a:defRPr sz="1600"/>
            </a:lvl2pPr>
            <a:lvl3pPr>
              <a:buClr>
                <a:srgbClr val="28C28C"/>
              </a:buClr>
              <a:defRPr sz="1400"/>
            </a:lvl3pPr>
            <a:lvl4pPr>
              <a:buClr>
                <a:srgbClr val="28C28C"/>
              </a:buClr>
              <a:defRPr sz="1200"/>
            </a:lvl4pPr>
            <a:lvl5pPr>
              <a:buClr>
                <a:srgbClr val="28C28C"/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rgbClr val="28C28C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buClr>
                <a:srgbClr val="28C28C"/>
              </a:buClr>
              <a:defRPr sz="1800"/>
            </a:lvl1pPr>
            <a:lvl2pPr>
              <a:buClr>
                <a:srgbClr val="28C28C"/>
              </a:buClr>
              <a:defRPr sz="1600"/>
            </a:lvl2pPr>
            <a:lvl3pPr>
              <a:buClr>
                <a:srgbClr val="28C28C"/>
              </a:buClr>
              <a:defRPr sz="1400"/>
            </a:lvl3pPr>
            <a:lvl4pPr>
              <a:buClr>
                <a:srgbClr val="28C28C"/>
              </a:buClr>
              <a:defRPr sz="1200"/>
            </a:lvl4pPr>
            <a:lvl5pPr>
              <a:buClr>
                <a:srgbClr val="28C28C"/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46C4822-B60C-4CFD-B2B5-4487D90065E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11B3C648-94A3-4965-ADAB-E28BDB31325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flipH="1">
            <a:off x="10500870" y="288479"/>
            <a:ext cx="582604" cy="65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38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F57E999E-BCD2-4D91-81C7-F848892EFB0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0500870" y="288479"/>
            <a:ext cx="582604" cy="65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97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875FC724-B08F-498E-957B-4287CDA6A2E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0500870" y="288479"/>
            <a:ext cx="582604" cy="65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344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buClr>
                <a:srgbClr val="28C28C"/>
              </a:buClr>
              <a:defRPr sz="2000"/>
            </a:lvl1pPr>
            <a:lvl2pPr>
              <a:buClr>
                <a:srgbClr val="28C28C"/>
              </a:buClr>
              <a:defRPr sz="1800"/>
            </a:lvl2pPr>
            <a:lvl3pPr>
              <a:buClr>
                <a:srgbClr val="28C28C"/>
              </a:buClr>
              <a:defRPr sz="1600"/>
            </a:lvl3pPr>
            <a:lvl4pPr>
              <a:buClr>
                <a:srgbClr val="28C28C"/>
              </a:buClr>
              <a:defRPr sz="1400"/>
            </a:lvl4pPr>
            <a:lvl5pPr>
              <a:buClr>
                <a:srgbClr val="28C28C"/>
              </a:buCl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57886C1C-8F41-41D7-966A-04F9748A080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0500870" y="288479"/>
            <a:ext cx="582604" cy="65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898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91D54B7C-06D3-433F-A0BB-B4F17A0475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0500870" y="288479"/>
            <a:ext cx="582604" cy="65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370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rgbClr val="002664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rgbClr val="28C28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573448B-0838-405C-B69D-F5BBF286DCFD}"/>
              </a:ext>
            </a:extLst>
          </p:cNvPr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704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1" r:id="rId1"/>
    <p:sldLayoutId id="2147483854" r:id="rId2"/>
    <p:sldLayoutId id="2147483852" r:id="rId3"/>
    <p:sldLayoutId id="2147483853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  <p:sldLayoutId id="2147483862" r:id="rId12"/>
    <p:sldLayoutId id="2147483863" r:id="rId13"/>
    <p:sldLayoutId id="2147483864" r:id="rId14"/>
    <p:sldLayoutId id="2147483865" r:id="rId15"/>
    <p:sldLayoutId id="2147483866" r:id="rId16"/>
    <p:sldLayoutId id="2147483867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gif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7265D-31D3-491F-844A-BBEF25A87C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Performing Navigation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81EAA2-FD97-428E-A4F3-011B5AE119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BTT Writer for android</a:t>
            </a:r>
          </a:p>
        </p:txBody>
      </p:sp>
    </p:spTree>
    <p:extLst>
      <p:ext uri="{BB962C8B-B14F-4D97-AF65-F5344CB8AC3E}">
        <p14:creationId xmlns:p14="http://schemas.microsoft.com/office/powerpoint/2010/main" val="1903575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9323A12-CA81-470F-8B2D-E0D45B0E3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3481" y="2620006"/>
            <a:ext cx="7290049" cy="414297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42860E-347A-4485-9281-D4011F82F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Types of Screens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EEB7D72-2E36-4ED4-BBEE-E36D56439AFC}"/>
              </a:ext>
            </a:extLst>
          </p:cNvPr>
          <p:cNvCxnSpPr>
            <a:cxnSpLocks/>
          </p:cNvCxnSpPr>
          <p:nvPr/>
        </p:nvCxnSpPr>
        <p:spPr>
          <a:xfrm flipV="1">
            <a:off x="3560782" y="3585089"/>
            <a:ext cx="1237433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1FC886A-8F85-46DA-9BAB-4CD954EE5174}"/>
              </a:ext>
            </a:extLst>
          </p:cNvPr>
          <p:cNvSpPr txBox="1"/>
          <p:nvPr/>
        </p:nvSpPr>
        <p:spPr>
          <a:xfrm>
            <a:off x="6016587" y="2230796"/>
            <a:ext cx="5200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Check view with source, translation, and resources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F9BDECA-7AC7-42EA-9D88-553188035248}"/>
              </a:ext>
            </a:extLst>
          </p:cNvPr>
          <p:cNvGrpSpPr/>
          <p:nvPr/>
        </p:nvGrpSpPr>
        <p:grpSpPr>
          <a:xfrm rot="19841826">
            <a:off x="4656319" y="3027469"/>
            <a:ext cx="7123707" cy="2305914"/>
            <a:chOff x="3556044" y="3725875"/>
            <a:chExt cx="7776600" cy="2305914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9019F526-2470-4D70-B1CE-BA44B5295ECE}"/>
                </a:ext>
              </a:extLst>
            </p:cNvPr>
            <p:cNvCxnSpPr>
              <a:cxnSpLocks/>
            </p:cNvCxnSpPr>
            <p:nvPr/>
          </p:nvCxnSpPr>
          <p:spPr>
            <a:xfrm rot="2229777" flipV="1">
              <a:off x="3556044" y="3725875"/>
              <a:ext cx="5607698" cy="223714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307955E-5055-439A-AFF4-1567CA45FBAB}"/>
                </a:ext>
              </a:extLst>
            </p:cNvPr>
            <p:cNvSpPr/>
            <p:nvPr/>
          </p:nvSpPr>
          <p:spPr>
            <a:xfrm rot="17754324">
              <a:off x="9965970" y="4665115"/>
              <a:ext cx="744884" cy="198846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C4CC874-7B4B-4252-89C1-0EB672EA0A14}"/>
              </a:ext>
            </a:extLst>
          </p:cNvPr>
          <p:cNvSpPr/>
          <p:nvPr/>
        </p:nvSpPr>
        <p:spPr>
          <a:xfrm>
            <a:off x="5978222" y="2238286"/>
            <a:ext cx="5865059" cy="36184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D5DB708-0D01-4A87-9C53-9FEE212CB1D8}"/>
              </a:ext>
            </a:extLst>
          </p:cNvPr>
          <p:cNvSpPr txBox="1">
            <a:spLocks/>
          </p:cNvSpPr>
          <p:nvPr/>
        </p:nvSpPr>
        <p:spPr>
          <a:xfrm>
            <a:off x="1574317" y="1282771"/>
            <a:ext cx="10018713" cy="4367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2400" i="1" dirty="0"/>
              <a:t>Home: </a:t>
            </a:r>
            <a:r>
              <a:rPr lang="en-US" sz="2400" dirty="0"/>
              <a:t>Lists all of your projects</a:t>
            </a:r>
            <a:endParaRPr lang="en-US" sz="2400" i="1" dirty="0"/>
          </a:p>
          <a:p>
            <a:pPr marL="457200" indent="-457200">
              <a:buFont typeface="+mj-lt"/>
              <a:buAutoNum type="arabicPeriod" startAt="2"/>
            </a:pPr>
            <a:r>
              <a:rPr lang="en-US" sz="2400" i="1" dirty="0"/>
              <a:t>Project: </a:t>
            </a:r>
            <a:r>
              <a:rPr lang="en-US" sz="2400" dirty="0"/>
              <a:t>Your working area for a single project. </a:t>
            </a:r>
          </a:p>
          <a:p>
            <a:pPr marL="457200" lvl="1" indent="0">
              <a:buNone/>
            </a:pPr>
            <a:r>
              <a:rPr lang="en-US" dirty="0"/>
              <a:t>Has 3 different views: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i="1" dirty="0"/>
              <a:t>Chapter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i="1" dirty="0"/>
              <a:t>Chunk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i="1" dirty="0"/>
              <a:t>Check</a:t>
            </a:r>
          </a:p>
          <a:p>
            <a:pPr marL="914400" lvl="2" indent="0">
              <a:buNone/>
            </a:pPr>
            <a:endParaRPr lang="en-US" sz="2400" i="1" dirty="0"/>
          </a:p>
          <a:p>
            <a:endParaRPr lang="en-US" sz="2400" i="1" dirty="0"/>
          </a:p>
          <a:p>
            <a:endParaRPr lang="en-US" sz="2400" i="1" dirty="0"/>
          </a:p>
          <a:p>
            <a:endParaRPr lang="en-US" sz="2400" i="1" dirty="0"/>
          </a:p>
          <a:p>
            <a:endParaRPr lang="en-US" sz="2400" i="1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85DA03F0-677E-4D04-AE3D-FA181E4DE7C0}"/>
              </a:ext>
            </a:extLst>
          </p:cNvPr>
          <p:cNvSpPr txBox="1">
            <a:spLocks/>
          </p:cNvSpPr>
          <p:nvPr/>
        </p:nvSpPr>
        <p:spPr>
          <a:xfrm>
            <a:off x="1392437" y="3548153"/>
            <a:ext cx="10018713" cy="43677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Check view with</a:t>
            </a:r>
            <a:br>
              <a:rPr lang="en-US" dirty="0"/>
            </a:br>
            <a:r>
              <a:rPr lang="en-US" dirty="0"/>
              <a:t>English ULB source </a:t>
            </a:r>
            <a:br>
              <a:rPr lang="en-US" dirty="0"/>
            </a:br>
            <a:r>
              <a:rPr lang="en-US" dirty="0"/>
              <a:t>text has </a:t>
            </a:r>
            <a:br>
              <a:rPr lang="en-US" dirty="0"/>
            </a:br>
            <a:r>
              <a:rPr lang="en-US" dirty="0"/>
              <a:t>helpful resources</a:t>
            </a:r>
            <a:br>
              <a:rPr lang="en-US" dirty="0"/>
            </a:br>
            <a:r>
              <a:rPr lang="en-US" dirty="0"/>
              <a:t>(swipe left to see)</a:t>
            </a:r>
          </a:p>
          <a:p>
            <a:endParaRPr lang="en-US" i="1" dirty="0"/>
          </a:p>
          <a:p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294294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A8C4743-C92A-43B1-9CD9-AA77DCDB0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8215" y="2636644"/>
            <a:ext cx="7295316" cy="4145973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ACF76F8-8583-4C1E-9220-B7F75F23BBD4}"/>
              </a:ext>
            </a:extLst>
          </p:cNvPr>
          <p:cNvSpPr txBox="1">
            <a:spLocks/>
          </p:cNvSpPr>
          <p:nvPr/>
        </p:nvSpPr>
        <p:spPr>
          <a:xfrm>
            <a:off x="1574317" y="1282771"/>
            <a:ext cx="10018713" cy="4367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2400" i="1" dirty="0"/>
              <a:t>Home: </a:t>
            </a:r>
            <a:r>
              <a:rPr lang="en-US" sz="2400" dirty="0"/>
              <a:t>Lists all of your projects</a:t>
            </a:r>
            <a:endParaRPr lang="en-US" sz="2400" i="1" dirty="0"/>
          </a:p>
          <a:p>
            <a:pPr marL="457200" indent="-457200">
              <a:buFont typeface="+mj-lt"/>
              <a:buAutoNum type="arabicPeriod" startAt="2"/>
            </a:pPr>
            <a:r>
              <a:rPr lang="en-US" sz="2400" i="1" dirty="0"/>
              <a:t>Project: </a:t>
            </a:r>
            <a:r>
              <a:rPr lang="en-US" sz="2400" dirty="0"/>
              <a:t>Your working area for a single project. </a:t>
            </a:r>
          </a:p>
          <a:p>
            <a:pPr marL="457200" lvl="1" indent="0">
              <a:buNone/>
            </a:pPr>
            <a:r>
              <a:rPr lang="en-US" dirty="0"/>
              <a:t>Has 3 different views: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i="1" dirty="0"/>
              <a:t>Chapter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i="1" dirty="0"/>
              <a:t>Chunk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i="1" dirty="0"/>
              <a:t>Check</a:t>
            </a:r>
          </a:p>
          <a:p>
            <a:pPr marL="914400" lvl="2" indent="0">
              <a:buNone/>
            </a:pPr>
            <a:endParaRPr lang="en-US" sz="2400" i="1" dirty="0"/>
          </a:p>
          <a:p>
            <a:endParaRPr lang="en-US" sz="2400" i="1" dirty="0"/>
          </a:p>
          <a:p>
            <a:endParaRPr lang="en-US" sz="2400" i="1" dirty="0"/>
          </a:p>
          <a:p>
            <a:endParaRPr lang="en-US" sz="2400" i="1" dirty="0"/>
          </a:p>
          <a:p>
            <a:endParaRPr lang="en-US" sz="2400" i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42860E-347A-4485-9281-D4011F82F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Types of Screens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EEB7D72-2E36-4ED4-BBEE-E36D56439AFC}"/>
              </a:ext>
            </a:extLst>
          </p:cNvPr>
          <p:cNvCxnSpPr>
            <a:cxnSpLocks/>
          </p:cNvCxnSpPr>
          <p:nvPr/>
        </p:nvCxnSpPr>
        <p:spPr>
          <a:xfrm flipV="1">
            <a:off x="3560782" y="3585089"/>
            <a:ext cx="1237433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39F14D3-F227-4045-921D-A7E67FD99726}"/>
              </a:ext>
            </a:extLst>
          </p:cNvPr>
          <p:cNvSpPr txBox="1">
            <a:spLocks/>
          </p:cNvSpPr>
          <p:nvPr/>
        </p:nvSpPr>
        <p:spPr>
          <a:xfrm>
            <a:off x="1375024" y="3880920"/>
            <a:ext cx="10018713" cy="43677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Check view with</a:t>
            </a:r>
            <a:br>
              <a:rPr lang="en-US" dirty="0"/>
            </a:br>
            <a:r>
              <a:rPr lang="en-US" dirty="0"/>
              <a:t>English ULB source </a:t>
            </a:r>
            <a:br>
              <a:rPr lang="en-US" dirty="0"/>
            </a:br>
            <a:r>
              <a:rPr lang="en-US" dirty="0"/>
              <a:t>text has </a:t>
            </a:r>
            <a:br>
              <a:rPr lang="en-US" dirty="0"/>
            </a:br>
            <a:r>
              <a:rPr lang="en-US" dirty="0"/>
              <a:t>helpful resources</a:t>
            </a:r>
            <a:br>
              <a:rPr lang="en-US" dirty="0"/>
            </a:br>
            <a:r>
              <a:rPr lang="en-US" dirty="0"/>
              <a:t>(swipe left to see)</a:t>
            </a:r>
          </a:p>
          <a:p>
            <a:pPr lvl="1"/>
            <a:r>
              <a:rPr lang="en-US" dirty="0"/>
              <a:t>Edit by tapping </a:t>
            </a:r>
            <a:br>
              <a:rPr lang="en-US" dirty="0"/>
            </a:br>
            <a:r>
              <a:rPr lang="en-US" dirty="0"/>
              <a:t>the pencil.</a:t>
            </a:r>
          </a:p>
          <a:p>
            <a:endParaRPr lang="en-US" i="1" dirty="0"/>
          </a:p>
          <a:p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endParaRPr lang="en-US" i="1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969CD72-80A0-4AAE-AA7A-500857CCF8F2}"/>
              </a:ext>
            </a:extLst>
          </p:cNvPr>
          <p:cNvGrpSpPr/>
          <p:nvPr/>
        </p:nvGrpSpPr>
        <p:grpSpPr>
          <a:xfrm rot="19370223">
            <a:off x="4125200" y="3532865"/>
            <a:ext cx="5678683" cy="2060630"/>
            <a:chOff x="4075702" y="3902493"/>
            <a:chExt cx="5616938" cy="2060630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D41A9FF4-6DAE-431D-8AE3-178415E15295}"/>
                </a:ext>
              </a:extLst>
            </p:cNvPr>
            <p:cNvCxnSpPr>
              <a:cxnSpLocks/>
            </p:cNvCxnSpPr>
            <p:nvPr/>
          </p:nvCxnSpPr>
          <p:spPr>
            <a:xfrm rot="2229777" flipV="1">
              <a:off x="4075702" y="3902493"/>
              <a:ext cx="5088005" cy="206063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7FC9D6F-B488-4CF9-B5B2-177DB3653BA0}"/>
                </a:ext>
              </a:extLst>
            </p:cNvPr>
            <p:cNvSpPr/>
            <p:nvPr/>
          </p:nvSpPr>
          <p:spPr>
            <a:xfrm>
              <a:off x="9292530" y="5465357"/>
              <a:ext cx="400110" cy="40011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1FC886A-8F85-46DA-9BAB-4CD954EE5174}"/>
              </a:ext>
            </a:extLst>
          </p:cNvPr>
          <p:cNvSpPr txBox="1"/>
          <p:nvPr/>
        </p:nvSpPr>
        <p:spPr>
          <a:xfrm>
            <a:off x="6016586" y="2230796"/>
            <a:ext cx="6175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Check view with source, translation, and resources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6C2ECF6-F16D-41AB-BC20-A271C0ABEB4B}"/>
              </a:ext>
            </a:extLst>
          </p:cNvPr>
          <p:cNvSpPr/>
          <p:nvPr/>
        </p:nvSpPr>
        <p:spPr>
          <a:xfrm>
            <a:off x="5978222" y="2238286"/>
            <a:ext cx="5814101" cy="29387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641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F4F5F57-2020-41D8-8A25-8BD464529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4909" y="2630167"/>
            <a:ext cx="7295313" cy="4145971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18D1372-8C8D-48A7-A25D-E8487BEFA1C9}"/>
              </a:ext>
            </a:extLst>
          </p:cNvPr>
          <p:cNvSpPr txBox="1">
            <a:spLocks/>
          </p:cNvSpPr>
          <p:nvPr/>
        </p:nvSpPr>
        <p:spPr>
          <a:xfrm>
            <a:off x="1574317" y="1282771"/>
            <a:ext cx="10018713" cy="4367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2400" i="1" dirty="0"/>
              <a:t>Home: </a:t>
            </a:r>
            <a:r>
              <a:rPr lang="en-US" sz="2400" dirty="0"/>
              <a:t>Lists all of your projects</a:t>
            </a:r>
            <a:endParaRPr lang="en-US" sz="2400" i="1" dirty="0"/>
          </a:p>
          <a:p>
            <a:pPr marL="457200" indent="-457200">
              <a:buFont typeface="+mj-lt"/>
              <a:buAutoNum type="arabicPeriod" startAt="2"/>
            </a:pPr>
            <a:r>
              <a:rPr lang="en-US" sz="2400" i="1" dirty="0"/>
              <a:t>Project: </a:t>
            </a:r>
            <a:r>
              <a:rPr lang="en-US" sz="2400" dirty="0"/>
              <a:t>Your working area for a single project. </a:t>
            </a:r>
          </a:p>
          <a:p>
            <a:pPr marL="457200" lvl="1" indent="0">
              <a:buNone/>
            </a:pPr>
            <a:r>
              <a:rPr lang="en-US" dirty="0"/>
              <a:t>Has 3 different views: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i="1" dirty="0"/>
              <a:t>Chapter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i="1" dirty="0"/>
              <a:t>Chunk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i="1" dirty="0"/>
              <a:t>Check</a:t>
            </a:r>
          </a:p>
          <a:p>
            <a:pPr marL="914400" lvl="2" indent="0">
              <a:buNone/>
            </a:pPr>
            <a:endParaRPr lang="en-US" sz="2400" i="1" dirty="0"/>
          </a:p>
          <a:p>
            <a:endParaRPr lang="en-US" sz="2400" i="1" dirty="0"/>
          </a:p>
          <a:p>
            <a:endParaRPr lang="en-US" sz="2400" i="1" dirty="0"/>
          </a:p>
          <a:p>
            <a:endParaRPr lang="en-US" sz="2400" i="1" dirty="0"/>
          </a:p>
          <a:p>
            <a:endParaRPr lang="en-US" sz="2400" i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42860E-347A-4485-9281-D4011F82F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Types of Screens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EEB7D72-2E36-4ED4-BBEE-E36D56439AFC}"/>
              </a:ext>
            </a:extLst>
          </p:cNvPr>
          <p:cNvCxnSpPr>
            <a:cxnSpLocks/>
          </p:cNvCxnSpPr>
          <p:nvPr/>
        </p:nvCxnSpPr>
        <p:spPr>
          <a:xfrm flipV="1">
            <a:off x="3560782" y="3585089"/>
            <a:ext cx="1237433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39F14D3-F227-4045-921D-A7E67FD99726}"/>
              </a:ext>
            </a:extLst>
          </p:cNvPr>
          <p:cNvSpPr txBox="1">
            <a:spLocks/>
          </p:cNvSpPr>
          <p:nvPr/>
        </p:nvSpPr>
        <p:spPr>
          <a:xfrm>
            <a:off x="1575814" y="3720871"/>
            <a:ext cx="2989950" cy="43677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Drag verse markers to correct locations.</a:t>
            </a:r>
          </a:p>
          <a:p>
            <a:endParaRPr lang="en-US" i="1" dirty="0"/>
          </a:p>
          <a:p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endParaRPr lang="en-US" i="1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41A9FF4-6DAE-431D-8AE3-178415E15295}"/>
              </a:ext>
            </a:extLst>
          </p:cNvPr>
          <p:cNvCxnSpPr>
            <a:cxnSpLocks/>
          </p:cNvCxnSpPr>
          <p:nvPr/>
        </p:nvCxnSpPr>
        <p:spPr>
          <a:xfrm flipV="1">
            <a:off x="4125758" y="4237030"/>
            <a:ext cx="3730598" cy="11342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1FC886A-8F85-46DA-9BAB-4CD954EE5174}"/>
              </a:ext>
            </a:extLst>
          </p:cNvPr>
          <p:cNvSpPr txBox="1"/>
          <p:nvPr/>
        </p:nvSpPr>
        <p:spPr>
          <a:xfrm>
            <a:off x="6016587" y="2230796"/>
            <a:ext cx="5200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Check view with source, translation, and resources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C535174-013A-4E4D-8377-D670C65A6C3F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093480">
            <a:off x="7717347" y="4920071"/>
            <a:ext cx="809162" cy="809007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A57EAAA-146B-4457-B362-4FC999429238}"/>
              </a:ext>
            </a:extLst>
          </p:cNvPr>
          <p:cNvSpPr/>
          <p:nvPr/>
        </p:nvSpPr>
        <p:spPr>
          <a:xfrm>
            <a:off x="5978222" y="2238286"/>
            <a:ext cx="5799597" cy="3618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7D1722E-0B76-4298-9E18-5C4E0D0C2F29}"/>
              </a:ext>
            </a:extLst>
          </p:cNvPr>
          <p:cNvCxnSpPr>
            <a:cxnSpLocks/>
          </p:cNvCxnSpPr>
          <p:nvPr/>
        </p:nvCxnSpPr>
        <p:spPr>
          <a:xfrm flipH="1">
            <a:off x="7760677" y="4220669"/>
            <a:ext cx="188074" cy="8437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409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4D9B58F-B64A-4E06-87BB-7979BDC9D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8214" y="2587958"/>
            <a:ext cx="7295315" cy="414597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42860E-347A-4485-9281-D4011F82F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Types of Screens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EEB7D72-2E36-4ED4-BBEE-E36D56439AFC}"/>
              </a:ext>
            </a:extLst>
          </p:cNvPr>
          <p:cNvCxnSpPr>
            <a:cxnSpLocks/>
          </p:cNvCxnSpPr>
          <p:nvPr/>
        </p:nvCxnSpPr>
        <p:spPr>
          <a:xfrm flipV="1">
            <a:off x="3560782" y="3585089"/>
            <a:ext cx="1237433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41A9FF4-6DAE-431D-8AE3-178415E15295}"/>
              </a:ext>
            </a:extLst>
          </p:cNvPr>
          <p:cNvCxnSpPr>
            <a:cxnSpLocks/>
          </p:cNvCxnSpPr>
          <p:nvPr/>
        </p:nvCxnSpPr>
        <p:spPr>
          <a:xfrm>
            <a:off x="3372787" y="6035562"/>
            <a:ext cx="5975929" cy="4619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1FC886A-8F85-46DA-9BAB-4CD954EE5174}"/>
              </a:ext>
            </a:extLst>
          </p:cNvPr>
          <p:cNvSpPr txBox="1"/>
          <p:nvPr/>
        </p:nvSpPr>
        <p:spPr>
          <a:xfrm>
            <a:off x="6016587" y="2230796"/>
            <a:ext cx="5200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Check view with source, translation, and resources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C535174-013A-4E4D-8377-D670C65A6C3F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093480">
            <a:off x="9574593" y="6095397"/>
            <a:ext cx="809162" cy="809007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220DC9B-74BB-4898-BA0A-8CCCD7CD1248}"/>
              </a:ext>
            </a:extLst>
          </p:cNvPr>
          <p:cNvSpPr txBox="1">
            <a:spLocks/>
          </p:cNvSpPr>
          <p:nvPr/>
        </p:nvSpPr>
        <p:spPr>
          <a:xfrm>
            <a:off x="1575814" y="4096205"/>
            <a:ext cx="2989950" cy="43677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Drag verse markers to correct locations.</a:t>
            </a:r>
          </a:p>
          <a:p>
            <a:pPr lvl="1"/>
            <a:r>
              <a:rPr lang="en-US" dirty="0"/>
              <a:t>Mark chunk as done</a:t>
            </a:r>
          </a:p>
          <a:p>
            <a:endParaRPr lang="en-US" i="1" dirty="0"/>
          </a:p>
          <a:p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endParaRPr lang="en-US" i="1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7FEF276-57E2-4E8A-9767-580B651980C0}"/>
              </a:ext>
            </a:extLst>
          </p:cNvPr>
          <p:cNvSpPr/>
          <p:nvPr/>
        </p:nvSpPr>
        <p:spPr>
          <a:xfrm>
            <a:off x="5978222" y="2238286"/>
            <a:ext cx="5847258" cy="34967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40CBB7F-979B-4F84-8F2A-D598B8D1999A}"/>
              </a:ext>
            </a:extLst>
          </p:cNvPr>
          <p:cNvSpPr txBox="1">
            <a:spLocks/>
          </p:cNvSpPr>
          <p:nvPr/>
        </p:nvSpPr>
        <p:spPr>
          <a:xfrm>
            <a:off x="1574317" y="1282771"/>
            <a:ext cx="10018713" cy="4367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2400" i="1" dirty="0"/>
              <a:t>Home: </a:t>
            </a:r>
            <a:r>
              <a:rPr lang="en-US" sz="2400" dirty="0"/>
              <a:t>Lists all of your projects</a:t>
            </a:r>
            <a:endParaRPr lang="en-US" sz="2400" i="1" dirty="0"/>
          </a:p>
          <a:p>
            <a:pPr marL="457200" indent="-457200">
              <a:buFont typeface="+mj-lt"/>
              <a:buAutoNum type="arabicPeriod" startAt="2"/>
            </a:pPr>
            <a:r>
              <a:rPr lang="en-US" sz="2400" i="1" dirty="0"/>
              <a:t>Project: </a:t>
            </a:r>
            <a:r>
              <a:rPr lang="en-US" sz="2400" dirty="0"/>
              <a:t>Your working area for a single project. </a:t>
            </a:r>
          </a:p>
          <a:p>
            <a:pPr marL="457200" lvl="1" indent="0">
              <a:buNone/>
            </a:pPr>
            <a:r>
              <a:rPr lang="en-US" dirty="0"/>
              <a:t>Has 3 different views: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i="1" dirty="0"/>
              <a:t>Chapter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i="1" dirty="0"/>
              <a:t>Chunk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i="1" dirty="0"/>
              <a:t>Check</a:t>
            </a:r>
          </a:p>
          <a:p>
            <a:pPr marL="914400" lvl="2" indent="0">
              <a:buNone/>
            </a:pPr>
            <a:endParaRPr lang="en-US" sz="2400" i="1" dirty="0"/>
          </a:p>
          <a:p>
            <a:endParaRPr lang="en-US" sz="2400" i="1" dirty="0"/>
          </a:p>
          <a:p>
            <a:endParaRPr lang="en-US" sz="2400" i="1" dirty="0"/>
          </a:p>
          <a:p>
            <a:endParaRPr lang="en-US" sz="2400" i="1" dirty="0"/>
          </a:p>
          <a:p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196696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041A24-81E3-4B04-BF35-CDBF5AF760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7005" y="2905496"/>
            <a:ext cx="2183194" cy="3762109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C84341C-5B8B-485B-85B3-78FD0E376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451995"/>
            <a:ext cx="8946541" cy="4195481"/>
          </a:xfrm>
        </p:spPr>
        <p:txBody>
          <a:bodyPr/>
          <a:lstStyle/>
          <a:p>
            <a:r>
              <a:rPr lang="en-US" dirty="0"/>
              <a:t>Tap 3 dots in lower left (or right if holding tablet vertically):</a:t>
            </a:r>
          </a:p>
          <a:p>
            <a:r>
              <a:rPr lang="en-US" dirty="0"/>
              <a:t>2 different menus from the 2 different screens:</a:t>
            </a:r>
          </a:p>
          <a:p>
            <a:pPr lvl="1"/>
            <a:r>
              <a:rPr lang="en-US" dirty="0"/>
              <a:t>On the Home screen: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E30B00-68D5-41F5-BE4F-90F2CE4BB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Options (3-dot) Menu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3ECA7F0-4B5A-4A4C-B932-84614CBD00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6856" y="3332822"/>
            <a:ext cx="2304181" cy="3326458"/>
          </a:xfrm>
          <a:prstGeom prst="rect">
            <a:avLst/>
          </a:prstGeom>
        </p:spPr>
      </p:pic>
      <p:sp>
        <p:nvSpPr>
          <p:cNvPr id="13" name="Content Placeholder 7">
            <a:extLst>
              <a:ext uri="{FF2B5EF4-FFF2-40B4-BE49-F238E27FC236}">
                <a16:creationId xmlns:a16="http://schemas.microsoft.com/office/drawing/2014/main" id="{F6B0C15B-EE63-406B-9758-2B3068B42563}"/>
              </a:ext>
            </a:extLst>
          </p:cNvPr>
          <p:cNvSpPr txBox="1">
            <a:spLocks/>
          </p:cNvSpPr>
          <p:nvPr/>
        </p:nvSpPr>
        <p:spPr>
          <a:xfrm>
            <a:off x="6557939" y="2310249"/>
            <a:ext cx="3722146" cy="677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sz="2000" b="0" i="0">
                <a:latin typeface="+mj-lt"/>
                <a:ea typeface="+mj-ea"/>
                <a:cs typeface="+mj-cs"/>
              </a:defRPr>
            </a:lvl1pPr>
            <a:lvl2pPr marL="742950" lvl="1" indent="-28575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b="0" i="0">
                <a:latin typeface="+mj-lt"/>
                <a:ea typeface="+mj-ea"/>
                <a:cs typeface="+mj-cs"/>
              </a:defRPr>
            </a:lvl2pPr>
            <a:lvl3pPr marL="1143000" indent="-22860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sz="1600" b="0" i="0">
                <a:latin typeface="+mj-lt"/>
                <a:ea typeface="+mj-ea"/>
                <a:cs typeface="+mj-cs"/>
              </a:defRPr>
            </a:lvl3pPr>
            <a:lvl4pPr marL="1600200" indent="-22860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sz="1400" b="0" i="0">
                <a:latin typeface="+mj-lt"/>
                <a:ea typeface="+mj-ea"/>
                <a:cs typeface="+mj-cs"/>
              </a:defRPr>
            </a:lvl4pPr>
            <a:lvl5pPr marL="2057400" indent="-22860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sz="1400" b="0" i="0">
                <a:latin typeface="+mj-lt"/>
                <a:ea typeface="+mj-ea"/>
                <a:cs typeface="+mj-cs"/>
              </a:defRPr>
            </a:lvl5pPr>
            <a:lvl6pPr marL="25146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>
                <a:latin typeface="+mj-lt"/>
                <a:ea typeface="+mj-ea"/>
                <a:cs typeface="+mj-cs"/>
              </a:defRPr>
            </a:lvl6pPr>
            <a:lvl7pPr marL="29718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>
                <a:latin typeface="+mj-lt"/>
                <a:ea typeface="+mj-ea"/>
                <a:cs typeface="+mj-cs"/>
              </a:defRPr>
            </a:lvl7pPr>
            <a:lvl8pPr marL="34290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>
                <a:latin typeface="+mj-lt"/>
                <a:ea typeface="+mj-ea"/>
                <a:cs typeface="+mj-cs"/>
              </a:defRPr>
            </a:lvl8pPr>
            <a:lvl9pPr marL="38862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>
                <a:latin typeface="+mj-lt"/>
                <a:ea typeface="+mj-ea"/>
                <a:cs typeface="+mj-cs"/>
              </a:defRPr>
            </a:lvl9pPr>
          </a:lstStyle>
          <a:p>
            <a:pPr lvl="1"/>
            <a:r>
              <a:rPr lang="en-US" dirty="0"/>
              <a:t>On the Project screen: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A16F1A-506D-4DCA-AD20-5805F2FC8688}"/>
              </a:ext>
            </a:extLst>
          </p:cNvPr>
          <p:cNvSpPr txBox="1"/>
          <p:nvPr/>
        </p:nvSpPr>
        <p:spPr>
          <a:xfrm>
            <a:off x="4065962" y="3320215"/>
            <a:ext cx="25589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Source/target language files, app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961DFD-5145-4B5E-9A5A-494331901726}"/>
              </a:ext>
            </a:extLst>
          </p:cNvPr>
          <p:cNvSpPr txBox="1"/>
          <p:nvPr/>
        </p:nvSpPr>
        <p:spPr>
          <a:xfrm>
            <a:off x="4065962" y="4080803"/>
            <a:ext cx="22829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Project or source text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B1268C3-1AD3-4D65-8C73-73693702BB81}"/>
              </a:ext>
            </a:extLst>
          </p:cNvPr>
          <p:cNvSpPr txBox="1"/>
          <p:nvPr/>
        </p:nvSpPr>
        <p:spPr>
          <a:xfrm>
            <a:off x="4065962" y="4512388"/>
            <a:ext cx="15023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Report a bug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FDF68C-6191-46CA-BAFB-F4200B75715E}"/>
              </a:ext>
            </a:extLst>
          </p:cNvPr>
          <p:cNvSpPr txBox="1"/>
          <p:nvPr/>
        </p:nvSpPr>
        <p:spPr>
          <a:xfrm>
            <a:off x="4065962" y="5517411"/>
            <a:ext cx="29426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Log out (so you can log in as a different user)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6BFFF9E-02C5-40BD-8E3C-D19D98EC79E5}"/>
              </a:ext>
            </a:extLst>
          </p:cNvPr>
          <p:cNvSpPr txBox="1"/>
          <p:nvPr/>
        </p:nvSpPr>
        <p:spPr>
          <a:xfrm>
            <a:off x="9338130" y="3581584"/>
            <a:ext cx="24509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Prepare for publishing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33DEA7E-A3D6-4B48-A841-93E600C1D2D2}"/>
              </a:ext>
            </a:extLst>
          </p:cNvPr>
          <p:cNvSpPr txBox="1"/>
          <p:nvPr/>
        </p:nvSpPr>
        <p:spPr>
          <a:xfrm>
            <a:off x="9338130" y="2995436"/>
            <a:ext cx="24449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Return to Home screen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4F7B73-FD75-4903-929E-7D61D48503E9}"/>
              </a:ext>
            </a:extLst>
          </p:cNvPr>
          <p:cNvSpPr txBox="1"/>
          <p:nvPr/>
        </p:nvSpPr>
        <p:spPr>
          <a:xfrm>
            <a:off x="9324628" y="3974791"/>
            <a:ext cx="24509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Upload to server or export to a file 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E0F06E1-8CEF-4361-9CD8-17ED1B13ED9F}"/>
              </a:ext>
            </a:extLst>
          </p:cNvPr>
          <p:cNvCxnSpPr>
            <a:cxnSpLocks/>
            <a:endCxn id="17" idx="3"/>
          </p:cNvCxnSpPr>
          <p:nvPr/>
        </p:nvCxnSpPr>
        <p:spPr>
          <a:xfrm flipH="1" flipV="1">
            <a:off x="5568296" y="4681665"/>
            <a:ext cx="1814560" cy="67419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07978208-C86E-4CFE-8333-2D0770795E29}"/>
              </a:ext>
            </a:extLst>
          </p:cNvPr>
          <p:cNvSpPr/>
          <p:nvPr/>
        </p:nvSpPr>
        <p:spPr>
          <a:xfrm>
            <a:off x="1887477" y="6162869"/>
            <a:ext cx="7570608" cy="49641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31F1534-FAA4-4796-8ED2-C7437CBAF66E}"/>
              </a:ext>
            </a:extLst>
          </p:cNvPr>
          <p:cNvSpPr txBox="1"/>
          <p:nvPr/>
        </p:nvSpPr>
        <p:spPr>
          <a:xfrm>
            <a:off x="4065962" y="6253644"/>
            <a:ext cx="25827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Modify program settings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977805-0CB9-47F1-8876-298BE44F4746}"/>
              </a:ext>
            </a:extLst>
          </p:cNvPr>
          <p:cNvSpPr txBox="1"/>
          <p:nvPr/>
        </p:nvSpPr>
        <p:spPr>
          <a:xfrm>
            <a:off x="4065962" y="4923096"/>
            <a:ext cx="29313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Share w another device or email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A6C0C34-869B-4B02-BC4C-27DEED4655B7}"/>
              </a:ext>
            </a:extLst>
          </p:cNvPr>
          <p:cNvSpPr txBox="1"/>
          <p:nvPr/>
        </p:nvSpPr>
        <p:spPr>
          <a:xfrm>
            <a:off x="9383323" y="5650704"/>
            <a:ext cx="2263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Search source text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5A95D66-8411-4983-8FA0-88B844BE7F1D}"/>
              </a:ext>
            </a:extLst>
          </p:cNvPr>
          <p:cNvSpPr txBox="1"/>
          <p:nvPr/>
        </p:nvSpPr>
        <p:spPr>
          <a:xfrm>
            <a:off x="9343366" y="4685904"/>
            <a:ext cx="24509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Print to PDF file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1B1D81-74E3-4620-B7B2-C5A2F484AF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60981" y="982236"/>
            <a:ext cx="1127294" cy="971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306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bldLvl="2"/>
      <p:bldP spid="13" grpId="0" build="p"/>
      <p:bldP spid="15" grpId="0"/>
      <p:bldP spid="16" grpId="0"/>
      <p:bldP spid="17" grpId="0"/>
      <p:bldP spid="18" grpId="0"/>
      <p:bldP spid="19" grpId="0"/>
      <p:bldP spid="20" grpId="0"/>
      <p:bldP spid="21" grpId="0"/>
      <p:bldP spid="29" grpId="0" animBg="1"/>
      <p:bldP spid="23" grpId="0"/>
      <p:bldP spid="22" grpId="0"/>
      <p:bldP spid="24" grpId="0"/>
      <p:bldP spid="2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97AE2B5-B0E0-47E5-B659-7ED950535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7871" y="2698690"/>
            <a:ext cx="2183194" cy="37621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828ABD-06AC-45BC-868C-834BFAFE4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to the Home Screen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4AD09-9BF5-446C-B828-EF8A3E5B6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23447"/>
            <a:ext cx="10018713" cy="959989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Tap the 3 dots to open options menu.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Tap Home.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06061D6-C470-43D1-AB10-413B655AA90B}"/>
              </a:ext>
            </a:extLst>
          </p:cNvPr>
          <p:cNvCxnSpPr>
            <a:cxnSpLocks/>
          </p:cNvCxnSpPr>
          <p:nvPr/>
        </p:nvCxnSpPr>
        <p:spPr>
          <a:xfrm>
            <a:off x="3376246" y="2083431"/>
            <a:ext cx="3516923" cy="90595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0EEB8895-2EC5-46DF-B7FC-9A99AE744B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4317" y="1298160"/>
            <a:ext cx="1127294" cy="971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927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89B76-491D-4376-A986-0496E00BB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You Learn?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91E74-C58F-4BD6-B724-A5405BF85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32875"/>
            <a:ext cx="6305675" cy="43583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In this presentation you learned to:</a:t>
            </a:r>
          </a:p>
          <a:p>
            <a:r>
              <a:rPr lang="en-US" sz="2400" dirty="0"/>
              <a:t>Explain the difference between the Home screen and a Project screen</a:t>
            </a:r>
          </a:p>
          <a:p>
            <a:r>
              <a:rPr lang="en-US" sz="2400" dirty="0"/>
              <a:t>Move between BTT Writer screens</a:t>
            </a:r>
          </a:p>
          <a:p>
            <a:r>
              <a:rPr lang="en-US" sz="2400" dirty="0"/>
              <a:t>Describe the three views of a project</a:t>
            </a:r>
          </a:p>
          <a:p>
            <a:r>
              <a:rPr lang="en-US" sz="2400" dirty="0"/>
              <a:t>Navigate within a project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39EC4B0-EF35-4C3E-81C3-11771CF12FB2}"/>
              </a:ext>
            </a:extLst>
          </p:cNvPr>
          <p:cNvGrpSpPr/>
          <p:nvPr/>
        </p:nvGrpSpPr>
        <p:grpSpPr>
          <a:xfrm>
            <a:off x="7408021" y="1750921"/>
            <a:ext cx="4235679" cy="3356157"/>
            <a:chOff x="7267344" y="1413281"/>
            <a:chExt cx="4235679" cy="3356157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45AD1C8B-ADC8-4E98-ACD5-7E530F88CF7C}"/>
                </a:ext>
              </a:extLst>
            </p:cNvPr>
            <p:cNvSpPr/>
            <p:nvPr/>
          </p:nvSpPr>
          <p:spPr>
            <a:xfrm>
              <a:off x="7267344" y="4075611"/>
              <a:ext cx="4235679" cy="69382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 descr="A close up of a sign&#10;&#10;Description automatically generated">
              <a:extLst>
                <a:ext uri="{FF2B5EF4-FFF2-40B4-BE49-F238E27FC236}">
                  <a16:creationId xmlns:a16="http://schemas.microsoft.com/office/drawing/2014/main" id="{86226D2F-8B39-4F48-B4E3-C00C468D79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67344" y="1413281"/>
              <a:ext cx="4235679" cy="33365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71040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91E74-C58F-4BD6-B724-A5405BF85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432875"/>
            <a:ext cx="6018458" cy="43583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In this presentation you learn to:</a:t>
            </a:r>
          </a:p>
          <a:p>
            <a:r>
              <a:rPr lang="en-US" sz="2400" dirty="0"/>
              <a:t>Explain the difference between the Home screen and a Project screen</a:t>
            </a:r>
          </a:p>
          <a:p>
            <a:r>
              <a:rPr lang="en-US" sz="2400" dirty="0"/>
              <a:t>Move between BTT Writer screens</a:t>
            </a:r>
          </a:p>
          <a:p>
            <a:r>
              <a:rPr lang="en-US" sz="2400" dirty="0"/>
              <a:t>Describe the three views of a project</a:t>
            </a:r>
          </a:p>
          <a:p>
            <a:r>
              <a:rPr lang="en-US" sz="2400" dirty="0"/>
              <a:t>Navigate within a project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4455324-44C0-490B-972F-DEB8FEC84FF0}"/>
              </a:ext>
            </a:extLst>
          </p:cNvPr>
          <p:cNvGrpSpPr/>
          <p:nvPr/>
        </p:nvGrpSpPr>
        <p:grpSpPr>
          <a:xfrm>
            <a:off x="7310210" y="1853248"/>
            <a:ext cx="4235679" cy="3356157"/>
            <a:chOff x="7267344" y="1413281"/>
            <a:chExt cx="4235679" cy="3356157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DD9903F1-B131-411D-8C40-B2E2D997CC97}"/>
                </a:ext>
              </a:extLst>
            </p:cNvPr>
            <p:cNvSpPr/>
            <p:nvPr/>
          </p:nvSpPr>
          <p:spPr>
            <a:xfrm>
              <a:off x="7267344" y="4075611"/>
              <a:ext cx="4235679" cy="69382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 descr="A close up of a sign&#10;&#10;Description automatically generated">
              <a:extLst>
                <a:ext uri="{FF2B5EF4-FFF2-40B4-BE49-F238E27FC236}">
                  <a16:creationId xmlns:a16="http://schemas.microsoft.com/office/drawing/2014/main" id="{495B0CCC-96F8-4187-9CAC-F3CD5DC05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67344" y="1413281"/>
              <a:ext cx="4235679" cy="3336563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1E89B76-491D-4376-A986-0496E00BB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This Presentation About?</a:t>
            </a:r>
          </a:p>
        </p:txBody>
      </p:sp>
    </p:spTree>
    <p:extLst>
      <p:ext uri="{BB962C8B-B14F-4D97-AF65-F5344CB8AC3E}">
        <p14:creationId xmlns:p14="http://schemas.microsoft.com/office/powerpoint/2010/main" val="1862497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35" end="1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charRg st="35" end="10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35" end="1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charRg st="135" end="17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73" end="1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charRg st="173" end="19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2860E-347A-4485-9281-D4011F82F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dirty="0"/>
              <a:t>Two Types of Screens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4A66B-4E83-487C-8DE9-52860652B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3979" y="1423447"/>
            <a:ext cx="10018713" cy="436775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i="1" dirty="0"/>
              <a:t>Home: </a:t>
            </a:r>
            <a:r>
              <a:rPr lang="en-US" sz="2400" dirty="0"/>
              <a:t>Lists all of your projects</a:t>
            </a:r>
            <a:endParaRPr lang="en-US" sz="2400" i="1" dirty="0"/>
          </a:p>
          <a:p>
            <a:pPr marL="457200" indent="-457200">
              <a:buFont typeface="+mj-lt"/>
              <a:buAutoNum type="arabicPeriod"/>
            </a:pPr>
            <a:r>
              <a:rPr lang="en-US" sz="2400" i="1" dirty="0"/>
              <a:t>Project</a:t>
            </a:r>
            <a:r>
              <a:rPr lang="en-US" sz="2400" dirty="0"/>
              <a:t>: Your working area for a single project</a:t>
            </a:r>
            <a:endParaRPr lang="en-US" sz="2400" i="1" dirty="0"/>
          </a:p>
          <a:p>
            <a:endParaRPr lang="en-US" sz="2400" i="1" dirty="0"/>
          </a:p>
          <a:p>
            <a:endParaRPr lang="en-US" sz="2400" i="1" dirty="0"/>
          </a:p>
          <a:p>
            <a:endParaRPr lang="en-US" sz="2400" i="1" dirty="0"/>
          </a:p>
          <a:p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524732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9A5A7AF-5464-4D73-98C4-875AAD08681C}"/>
              </a:ext>
            </a:extLst>
          </p:cNvPr>
          <p:cNvSpPr txBox="1">
            <a:spLocks/>
          </p:cNvSpPr>
          <p:nvPr/>
        </p:nvSpPr>
        <p:spPr>
          <a:xfrm>
            <a:off x="1086643" y="1199875"/>
            <a:ext cx="10018713" cy="43677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                                                               , or welcomes you if you have 		no projects yet.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42860E-347A-4485-9281-D4011F82F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dirty="0"/>
              <a:t>Two Types of Screens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4A66B-4E83-487C-8DE9-52860652B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3979" y="1423447"/>
            <a:ext cx="10018713" cy="436775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i="1" dirty="0"/>
              <a:t>Home: </a:t>
            </a:r>
            <a:r>
              <a:rPr lang="en-US" sz="2400" dirty="0"/>
              <a:t>Lists all of your projects</a:t>
            </a:r>
          </a:p>
          <a:p>
            <a:endParaRPr lang="en-US" sz="2400" i="1" dirty="0"/>
          </a:p>
          <a:p>
            <a:endParaRPr lang="en-US" sz="2400" i="1" dirty="0"/>
          </a:p>
          <a:p>
            <a:endParaRPr lang="en-US" sz="2400" i="1" dirty="0"/>
          </a:p>
          <a:p>
            <a:endParaRPr lang="en-US" sz="2400" i="1" dirty="0"/>
          </a:p>
          <a:p>
            <a:endParaRPr lang="en-US" sz="2400" i="1" dirty="0"/>
          </a:p>
          <a:p>
            <a:endParaRPr lang="en-US" sz="2400" i="1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DCB35CD-92DB-4A02-9842-ED3667C8AC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6168" y="2842799"/>
            <a:ext cx="5356851" cy="321411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D3E44C0-6860-484C-8489-7DAE870F7A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788" y="2838517"/>
            <a:ext cx="5363990" cy="3218394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896B6E02-F5D3-4278-9B9A-61F8FD8699D9}"/>
              </a:ext>
            </a:extLst>
          </p:cNvPr>
          <p:cNvGrpSpPr/>
          <p:nvPr/>
        </p:nvGrpSpPr>
        <p:grpSpPr>
          <a:xfrm>
            <a:off x="3697856" y="3309227"/>
            <a:ext cx="6667548" cy="428514"/>
            <a:chOff x="4155232" y="2906357"/>
            <a:chExt cx="6667548" cy="428514"/>
          </a:xfrm>
        </p:grpSpPr>
        <p:sp>
          <p:nvSpPr>
            <p:cNvPr id="25" name="Speech Bubble: Rectangle 24">
              <a:extLst>
                <a:ext uri="{FF2B5EF4-FFF2-40B4-BE49-F238E27FC236}">
                  <a16:creationId xmlns:a16="http://schemas.microsoft.com/office/drawing/2014/main" id="{0489C850-D1D9-476C-9799-4B5161DDD906}"/>
                </a:ext>
              </a:extLst>
            </p:cNvPr>
            <p:cNvSpPr/>
            <p:nvPr/>
          </p:nvSpPr>
          <p:spPr>
            <a:xfrm>
              <a:off x="4155232" y="2947595"/>
              <a:ext cx="1361738" cy="387276"/>
            </a:xfrm>
            <a:prstGeom prst="wedgeRectCallout">
              <a:avLst>
                <a:gd name="adj1" fmla="val 55335"/>
                <a:gd name="adj2" fmla="val -127777"/>
              </a:avLst>
            </a:prstGeom>
            <a:solidFill>
              <a:schemeClr val="tx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User name</a:t>
              </a:r>
            </a:p>
          </p:txBody>
        </p:sp>
        <p:sp>
          <p:nvSpPr>
            <p:cNvPr id="26" name="Speech Bubble: Rectangle 25">
              <a:extLst>
                <a:ext uri="{FF2B5EF4-FFF2-40B4-BE49-F238E27FC236}">
                  <a16:creationId xmlns:a16="http://schemas.microsoft.com/office/drawing/2014/main" id="{95BCD4E3-DB14-4FB0-941A-9022122093E1}"/>
                </a:ext>
              </a:extLst>
            </p:cNvPr>
            <p:cNvSpPr/>
            <p:nvPr/>
          </p:nvSpPr>
          <p:spPr>
            <a:xfrm>
              <a:off x="9259407" y="2906357"/>
              <a:ext cx="1563373" cy="387276"/>
            </a:xfrm>
            <a:prstGeom prst="wedgeRectCallout">
              <a:avLst>
                <a:gd name="adj1" fmla="val 64687"/>
                <a:gd name="adj2" fmla="val -108101"/>
              </a:avLst>
            </a:prstGeom>
            <a:solidFill>
              <a:schemeClr val="tx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User name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F1EA9CD-4F25-4924-9E4C-DDCCF76DD2C0}"/>
              </a:ext>
            </a:extLst>
          </p:cNvPr>
          <p:cNvGrpSpPr/>
          <p:nvPr/>
        </p:nvGrpSpPr>
        <p:grpSpPr>
          <a:xfrm>
            <a:off x="4638346" y="4009923"/>
            <a:ext cx="6502317" cy="697976"/>
            <a:chOff x="5095722" y="3607053"/>
            <a:chExt cx="6502317" cy="697976"/>
          </a:xfrm>
        </p:grpSpPr>
        <p:sp>
          <p:nvSpPr>
            <p:cNvPr id="28" name="Speech Bubble: Rectangle 27">
              <a:extLst>
                <a:ext uri="{FF2B5EF4-FFF2-40B4-BE49-F238E27FC236}">
                  <a16:creationId xmlns:a16="http://schemas.microsoft.com/office/drawing/2014/main" id="{0BDF5D81-0106-4736-87C3-986E6FFD6B90}"/>
                </a:ext>
              </a:extLst>
            </p:cNvPr>
            <p:cNvSpPr/>
            <p:nvPr/>
          </p:nvSpPr>
          <p:spPr>
            <a:xfrm>
              <a:off x="5095722" y="3675520"/>
              <a:ext cx="1361738" cy="629509"/>
            </a:xfrm>
            <a:prstGeom prst="wedgeRectCallout">
              <a:avLst>
                <a:gd name="adj1" fmla="val 20641"/>
                <a:gd name="adj2" fmla="val -208266"/>
              </a:avLst>
            </a:prstGeom>
            <a:solidFill>
              <a:schemeClr val="tx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Logout button</a:t>
              </a:r>
            </a:p>
          </p:txBody>
        </p:sp>
        <p:sp>
          <p:nvSpPr>
            <p:cNvPr id="29" name="Speech Bubble: Rectangle 28">
              <a:extLst>
                <a:ext uri="{FF2B5EF4-FFF2-40B4-BE49-F238E27FC236}">
                  <a16:creationId xmlns:a16="http://schemas.microsoft.com/office/drawing/2014/main" id="{5D0670F3-5157-44A2-9EF6-5CC930D16C36}"/>
                </a:ext>
              </a:extLst>
            </p:cNvPr>
            <p:cNvSpPr/>
            <p:nvPr/>
          </p:nvSpPr>
          <p:spPr>
            <a:xfrm>
              <a:off x="10451812" y="3607053"/>
              <a:ext cx="1146227" cy="629509"/>
            </a:xfrm>
            <a:prstGeom prst="wedgeRectCallout">
              <a:avLst>
                <a:gd name="adj1" fmla="val 40231"/>
                <a:gd name="adj2" fmla="val -196162"/>
              </a:avLst>
            </a:prstGeom>
            <a:solidFill>
              <a:schemeClr val="tx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Logout button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81783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EED6FE7-5C0C-431E-BB80-CA59FC9D6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309" y="1919926"/>
            <a:ext cx="7490189" cy="428158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182A12D-8A4C-44E2-8DEE-EDFA36DBE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Navigating to the Project Screen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4AF89-EE25-4A5E-A895-E7BA58280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201" y="1422091"/>
            <a:ext cx="8946541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To navigate to the Project screen,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543D08-28A4-46E4-B553-F8B75E6EEF68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18475">
            <a:off x="4853271" y="2941007"/>
            <a:ext cx="987888" cy="11542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FA9F49-8889-465D-9C0B-D7CCDAE299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35050">
            <a:off x="4657917" y="2819765"/>
            <a:ext cx="1378595" cy="1396735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FABC95E-DFB8-43CC-863E-9F75CF43F36F}"/>
              </a:ext>
            </a:extLst>
          </p:cNvPr>
          <p:cNvSpPr txBox="1">
            <a:spLocks/>
          </p:cNvSpPr>
          <p:nvPr/>
        </p:nvSpPr>
        <p:spPr>
          <a:xfrm>
            <a:off x="6036765" y="1422091"/>
            <a:ext cx="10018713" cy="436775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tap the project you want to open:</a:t>
            </a:r>
          </a:p>
        </p:txBody>
      </p:sp>
    </p:spTree>
    <p:extLst>
      <p:ext uri="{BB962C8B-B14F-4D97-AF65-F5344CB8AC3E}">
        <p14:creationId xmlns:p14="http://schemas.microsoft.com/office/powerpoint/2010/main" val="1697381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9"/>
                                            </p:cond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7203A98E-51F3-4AC4-8039-EF6D44EB8D04}"/>
              </a:ext>
            </a:extLst>
          </p:cNvPr>
          <p:cNvSpPr txBox="1">
            <a:spLocks/>
          </p:cNvSpPr>
          <p:nvPr/>
        </p:nvSpPr>
        <p:spPr>
          <a:xfrm>
            <a:off x="1606797" y="1285271"/>
            <a:ext cx="10018713" cy="4367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2400" i="1" dirty="0"/>
              <a:t>Home: </a:t>
            </a:r>
            <a:r>
              <a:rPr lang="en-US" sz="2400" dirty="0"/>
              <a:t>Lists all of your projects</a:t>
            </a:r>
            <a:endParaRPr lang="en-US" sz="2400" i="1" dirty="0"/>
          </a:p>
          <a:p>
            <a:pPr marL="457200" indent="-457200">
              <a:buFont typeface="+mj-lt"/>
              <a:buAutoNum type="arabicPeriod" startAt="2"/>
            </a:pPr>
            <a:r>
              <a:rPr lang="en-US" sz="2400" i="1" dirty="0"/>
              <a:t>Project: </a:t>
            </a:r>
            <a:r>
              <a:rPr lang="en-US" sz="2400" dirty="0"/>
              <a:t>Your working area for a single project. </a:t>
            </a:r>
          </a:p>
          <a:p>
            <a:pPr marL="457200" lvl="1" indent="0">
              <a:buNone/>
            </a:pPr>
            <a:r>
              <a:rPr lang="en-US" dirty="0"/>
              <a:t>Has 3 different views: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i="1" dirty="0"/>
              <a:t>Chapter</a:t>
            </a:r>
          </a:p>
          <a:p>
            <a:pPr marL="914400" lvl="2" indent="0">
              <a:buNone/>
            </a:pPr>
            <a:endParaRPr lang="en-US" sz="2400" i="1" dirty="0"/>
          </a:p>
          <a:p>
            <a:endParaRPr lang="en-US" sz="2400" i="1" dirty="0"/>
          </a:p>
          <a:p>
            <a:endParaRPr lang="en-US" sz="2400" i="1" dirty="0"/>
          </a:p>
          <a:p>
            <a:endParaRPr lang="en-US" sz="2400" i="1" dirty="0"/>
          </a:p>
          <a:p>
            <a:endParaRPr lang="en-US" sz="2400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E7A749-7E29-4C19-88AA-F83C9E2C1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3887" y="2572280"/>
            <a:ext cx="6914286" cy="39523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42860E-347A-4485-9281-D4011F82F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Types of Screens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5F6B315-9C6E-4A00-AC18-A78F5A1A3ABA}"/>
              </a:ext>
            </a:extLst>
          </p:cNvPr>
          <p:cNvCxnSpPr>
            <a:cxnSpLocks/>
          </p:cNvCxnSpPr>
          <p:nvPr/>
        </p:nvCxnSpPr>
        <p:spPr>
          <a:xfrm>
            <a:off x="3853123" y="2892842"/>
            <a:ext cx="80076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3B62B0A-C14E-40A2-ACA7-A03D425CBBA7}"/>
              </a:ext>
            </a:extLst>
          </p:cNvPr>
          <p:cNvCxnSpPr>
            <a:cxnSpLocks/>
          </p:cNvCxnSpPr>
          <p:nvPr/>
        </p:nvCxnSpPr>
        <p:spPr>
          <a:xfrm flipV="1">
            <a:off x="3560782" y="4456017"/>
            <a:ext cx="1093105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94ABC40-4955-4950-87D9-7895ADD829F7}"/>
              </a:ext>
            </a:extLst>
          </p:cNvPr>
          <p:cNvSpPr txBox="1">
            <a:spLocks/>
          </p:cNvSpPr>
          <p:nvPr/>
        </p:nvSpPr>
        <p:spPr>
          <a:xfrm>
            <a:off x="2082673" y="1976440"/>
            <a:ext cx="10018713" cy="43677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Slider moves </a:t>
            </a:r>
            <a:br>
              <a:rPr lang="en-US" dirty="0"/>
            </a:br>
            <a:r>
              <a:rPr lang="en-US" dirty="0"/>
              <a:t>through the</a:t>
            </a:r>
            <a:br>
              <a:rPr lang="en-US" dirty="0"/>
            </a:br>
            <a:r>
              <a:rPr lang="en-US" dirty="0"/>
              <a:t>text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7966074-916C-404A-9DE7-DF1AF02068D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093480">
            <a:off x="11338395" y="5505042"/>
            <a:ext cx="809162" cy="809007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DB88CB6-3E63-4870-9977-DA3B0D019828}"/>
              </a:ext>
            </a:extLst>
          </p:cNvPr>
          <p:cNvSpPr txBox="1">
            <a:spLocks/>
          </p:cNvSpPr>
          <p:nvPr/>
        </p:nvSpPr>
        <p:spPr>
          <a:xfrm>
            <a:off x="2063249" y="5087195"/>
            <a:ext cx="10018713" cy="15623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Tap right to</a:t>
            </a:r>
            <a:br>
              <a:rPr lang="en-US" dirty="0"/>
            </a:br>
            <a:r>
              <a:rPr lang="en-US" dirty="0"/>
              <a:t>see translated</a:t>
            </a:r>
            <a:br>
              <a:rPr lang="en-US" dirty="0"/>
            </a:br>
            <a:r>
              <a:rPr lang="en-US" dirty="0"/>
              <a:t>text, if any</a:t>
            </a:r>
            <a:endParaRPr lang="en-US" i="1" dirty="0"/>
          </a:p>
          <a:p>
            <a:pPr marL="0" indent="0">
              <a:buNone/>
            </a:pPr>
            <a:endParaRPr lang="en-US" i="1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E4C896D-19A8-4A1A-B129-085C67217B4F}"/>
              </a:ext>
            </a:extLst>
          </p:cNvPr>
          <p:cNvCxnSpPr>
            <a:cxnSpLocks/>
          </p:cNvCxnSpPr>
          <p:nvPr/>
        </p:nvCxnSpPr>
        <p:spPr>
          <a:xfrm>
            <a:off x="4126443" y="5976093"/>
            <a:ext cx="726943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E623141-2548-4557-B3A7-B5B9981CC03C}"/>
              </a:ext>
            </a:extLst>
          </p:cNvPr>
          <p:cNvSpPr txBox="1"/>
          <p:nvPr/>
        </p:nvSpPr>
        <p:spPr>
          <a:xfrm>
            <a:off x="6472896" y="2238286"/>
            <a:ext cx="3291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Chapter view of the source text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9DF3E35-C091-44D1-850C-37633C0518E0}"/>
              </a:ext>
            </a:extLst>
          </p:cNvPr>
          <p:cNvSpPr/>
          <p:nvPr/>
        </p:nvSpPr>
        <p:spPr>
          <a:xfrm>
            <a:off x="6472895" y="2238286"/>
            <a:ext cx="3636431" cy="31793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45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570BF764-C535-4670-BCE7-A55072D62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3954" y="2578608"/>
            <a:ext cx="7375901" cy="419176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42860E-347A-4485-9281-D4011F82F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Types of Screens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2C91FA4-3539-49CD-9A4C-14DECD334E67}"/>
              </a:ext>
            </a:extLst>
          </p:cNvPr>
          <p:cNvSpPr txBox="1">
            <a:spLocks/>
          </p:cNvSpPr>
          <p:nvPr/>
        </p:nvSpPr>
        <p:spPr>
          <a:xfrm>
            <a:off x="1574317" y="1282771"/>
            <a:ext cx="10018713" cy="4367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2400" i="1" dirty="0"/>
              <a:t>Home: </a:t>
            </a:r>
            <a:r>
              <a:rPr lang="en-US" sz="2400" dirty="0"/>
              <a:t>Lists all of your projects</a:t>
            </a:r>
            <a:endParaRPr lang="en-US" sz="2400" i="1" dirty="0"/>
          </a:p>
          <a:p>
            <a:pPr marL="457200" indent="-457200">
              <a:buFont typeface="+mj-lt"/>
              <a:buAutoNum type="arabicPeriod" startAt="2"/>
            </a:pPr>
            <a:r>
              <a:rPr lang="en-US" sz="2400" i="1" dirty="0"/>
              <a:t>Project: </a:t>
            </a:r>
            <a:r>
              <a:rPr lang="en-US" sz="2400" dirty="0"/>
              <a:t>Your working area for a single project. </a:t>
            </a:r>
          </a:p>
          <a:p>
            <a:pPr marL="457200" lvl="1" indent="0">
              <a:buNone/>
            </a:pPr>
            <a:r>
              <a:rPr lang="en-US" dirty="0"/>
              <a:t>Has 3 different views: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i="1" dirty="0"/>
              <a:t>Chapter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i="1" dirty="0"/>
              <a:t>Chunk</a:t>
            </a:r>
          </a:p>
          <a:p>
            <a:pPr marL="914400" lvl="2" indent="0">
              <a:buNone/>
            </a:pPr>
            <a:endParaRPr lang="en-US" sz="2400" i="1" dirty="0"/>
          </a:p>
          <a:p>
            <a:endParaRPr lang="en-US" sz="2400" i="1" dirty="0"/>
          </a:p>
          <a:p>
            <a:endParaRPr lang="en-US" sz="2400" i="1" dirty="0"/>
          </a:p>
          <a:p>
            <a:endParaRPr lang="en-US" sz="2400" i="1" dirty="0"/>
          </a:p>
          <a:p>
            <a:endParaRPr lang="en-US" sz="2400" i="1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8FEE436-2288-4AE5-BB5C-41BEE07C0570}"/>
              </a:ext>
            </a:extLst>
          </p:cNvPr>
          <p:cNvCxnSpPr>
            <a:cxnSpLocks/>
          </p:cNvCxnSpPr>
          <p:nvPr/>
        </p:nvCxnSpPr>
        <p:spPr>
          <a:xfrm>
            <a:off x="3692769" y="3180522"/>
            <a:ext cx="569721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719977FB-3754-4ADB-B4A8-763CC7186E34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093480">
            <a:off x="11355693" y="3878290"/>
            <a:ext cx="809162" cy="80900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F182EFA-74EF-45C8-B7B0-DC0A2F60547C}"/>
              </a:ext>
            </a:extLst>
          </p:cNvPr>
          <p:cNvSpPr txBox="1"/>
          <p:nvPr/>
        </p:nvSpPr>
        <p:spPr>
          <a:xfrm>
            <a:off x="6472896" y="2238286"/>
            <a:ext cx="3130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Chunk view of the source 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F64C91-3EAA-49B5-B7A5-436AB198F549}"/>
              </a:ext>
            </a:extLst>
          </p:cNvPr>
          <p:cNvSpPr/>
          <p:nvPr/>
        </p:nvSpPr>
        <p:spPr>
          <a:xfrm>
            <a:off x="1484310" y="4036494"/>
            <a:ext cx="263049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/>
              <a:t>Tap right to see translated text or to translate a chunk </a:t>
            </a:r>
            <a:endParaRPr lang="en-US" i="1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A296BEE-0A5C-48F2-B996-1806BCCC2172}"/>
              </a:ext>
            </a:extLst>
          </p:cNvPr>
          <p:cNvCxnSpPr>
            <a:cxnSpLocks/>
          </p:cNvCxnSpPr>
          <p:nvPr/>
        </p:nvCxnSpPr>
        <p:spPr>
          <a:xfrm>
            <a:off x="3995945" y="4445467"/>
            <a:ext cx="7434055" cy="526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D78FE28-2A17-4219-B32A-4855D2FC4A24}"/>
              </a:ext>
            </a:extLst>
          </p:cNvPr>
          <p:cNvSpPr/>
          <p:nvPr/>
        </p:nvSpPr>
        <p:spPr>
          <a:xfrm>
            <a:off x="6442916" y="2238286"/>
            <a:ext cx="3463084" cy="34032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857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D44CB0C-E416-4940-88B4-AC1196598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0099" y="2634860"/>
            <a:ext cx="7266547" cy="4129623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C1AC75D-0939-4081-B047-3846C919DB4E}"/>
              </a:ext>
            </a:extLst>
          </p:cNvPr>
          <p:cNvSpPr txBox="1">
            <a:spLocks/>
          </p:cNvSpPr>
          <p:nvPr/>
        </p:nvSpPr>
        <p:spPr>
          <a:xfrm>
            <a:off x="1574317" y="1282771"/>
            <a:ext cx="10018713" cy="4367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2400" i="1" dirty="0"/>
              <a:t>Home: </a:t>
            </a:r>
            <a:r>
              <a:rPr lang="en-US" sz="2400" dirty="0"/>
              <a:t>Lists all of your projects</a:t>
            </a:r>
            <a:endParaRPr lang="en-US" sz="2400" i="1" dirty="0"/>
          </a:p>
          <a:p>
            <a:pPr marL="457200" indent="-457200">
              <a:buFont typeface="+mj-lt"/>
              <a:buAutoNum type="arabicPeriod" startAt="2"/>
            </a:pPr>
            <a:r>
              <a:rPr lang="en-US" sz="2400" i="1" dirty="0"/>
              <a:t>Project: </a:t>
            </a:r>
            <a:r>
              <a:rPr lang="en-US" sz="2400" dirty="0"/>
              <a:t>Your working area for a single project. </a:t>
            </a:r>
          </a:p>
          <a:p>
            <a:pPr marL="457200" lvl="1" indent="0">
              <a:buNone/>
            </a:pPr>
            <a:r>
              <a:rPr lang="en-US" dirty="0"/>
              <a:t>Has 3 different views: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i="1" dirty="0"/>
              <a:t>Chapter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i="1" dirty="0"/>
              <a:t>Chunk</a:t>
            </a:r>
          </a:p>
          <a:p>
            <a:pPr marL="914400" lvl="2" indent="0">
              <a:buNone/>
            </a:pPr>
            <a:endParaRPr lang="en-US" sz="2400" i="1" dirty="0"/>
          </a:p>
          <a:p>
            <a:endParaRPr lang="en-US" sz="2400" i="1" dirty="0"/>
          </a:p>
          <a:p>
            <a:endParaRPr lang="en-US" sz="2400" i="1" dirty="0"/>
          </a:p>
          <a:p>
            <a:endParaRPr lang="en-US" sz="2400" i="1" dirty="0"/>
          </a:p>
          <a:p>
            <a:endParaRPr lang="en-US" sz="2400" i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42860E-347A-4485-9281-D4011F82F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Types of Screens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8FEE436-2288-4AE5-BB5C-41BEE07C0570}"/>
              </a:ext>
            </a:extLst>
          </p:cNvPr>
          <p:cNvCxnSpPr>
            <a:cxnSpLocks/>
          </p:cNvCxnSpPr>
          <p:nvPr/>
        </p:nvCxnSpPr>
        <p:spPr>
          <a:xfrm>
            <a:off x="3627620" y="3160643"/>
            <a:ext cx="862480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719977FB-3754-4ADB-B4A8-763CC7186E34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093480">
            <a:off x="11474961" y="3798778"/>
            <a:ext cx="809162" cy="80900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B723E41-4F35-4C28-8EC2-0612ACBF03DB}"/>
              </a:ext>
            </a:extLst>
          </p:cNvPr>
          <p:cNvSpPr/>
          <p:nvPr/>
        </p:nvSpPr>
        <p:spPr>
          <a:xfrm>
            <a:off x="1484310" y="4036494"/>
            <a:ext cx="26304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/>
              <a:t>Tap right to return to source text chunk</a:t>
            </a:r>
            <a:endParaRPr lang="en-US" i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484022F-C990-4D7A-8C56-97A88ED01BEB}"/>
              </a:ext>
            </a:extLst>
          </p:cNvPr>
          <p:cNvCxnSpPr>
            <a:cxnSpLocks/>
          </p:cNvCxnSpPr>
          <p:nvPr/>
        </p:nvCxnSpPr>
        <p:spPr>
          <a:xfrm flipV="1">
            <a:off x="3995945" y="4234070"/>
            <a:ext cx="7507078" cy="2113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FA23CDC-9365-4C59-9CB6-C829AED6734C}"/>
              </a:ext>
            </a:extLst>
          </p:cNvPr>
          <p:cNvSpPr txBox="1"/>
          <p:nvPr/>
        </p:nvSpPr>
        <p:spPr>
          <a:xfrm>
            <a:off x="6493666" y="2230796"/>
            <a:ext cx="3504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Chunk view of the translated text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965B203-A418-4B11-A8E6-E612B6952872}"/>
              </a:ext>
            </a:extLst>
          </p:cNvPr>
          <p:cNvSpPr/>
          <p:nvPr/>
        </p:nvSpPr>
        <p:spPr>
          <a:xfrm>
            <a:off x="6442915" y="2238286"/>
            <a:ext cx="3870317" cy="36184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637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EFD91FB-31F2-4083-B7C9-29A2DE304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6550" y="2582923"/>
            <a:ext cx="7338256" cy="4170376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9F8FFDD-9790-4A49-AE99-C7E2D2E0B3A9}"/>
              </a:ext>
            </a:extLst>
          </p:cNvPr>
          <p:cNvSpPr txBox="1">
            <a:spLocks/>
          </p:cNvSpPr>
          <p:nvPr/>
        </p:nvSpPr>
        <p:spPr>
          <a:xfrm>
            <a:off x="1574317" y="1282771"/>
            <a:ext cx="10018713" cy="4367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2400" i="1" dirty="0"/>
              <a:t>Home: </a:t>
            </a:r>
            <a:r>
              <a:rPr lang="en-US" sz="2400" dirty="0"/>
              <a:t>Lists all of your projects</a:t>
            </a:r>
            <a:endParaRPr lang="en-US" sz="2400" i="1" dirty="0"/>
          </a:p>
          <a:p>
            <a:pPr marL="457200" indent="-457200">
              <a:buFont typeface="+mj-lt"/>
              <a:buAutoNum type="arabicPeriod" startAt="2"/>
            </a:pPr>
            <a:r>
              <a:rPr lang="en-US" sz="2400" i="1" dirty="0"/>
              <a:t>Project: </a:t>
            </a:r>
            <a:r>
              <a:rPr lang="en-US" sz="2400" dirty="0"/>
              <a:t>Your working area for a single project. </a:t>
            </a:r>
          </a:p>
          <a:p>
            <a:pPr marL="457200" lvl="1" indent="0">
              <a:buNone/>
            </a:pPr>
            <a:r>
              <a:rPr lang="en-US" dirty="0"/>
              <a:t>Has 3 different views: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i="1" dirty="0"/>
              <a:t>Chapter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i="1" dirty="0"/>
              <a:t>Chunk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i="1" dirty="0"/>
              <a:t>Check</a:t>
            </a:r>
          </a:p>
          <a:p>
            <a:pPr marL="914400" lvl="2" indent="0">
              <a:buNone/>
            </a:pPr>
            <a:endParaRPr lang="en-US" sz="2400" i="1" dirty="0"/>
          </a:p>
          <a:p>
            <a:endParaRPr lang="en-US" sz="2400" i="1" dirty="0"/>
          </a:p>
          <a:p>
            <a:endParaRPr lang="en-US" sz="2400" i="1" dirty="0"/>
          </a:p>
          <a:p>
            <a:endParaRPr lang="en-US" sz="2400" i="1" dirty="0"/>
          </a:p>
          <a:p>
            <a:endParaRPr lang="en-US" sz="2400" i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42860E-347A-4485-9281-D4011F82F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Types of Screens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148D3F5-FBAA-4941-8087-6D24F09167A7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093480">
            <a:off x="10603552" y="4123819"/>
            <a:ext cx="809162" cy="809007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EEB7D72-2E36-4ED4-BBEE-E36D56439AFC}"/>
              </a:ext>
            </a:extLst>
          </p:cNvPr>
          <p:cNvCxnSpPr>
            <a:cxnSpLocks/>
          </p:cNvCxnSpPr>
          <p:nvPr/>
        </p:nvCxnSpPr>
        <p:spPr>
          <a:xfrm flipV="1">
            <a:off x="3560782" y="3585089"/>
            <a:ext cx="1237433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9F62AB1-B9D5-4ADE-B755-89F71FF0B10A}"/>
              </a:ext>
            </a:extLst>
          </p:cNvPr>
          <p:cNvCxnSpPr>
            <a:cxnSpLocks/>
          </p:cNvCxnSpPr>
          <p:nvPr/>
        </p:nvCxnSpPr>
        <p:spPr>
          <a:xfrm flipV="1">
            <a:off x="4482059" y="4507679"/>
            <a:ext cx="6236886" cy="206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496BA22-F714-4C68-A960-E27CCCE561B7}"/>
              </a:ext>
            </a:extLst>
          </p:cNvPr>
          <p:cNvSpPr txBox="1"/>
          <p:nvPr/>
        </p:nvSpPr>
        <p:spPr>
          <a:xfrm>
            <a:off x="6016587" y="2230796"/>
            <a:ext cx="525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Check view with source and translation side by side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E504197-268C-42CC-9DEB-BD14B6288C51}"/>
              </a:ext>
            </a:extLst>
          </p:cNvPr>
          <p:cNvSpPr/>
          <p:nvPr/>
        </p:nvSpPr>
        <p:spPr>
          <a:xfrm>
            <a:off x="6016587" y="2268266"/>
            <a:ext cx="5900933" cy="31465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140274B-2145-40C0-A169-7AE8109150D9}"/>
              </a:ext>
            </a:extLst>
          </p:cNvPr>
          <p:cNvSpPr txBox="1">
            <a:spLocks/>
          </p:cNvSpPr>
          <p:nvPr/>
        </p:nvSpPr>
        <p:spPr>
          <a:xfrm>
            <a:off x="1392437" y="3548153"/>
            <a:ext cx="10018713" cy="43677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Check view with</a:t>
            </a:r>
            <a:br>
              <a:rPr lang="en-US" dirty="0"/>
            </a:br>
            <a:r>
              <a:rPr lang="en-US" dirty="0"/>
              <a:t>English ULB source </a:t>
            </a:r>
            <a:br>
              <a:rPr lang="en-US" dirty="0"/>
            </a:br>
            <a:r>
              <a:rPr lang="en-US" dirty="0"/>
              <a:t>text has </a:t>
            </a:r>
            <a:br>
              <a:rPr lang="en-US" dirty="0"/>
            </a:br>
            <a:r>
              <a:rPr lang="en-US" dirty="0"/>
              <a:t>helpful resources</a:t>
            </a:r>
            <a:br>
              <a:rPr lang="en-US" dirty="0"/>
            </a:br>
            <a:r>
              <a:rPr lang="en-US" dirty="0"/>
              <a:t>(swipe left to see)</a:t>
            </a:r>
          </a:p>
          <a:p>
            <a:endParaRPr lang="en-US" i="1" dirty="0"/>
          </a:p>
          <a:p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809364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500"/>
                            </p:stCondLst>
                            <p:childTnLst>
                              <p:par>
                                <p:cTn id="20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07407E-6 L -0.25 -4.07407E-6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TTRecorder-WAPC664.potx" id="{0C0A8CD1-5135-4E81-A889-F66BC3099A83}" vid="{91119C89-D9B5-4991-9784-115396A7408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AB3623AC358204B8459D60480BA9C2B" ma:contentTypeVersion="12" ma:contentTypeDescription="Create a new document." ma:contentTypeScope="" ma:versionID="d3005fe9c78495323023aeced5280a50">
  <xsd:schema xmlns:xsd="http://www.w3.org/2001/XMLSchema" xmlns:xs="http://www.w3.org/2001/XMLSchema" xmlns:p="http://schemas.microsoft.com/office/2006/metadata/properties" xmlns:ns3="e6b6b08c-4e37-4703-b140-b9e21b970c4f" xmlns:ns4="63ebc9d3-73c5-43d0-b794-270dc3c2d1a0" targetNamespace="http://schemas.microsoft.com/office/2006/metadata/properties" ma:root="true" ma:fieldsID="0b9151cbda91d7d860fe7297b2c5ad24" ns3:_="" ns4:_="">
    <xsd:import namespace="e6b6b08c-4e37-4703-b140-b9e21b970c4f"/>
    <xsd:import namespace="63ebc9d3-73c5-43d0-b794-270dc3c2d1a0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b6b08c-4e37-4703-b140-b9e21b970c4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ebc9d3-73c5-43d0-b794-270dc3c2d1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EEB1E18-1527-4724-AEDB-E4EBC76D73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6b6b08c-4e37-4703-b140-b9e21b970c4f"/>
    <ds:schemaRef ds:uri="63ebc9d3-73c5-43d0-b794-270dc3c2d1a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4CFF4CB-2157-4462-882E-7C7509AE6A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6405D58-8AA8-4FB2-A549-3AE7234CE79B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63ebc9d3-73c5-43d0-b794-270dc3c2d1a0"/>
    <ds:schemaRef ds:uri="http://purl.org/dc/terms/"/>
    <ds:schemaRef ds:uri="e6b6b08c-4e37-4703-b140-b9e21b970c4f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BTTRecorder</Template>
  <TotalTime>409</TotalTime>
  <Words>611</Words>
  <Application>Microsoft Office PowerPoint</Application>
  <PresentationFormat>Widescreen</PresentationFormat>
  <Paragraphs>165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Century Gothic</vt:lpstr>
      <vt:lpstr>Wingdings 3</vt:lpstr>
      <vt:lpstr>Ion</vt:lpstr>
      <vt:lpstr>Performing Navigation</vt:lpstr>
      <vt:lpstr>What Is This Presentation About?</vt:lpstr>
      <vt:lpstr>Two Types of Screens</vt:lpstr>
      <vt:lpstr>Two Types of Screens</vt:lpstr>
      <vt:lpstr>Navigating to the Project Screen</vt:lpstr>
      <vt:lpstr>Two Types of Screens</vt:lpstr>
      <vt:lpstr>Two Types of Screens</vt:lpstr>
      <vt:lpstr>Two Types of Screens</vt:lpstr>
      <vt:lpstr>Two Types of Screens</vt:lpstr>
      <vt:lpstr>Two Types of Screens</vt:lpstr>
      <vt:lpstr>Two Types of Screens</vt:lpstr>
      <vt:lpstr>Two Types of Screens</vt:lpstr>
      <vt:lpstr>Two Types of Screens</vt:lpstr>
      <vt:lpstr>Options (3-dot) Menu</vt:lpstr>
      <vt:lpstr>Return to the Home Screen</vt:lpstr>
      <vt:lpstr>What Did You Learn?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</dc:title>
  <dc:creator>Pamela Gamer</dc:creator>
  <cp:lastModifiedBy>Pamela Gamer</cp:lastModifiedBy>
  <cp:revision>29</cp:revision>
  <dcterms:created xsi:type="dcterms:W3CDTF">2019-12-03T13:43:45Z</dcterms:created>
  <dcterms:modified xsi:type="dcterms:W3CDTF">2019-12-03T20:33:19Z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0x0101005AB3623AC358204B8459D60480BA9C2B</vt:lpwstr>
  </property>
</Properties>
</file>