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4"/>
  </p:sldMasterIdLst>
  <p:notesMasterIdLst>
    <p:notesMasterId r:id="rId19"/>
  </p:notesMasterIdLst>
  <p:sldIdLst>
    <p:sldId id="256" r:id="rId5"/>
    <p:sldId id="267" r:id="rId6"/>
    <p:sldId id="303" r:id="rId7"/>
    <p:sldId id="266" r:id="rId8"/>
    <p:sldId id="278" r:id="rId9"/>
    <p:sldId id="269" r:id="rId10"/>
    <p:sldId id="302" r:id="rId11"/>
    <p:sldId id="304" r:id="rId12"/>
    <p:sldId id="305" r:id="rId13"/>
    <p:sldId id="306" r:id="rId14"/>
    <p:sldId id="307" r:id="rId15"/>
    <p:sldId id="308" r:id="rId16"/>
    <p:sldId id="262" r:id="rId17"/>
    <p:sldId id="29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51" autoAdjust="0"/>
  </p:normalViewPr>
  <p:slideViewPr>
    <p:cSldViewPr snapToGrid="0">
      <p:cViewPr varScale="1">
        <p:scale>
          <a:sx n="64" d="100"/>
          <a:sy n="64" d="100"/>
        </p:scale>
        <p:origin x="84" y="9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175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76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76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05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this as you go through the next few slides and have them do the exercise on their tablet as you demo and guide them through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47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79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56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02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45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85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AEA59-0A52-4A75-B544-DFE21E3393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D8ECAB3-8034-4838-B265-2452CE7C8B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D26397E-8AB9-426A-AC8B-BDBEAABA45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5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7017BC5-A61C-426D-A92E-F9325A0D6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3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50991CE-FA1C-427D-B5CD-3A0E28CA8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59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841C485-17FB-4808-ABB2-AED3BDD373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6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8DEACD61-2CAD-4932-9E1C-819ED4D14A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7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94D9790C-EA90-4697-A681-C86D845E07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72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36AE5C2-445A-456D-9CC6-DAB5B1E59A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CCE356A-5F64-4F35-A95A-34DFEC94D0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9BF91E6-8EEF-4D69-8AC5-CC47C4C744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FBFAE42-7AC0-4F1D-A9F6-132FA3A169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209A9E1-33DE-4257-922B-87C3EDBCA9B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1B3C648-94A3-4965-ADAB-E28BDB3132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57E999E-BCD2-4D91-81C7-F848892EF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75FC724-B08F-498E-957B-4287CDA6A2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7886C1C-8F41-41D7-966A-04F9748A08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1D54B7C-06D3-433F-A0BB-B4F17A047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4" r:id="rId2"/>
    <p:sldLayoutId id="2147483852" r:id="rId3"/>
    <p:sldLayoutId id="214748385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265D-31D3-491F-844A-BBEF25A87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a </a:t>
            </a:r>
            <a:br>
              <a:rPr lang="en-US" dirty="0"/>
            </a:br>
            <a:r>
              <a:rPr lang="en-US" dirty="0"/>
              <a:t>New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1EAA2-FD97-428E-A4F3-011B5AE11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BTT Writer for android</a:t>
            </a:r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0ED662-D564-40E2-A373-0FB785E6A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305" y="2175214"/>
            <a:ext cx="7097495" cy="3698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490210"/>
            <a:ext cx="8946541" cy="4195481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/>
              <a:t>Choose one or more source texts:</a:t>
            </a:r>
          </a:p>
          <a:p>
            <a:pPr lvl="1"/>
            <a:r>
              <a:rPr lang="en-US" sz="2400" dirty="0"/>
              <a:t>Project is created:</a:t>
            </a:r>
            <a:endParaRPr lang="en-US" sz="2400" b="1" dirty="0"/>
          </a:p>
          <a:p>
            <a:pPr lvl="1"/>
            <a:r>
              <a:rPr lang="en-US" sz="2400" dirty="0"/>
              <a:t>Can’t work until</a:t>
            </a:r>
            <a:br>
              <a:rPr lang="en-US" sz="2400" dirty="0"/>
            </a:br>
            <a:r>
              <a:rPr lang="en-US" sz="2400" dirty="0"/>
              <a:t>a source text is</a:t>
            </a:r>
            <a:br>
              <a:rPr lang="en-US" sz="2400" dirty="0"/>
            </a:br>
            <a:r>
              <a:rPr lang="en-US" sz="2400" dirty="0"/>
              <a:t>specified – </a:t>
            </a:r>
            <a:br>
              <a:rPr lang="en-US" sz="2400" dirty="0"/>
            </a:br>
            <a:r>
              <a:rPr lang="en-US" sz="2400" dirty="0"/>
              <a:t>tap anywhere in</a:t>
            </a:r>
            <a:br>
              <a:rPr lang="en-US" sz="2400" dirty="0"/>
            </a:br>
            <a:r>
              <a:rPr lang="en-US" sz="2400" dirty="0"/>
              <a:t>bottom part of </a:t>
            </a:r>
            <a:br>
              <a:rPr lang="en-US" sz="2400" dirty="0"/>
            </a:br>
            <a:r>
              <a:rPr lang="en-US" sz="2400" dirty="0"/>
              <a:t>screen.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2778EC-29BF-406D-A58A-CB561F45A37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527996" y="2273500"/>
            <a:ext cx="1054638" cy="2157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546C281-C37F-42B8-A5CF-BC2B43D6C46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0688">
            <a:off x="9211565" y="4689907"/>
            <a:ext cx="1449450" cy="158836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D04A99-3FA5-4357-9640-3409C0922745}"/>
              </a:ext>
            </a:extLst>
          </p:cNvPr>
          <p:cNvSpPr/>
          <p:nvPr/>
        </p:nvSpPr>
        <p:spPr>
          <a:xfrm>
            <a:off x="5582634" y="2273500"/>
            <a:ext cx="1884965" cy="4315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2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D60B8EA-5AF2-4BF6-81ED-2FD281377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8977"/>
            <a:ext cx="5623300" cy="35972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513656"/>
            <a:ext cx="5496024" cy="419548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/>
              <a:t>Choose one or more source texts:</a:t>
            </a:r>
          </a:p>
          <a:p>
            <a:pPr lvl="1"/>
            <a:r>
              <a:rPr lang="en-US" sz="2400" dirty="0"/>
              <a:t>Project is created:</a:t>
            </a:r>
          </a:p>
          <a:p>
            <a:pPr lvl="1"/>
            <a:r>
              <a:rPr lang="en-US" sz="2400" dirty="0"/>
              <a:t>Can’t work until</a:t>
            </a:r>
            <a:br>
              <a:rPr lang="en-US" sz="2400" dirty="0"/>
            </a:br>
            <a:r>
              <a:rPr lang="en-US" sz="2400" dirty="0"/>
              <a:t>a source text is</a:t>
            </a:r>
            <a:br>
              <a:rPr lang="en-US" sz="2400" dirty="0"/>
            </a:br>
            <a:r>
              <a:rPr lang="en-US" sz="2400" dirty="0"/>
              <a:t>specified – </a:t>
            </a:r>
            <a:br>
              <a:rPr lang="en-US" sz="2400" dirty="0"/>
            </a:br>
            <a:r>
              <a:rPr lang="en-US" sz="2400" dirty="0"/>
              <a:t>tap anywhere in</a:t>
            </a:r>
            <a:br>
              <a:rPr lang="en-US" sz="2400" dirty="0"/>
            </a:br>
            <a:r>
              <a:rPr lang="en-US" sz="2400" dirty="0"/>
              <a:t>bottom part of </a:t>
            </a:r>
            <a:br>
              <a:rPr lang="en-US" sz="2400" dirty="0"/>
            </a:br>
            <a:r>
              <a:rPr lang="en-US" sz="2400" dirty="0"/>
              <a:t>screen.</a:t>
            </a:r>
          </a:p>
          <a:p>
            <a:pPr lvl="1"/>
            <a:r>
              <a:rPr lang="en-US" sz="2400" dirty="0"/>
              <a:t>Select one or more</a:t>
            </a:r>
            <a:br>
              <a:rPr lang="en-US" sz="2400" dirty="0"/>
            </a:br>
            <a:r>
              <a:rPr lang="en-US" sz="2400" dirty="0"/>
              <a:t>source texts – tap magnifying glass to search </a:t>
            </a:r>
            <a:br>
              <a:rPr lang="en-US" sz="2400" dirty="0"/>
            </a:br>
            <a:r>
              <a:rPr lang="en-US" sz="2400" dirty="0"/>
              <a:t>(tap  </a:t>
            </a:r>
            <a:r>
              <a:rPr lang="en-US" sz="2400" b="1" dirty="0"/>
              <a:t>English ULB</a:t>
            </a:r>
            <a:r>
              <a:rPr lang="en-US" sz="2400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Project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2778EC-29BF-406D-A58A-CB561F45A373}"/>
              </a:ext>
            </a:extLst>
          </p:cNvPr>
          <p:cNvCxnSpPr>
            <a:cxnSpLocks/>
          </p:cNvCxnSpPr>
          <p:nvPr/>
        </p:nvCxnSpPr>
        <p:spPr>
          <a:xfrm flipV="1">
            <a:off x="4651460" y="2371330"/>
            <a:ext cx="1921015" cy="23964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D04A99-3FA5-4357-9640-3409C0922745}"/>
              </a:ext>
            </a:extLst>
          </p:cNvPr>
          <p:cNvSpPr/>
          <p:nvPr/>
        </p:nvSpPr>
        <p:spPr>
          <a:xfrm>
            <a:off x="6155960" y="3603465"/>
            <a:ext cx="3669323" cy="4315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539E64-26F1-4D4F-8FDF-E0BCBD4EAE69}"/>
              </a:ext>
            </a:extLst>
          </p:cNvPr>
          <p:cNvCxnSpPr>
            <a:cxnSpLocks/>
          </p:cNvCxnSpPr>
          <p:nvPr/>
        </p:nvCxnSpPr>
        <p:spPr>
          <a:xfrm flipH="1" flipV="1">
            <a:off x="6572475" y="2290337"/>
            <a:ext cx="4738587" cy="142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E69E44-BBF5-48B2-A747-7427449C5AAF}"/>
              </a:ext>
            </a:extLst>
          </p:cNvPr>
          <p:cNvSpPr/>
          <p:nvPr/>
        </p:nvSpPr>
        <p:spPr>
          <a:xfrm>
            <a:off x="11311062" y="2104221"/>
            <a:ext cx="310045" cy="4008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46C281-C37F-42B8-A5CF-BC2B43D6C46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0688">
            <a:off x="9578137" y="3281462"/>
            <a:ext cx="1449450" cy="158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9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236425B-35C5-4D1F-99A7-ED3DDF22C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371" y="2068977"/>
            <a:ext cx="5644929" cy="3597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Project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46C281-C37F-42B8-A5CF-BC2B43D6C46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15764">
            <a:off x="10002674" y="5184982"/>
            <a:ext cx="1306222" cy="141221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299E3EC-603A-482F-AA12-727B4A6D6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513656"/>
            <a:ext cx="5496024" cy="460228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/>
              <a:t>Choose one or more source texts:</a:t>
            </a:r>
          </a:p>
          <a:p>
            <a:pPr lvl="1"/>
            <a:r>
              <a:rPr lang="en-US" sz="2400" dirty="0"/>
              <a:t>Project is created:</a:t>
            </a:r>
          </a:p>
          <a:p>
            <a:pPr lvl="1"/>
            <a:r>
              <a:rPr lang="en-US" sz="2400" dirty="0"/>
              <a:t>Can’t work until</a:t>
            </a:r>
            <a:br>
              <a:rPr lang="en-US" sz="2400" dirty="0"/>
            </a:br>
            <a:r>
              <a:rPr lang="en-US" sz="2400" dirty="0"/>
              <a:t>a source text is</a:t>
            </a:r>
            <a:br>
              <a:rPr lang="en-US" sz="2400" dirty="0"/>
            </a:br>
            <a:r>
              <a:rPr lang="en-US" sz="2400" dirty="0"/>
              <a:t>specified – </a:t>
            </a:r>
            <a:br>
              <a:rPr lang="en-US" sz="2400" dirty="0"/>
            </a:br>
            <a:r>
              <a:rPr lang="en-US" sz="2400" dirty="0"/>
              <a:t>tap anywhere in</a:t>
            </a:r>
            <a:br>
              <a:rPr lang="en-US" sz="2400" dirty="0"/>
            </a:br>
            <a:r>
              <a:rPr lang="en-US" sz="2400" dirty="0"/>
              <a:t>bottom part of </a:t>
            </a:r>
            <a:br>
              <a:rPr lang="en-US" sz="2400" dirty="0"/>
            </a:br>
            <a:r>
              <a:rPr lang="en-US" sz="2400" dirty="0"/>
              <a:t>screen.</a:t>
            </a:r>
          </a:p>
          <a:p>
            <a:pPr lvl="1"/>
            <a:r>
              <a:rPr lang="en-US" sz="2400" dirty="0"/>
              <a:t>Select one or more</a:t>
            </a:r>
            <a:br>
              <a:rPr lang="en-US" sz="2400" dirty="0"/>
            </a:br>
            <a:r>
              <a:rPr lang="en-US" sz="2400" dirty="0"/>
              <a:t>source texts – tap magnifying glass to search </a:t>
            </a:r>
            <a:br>
              <a:rPr lang="en-US" sz="2400" dirty="0"/>
            </a:br>
            <a:r>
              <a:rPr lang="en-US" sz="2400" dirty="0"/>
              <a:t>(tap  English ULB)</a:t>
            </a:r>
          </a:p>
          <a:p>
            <a:pPr lvl="1"/>
            <a:r>
              <a:rPr lang="en-US" sz="2400" dirty="0"/>
              <a:t>Tap </a:t>
            </a:r>
            <a:r>
              <a:rPr lang="en-US" sz="2400" b="1" dirty="0"/>
              <a:t>CONFIRM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625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A8CADB-3139-43CA-AE72-F16901025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978" y="2697509"/>
            <a:ext cx="6783194" cy="38987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Type of Screen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00EF22-7C99-48D0-A07E-EA8B4FC8FBB7}"/>
              </a:ext>
            </a:extLst>
          </p:cNvPr>
          <p:cNvSpPr txBox="1">
            <a:spLocks/>
          </p:cNvSpPr>
          <p:nvPr/>
        </p:nvSpPr>
        <p:spPr>
          <a:xfrm>
            <a:off x="1593741" y="1766108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dirty="0"/>
              <a:t>The </a:t>
            </a:r>
            <a:r>
              <a:rPr lang="en-US" i="1" dirty="0"/>
              <a:t>Project </a:t>
            </a:r>
            <a:r>
              <a:rPr lang="en-US" dirty="0"/>
              <a:t>screen opens</a:t>
            </a:r>
            <a:r>
              <a:rPr lang="en-US" i="1" dirty="0"/>
              <a:t>: </a:t>
            </a:r>
            <a:r>
              <a:rPr lang="en-US" dirty="0"/>
              <a:t>Your working area for a single project. You are now ready to begin translating. 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94ABC40-4955-4950-87D9-7895ADD829F7}"/>
              </a:ext>
            </a:extLst>
          </p:cNvPr>
          <p:cNvSpPr txBox="1">
            <a:spLocks/>
          </p:cNvSpPr>
          <p:nvPr/>
        </p:nvSpPr>
        <p:spPr>
          <a:xfrm>
            <a:off x="1575813" y="3585088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8945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this presentation you learned to:</a:t>
            </a:r>
          </a:p>
          <a:p>
            <a:r>
              <a:rPr lang="en-US" sz="2400" dirty="0"/>
              <a:t>Explain what a BTT Writer project is</a:t>
            </a:r>
          </a:p>
          <a:p>
            <a:r>
              <a:rPr lang="en-US" sz="2400" dirty="0"/>
              <a:t>Create a new translation project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9EC4B0-EF35-4C3E-81C3-11771CF12FB2}"/>
              </a:ext>
            </a:extLst>
          </p:cNvPr>
          <p:cNvGrpSpPr/>
          <p:nvPr/>
        </p:nvGrpSpPr>
        <p:grpSpPr>
          <a:xfrm>
            <a:off x="7267344" y="1413281"/>
            <a:ext cx="4235679" cy="3356157"/>
            <a:chOff x="7267344" y="1413281"/>
            <a:chExt cx="4235679" cy="33561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5AD1C8B-ADC8-4E98-ACD5-7E530F88CF7C}"/>
                </a:ext>
              </a:extLst>
            </p:cNvPr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86226D2F-8B39-4F48-B4E3-C00C468D7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4455324-44C0-490B-972F-DEB8FEC84FF0}"/>
              </a:ext>
            </a:extLst>
          </p:cNvPr>
          <p:cNvGrpSpPr/>
          <p:nvPr/>
        </p:nvGrpSpPr>
        <p:grpSpPr>
          <a:xfrm>
            <a:off x="7267344" y="1413281"/>
            <a:ext cx="4235679" cy="3356157"/>
            <a:chOff x="7267344" y="1413281"/>
            <a:chExt cx="4235679" cy="33561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D9903F1-B131-411D-8C40-B2E2D997CC97}"/>
                </a:ext>
              </a:extLst>
            </p:cNvPr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495B0CCC-96F8-4187-9CAC-F3CD5DC0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32875"/>
            <a:ext cx="5783034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this presentation you learn to:</a:t>
            </a:r>
          </a:p>
          <a:p>
            <a:r>
              <a:rPr lang="en-US" sz="2400" dirty="0"/>
              <a:t>Explain what a BTT Writer project is</a:t>
            </a:r>
          </a:p>
          <a:p>
            <a:r>
              <a:rPr lang="en-US" sz="2400" dirty="0"/>
              <a:t>Create a new translation project</a:t>
            </a:r>
          </a:p>
        </p:txBody>
      </p:sp>
    </p:spTree>
    <p:extLst>
      <p:ext uri="{BB962C8B-B14F-4D97-AF65-F5344CB8AC3E}">
        <p14:creationId xmlns:p14="http://schemas.microsoft.com/office/powerpoint/2010/main" val="186249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A66B-4E83-487C-8DE9-52860652B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979" y="1423447"/>
            <a:ext cx="10018713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/>
              <a:t>TranslationStudio opens to display the first type, the Home screen.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Two Types of Screens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E284E-E1E5-443E-B10D-914DF883D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601" y="1990253"/>
            <a:ext cx="7304798" cy="473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3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605878"/>
          </a:xfrm>
        </p:spPr>
        <p:txBody>
          <a:bodyPr>
            <a:noAutofit/>
          </a:bodyPr>
          <a:lstStyle/>
          <a:p>
            <a:r>
              <a:rPr lang="en-US" sz="2800" dirty="0"/>
              <a:t>A project is a workspace to translate a specific portion of Scripture or Bible story into a target language</a:t>
            </a:r>
          </a:p>
          <a:p>
            <a:r>
              <a:rPr lang="en-US" sz="2800" dirty="0"/>
              <a:t>2 elements: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Target language: What language am I translating </a:t>
            </a:r>
            <a:r>
              <a:rPr lang="en-US" b="1" dirty="0"/>
              <a:t>INTO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Project category: What will I be translating? </a:t>
            </a:r>
          </a:p>
          <a:p>
            <a:pPr lvl="2"/>
            <a:r>
              <a:rPr lang="en-US" dirty="0"/>
              <a:t>Old or New Testament? Which book?</a:t>
            </a:r>
          </a:p>
          <a:p>
            <a:pPr lvl="2"/>
            <a:r>
              <a:rPr lang="en-US" dirty="0"/>
              <a:t>Open Bible Stories?</a:t>
            </a:r>
          </a:p>
          <a:p>
            <a:r>
              <a:rPr lang="en-US" dirty="0"/>
              <a:t>After creating a project, you must specify source text: What will I use to </a:t>
            </a:r>
            <a:br>
              <a:rPr lang="en-US" dirty="0"/>
            </a:br>
            <a:r>
              <a:rPr lang="en-US" dirty="0"/>
              <a:t>translate </a:t>
            </a:r>
            <a:r>
              <a:rPr lang="en-US" b="1" dirty="0"/>
              <a:t>FROM</a:t>
            </a:r>
            <a:r>
              <a:rPr lang="en-US" dirty="0"/>
              <a:t>? </a:t>
            </a:r>
          </a:p>
          <a:p>
            <a:pPr lvl="2"/>
            <a:r>
              <a:rPr lang="en-US" dirty="0"/>
              <a:t>Can be English or a gateway language, ULB or UDB</a:t>
            </a:r>
          </a:p>
          <a:p>
            <a:pPr lvl="2"/>
            <a:r>
              <a:rPr lang="en-US" dirty="0"/>
              <a:t>Can use multiple source texts</a:t>
            </a:r>
          </a:p>
          <a:p>
            <a:pPr lvl="2"/>
            <a:r>
              <a:rPr lang="en-US" dirty="0"/>
              <a:t>Can change source texts at any time</a:t>
            </a:r>
          </a:p>
        </p:txBody>
      </p:sp>
    </p:spTree>
    <p:extLst>
      <p:ext uri="{BB962C8B-B14F-4D97-AF65-F5344CB8AC3E}">
        <p14:creationId xmlns:p14="http://schemas.microsoft.com/office/powerpoint/2010/main" val="382317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a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364" y="1708144"/>
            <a:ext cx="10199271" cy="419548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Tap the icon to start a new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Choose the target language (language you’re translating </a:t>
            </a:r>
            <a:r>
              <a:rPr lang="en-US" sz="2800" i="1" dirty="0"/>
              <a:t>into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400" dirty="0"/>
              <a:t>Suggestions: English Demo 1 or Demo 2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Choose the project category (what you will translate)</a:t>
            </a:r>
            <a:br>
              <a:rPr lang="en-US" sz="2800" dirty="0"/>
            </a:br>
            <a:r>
              <a:rPr lang="en-US" sz="2400" dirty="0"/>
              <a:t>Suggestion: </a:t>
            </a:r>
            <a:r>
              <a:rPr lang="en-US" sz="2400" dirty="0" err="1"/>
              <a:t>Bible:NT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James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Specify a source text (language and text for the source translation)</a:t>
            </a:r>
            <a:br>
              <a:rPr lang="en-US" sz="2800" dirty="0"/>
            </a:br>
            <a:r>
              <a:rPr lang="en-US" sz="2400" dirty="0"/>
              <a:t>Suggestion: English (</a:t>
            </a:r>
            <a:r>
              <a:rPr lang="en-US" sz="2400" dirty="0" err="1"/>
              <a:t>en</a:t>
            </a:r>
            <a:r>
              <a:rPr lang="en-US" sz="2400" dirty="0"/>
              <a:t>) – Unlocked Literal Bible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These steps are shown in the next few slides.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8481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Tap the plus icon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or the </a:t>
            </a:r>
            <a:r>
              <a:rPr lang="en-US" sz="2800" b="1" dirty="0"/>
              <a:t>START A NEW TRANSLATION </a:t>
            </a:r>
            <a:r>
              <a:rPr lang="en-US" sz="2800" dirty="0"/>
              <a:t> button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744A8-7E4C-4B60-BAB7-43FFB684D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885" y="3259644"/>
            <a:ext cx="2354789" cy="700598"/>
          </a:xfrm>
          <a:prstGeom prst="rect">
            <a:avLst/>
          </a:prstGeom>
        </p:spPr>
      </p:pic>
      <p:pic>
        <p:nvPicPr>
          <p:cNvPr id="6" name="Picture 5" descr="A picture containing object, first-aid kit&#10;&#10;Description automatically generated">
            <a:extLst>
              <a:ext uri="{FF2B5EF4-FFF2-40B4-BE49-F238E27FC236}">
                <a16:creationId xmlns:a16="http://schemas.microsoft.com/office/drawing/2014/main" id="{8D49CA69-535F-44C4-B2F2-70B665F83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798" y="1987810"/>
            <a:ext cx="958077" cy="97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2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19A76B-9950-48F8-95A2-6554B48AD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747" y="3565964"/>
            <a:ext cx="5938012" cy="2768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Choose target language: </a:t>
            </a:r>
          </a:p>
          <a:p>
            <a:pPr lvl="1"/>
            <a:r>
              <a:rPr lang="en-US" sz="2400" dirty="0"/>
              <a:t>Tap in the search box.</a:t>
            </a:r>
          </a:p>
          <a:p>
            <a:pPr lvl="1"/>
            <a:r>
              <a:rPr lang="en-US" sz="2400" dirty="0"/>
              <a:t>Search for language, </a:t>
            </a:r>
            <a:br>
              <a:rPr lang="en-US" sz="2400" dirty="0"/>
            </a:br>
            <a:r>
              <a:rPr lang="en-US" sz="2400" dirty="0"/>
              <a:t>such as  “</a:t>
            </a:r>
            <a:r>
              <a:rPr lang="en-US" sz="2400" dirty="0" err="1"/>
              <a:t>fr</a:t>
            </a:r>
            <a:r>
              <a:rPr lang="en-US" sz="2400" dirty="0"/>
              <a:t>”</a:t>
            </a:r>
          </a:p>
          <a:p>
            <a:pPr lvl="1"/>
            <a:r>
              <a:rPr lang="en-US" sz="2400" dirty="0"/>
              <a:t>Tap desired target</a:t>
            </a:r>
            <a:br>
              <a:rPr lang="en-US" sz="2400" dirty="0"/>
            </a:br>
            <a:r>
              <a:rPr lang="en-US" sz="2400" dirty="0"/>
              <a:t>language</a:t>
            </a:r>
          </a:p>
          <a:p>
            <a:endParaRPr lang="en-US" sz="2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0F9AC-F84E-4C85-ACA0-9F532E764058}"/>
              </a:ext>
            </a:extLst>
          </p:cNvPr>
          <p:cNvSpPr/>
          <p:nvPr/>
        </p:nvSpPr>
        <p:spPr>
          <a:xfrm>
            <a:off x="3055548" y="2032813"/>
            <a:ext cx="3194440" cy="534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F2C849-3FC0-4379-85AB-655AF3BFAF8D}"/>
              </a:ext>
            </a:extLst>
          </p:cNvPr>
          <p:cNvGrpSpPr/>
          <p:nvPr/>
        </p:nvGrpSpPr>
        <p:grpSpPr>
          <a:xfrm>
            <a:off x="8279830" y="2139199"/>
            <a:ext cx="2808858" cy="912271"/>
            <a:chOff x="2739956" y="3433636"/>
            <a:chExt cx="1721224" cy="1470481"/>
          </a:xfrm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FEABAE60-125E-41ED-9F68-04EE41EDBC40}"/>
                </a:ext>
              </a:extLst>
            </p:cNvPr>
            <p:cNvSpPr/>
            <p:nvPr/>
          </p:nvSpPr>
          <p:spPr>
            <a:xfrm>
              <a:off x="2739957" y="3433636"/>
              <a:ext cx="1721223" cy="1470481"/>
            </a:xfrm>
            <a:prstGeom prst="wedgeRoundRectCallout">
              <a:avLst>
                <a:gd name="adj1" fmla="val -121181"/>
                <a:gd name="adj2" fmla="val -34858"/>
                <a:gd name="adj3" fmla="val 16667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6C2014-7E58-4902-B806-3AAFFCC9D06E}"/>
                </a:ext>
              </a:extLst>
            </p:cNvPr>
            <p:cNvSpPr txBox="1"/>
            <p:nvPr/>
          </p:nvSpPr>
          <p:spPr>
            <a:xfrm>
              <a:off x="2739956" y="3580678"/>
              <a:ext cx="172122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Language you’re translating </a:t>
              </a:r>
              <a:r>
                <a:rPr lang="en-US" sz="2000" b="1" i="1" dirty="0">
                  <a:solidFill>
                    <a:srgbClr val="FF0000"/>
                  </a:solidFill>
                </a:rPr>
                <a:t>into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E9AC573-2DD1-47F9-8917-0089BC0AF55F}"/>
              </a:ext>
            </a:extLst>
          </p:cNvPr>
          <p:cNvSpPr/>
          <p:nvPr/>
        </p:nvSpPr>
        <p:spPr>
          <a:xfrm>
            <a:off x="9535786" y="3508074"/>
            <a:ext cx="646471" cy="5419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23A041-8AE5-451A-AA5C-29BFB5F4426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250747" y="2928396"/>
            <a:ext cx="4285039" cy="8506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2778EC-29BF-406D-A58A-CB561F45A373}"/>
              </a:ext>
            </a:extLst>
          </p:cNvPr>
          <p:cNvCxnSpPr>
            <a:cxnSpLocks/>
          </p:cNvCxnSpPr>
          <p:nvPr/>
        </p:nvCxnSpPr>
        <p:spPr>
          <a:xfrm>
            <a:off x="3513153" y="4545245"/>
            <a:ext cx="3333124" cy="2143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546C281-C37F-42B8-A5CF-BC2B43D6C46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0688">
            <a:off x="8733889" y="4208061"/>
            <a:ext cx="1449450" cy="158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1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BFE632-C19C-432B-9FCB-4EC04B70C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927" y="2797387"/>
            <a:ext cx="5731854" cy="2704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Choose project category (what to translate): </a:t>
            </a:r>
          </a:p>
          <a:p>
            <a:pPr lvl="1"/>
            <a:r>
              <a:rPr lang="en-US" sz="2400" dirty="0"/>
              <a:t>Tap </a:t>
            </a:r>
            <a:r>
              <a:rPr lang="en-US" sz="2400" b="1" dirty="0" err="1"/>
              <a:t>Bible:NT</a:t>
            </a:r>
            <a:endParaRPr lang="en-US" sz="2400" b="1" dirty="0"/>
          </a:p>
          <a:p>
            <a:endParaRPr lang="en-US" sz="28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2778EC-29BF-406D-A58A-CB561F45A373}"/>
              </a:ext>
            </a:extLst>
          </p:cNvPr>
          <p:cNvCxnSpPr>
            <a:cxnSpLocks/>
          </p:cNvCxnSpPr>
          <p:nvPr/>
        </p:nvCxnSpPr>
        <p:spPr>
          <a:xfrm>
            <a:off x="3984021" y="2959243"/>
            <a:ext cx="2668213" cy="15499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546C281-C37F-42B8-A5CF-BC2B43D6C46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0688">
            <a:off x="7940970" y="3898329"/>
            <a:ext cx="1449450" cy="158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7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2CE8E9-1CA0-42C4-BA53-5DA7BA9F8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648" y="2721482"/>
            <a:ext cx="5562397" cy="2677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Choose project category (what to translate): </a:t>
            </a:r>
          </a:p>
          <a:p>
            <a:pPr lvl="1"/>
            <a:r>
              <a:rPr lang="en-US" sz="2400" dirty="0"/>
              <a:t>Tap </a:t>
            </a:r>
            <a:r>
              <a:rPr lang="en-US" sz="2400" b="1" dirty="0" err="1"/>
              <a:t>Bible:NT</a:t>
            </a:r>
            <a:endParaRPr lang="en-US" sz="2400" b="1" dirty="0"/>
          </a:p>
          <a:p>
            <a:pPr lvl="1"/>
            <a:r>
              <a:rPr lang="en-US" sz="2400" b="1" dirty="0"/>
              <a:t>Swipe up to scroll</a:t>
            </a:r>
          </a:p>
          <a:p>
            <a:pPr lvl="1"/>
            <a:r>
              <a:rPr lang="en-US" sz="2400" b="1" dirty="0"/>
              <a:t>Tap James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2778EC-29BF-406D-A58A-CB561F45A373}"/>
              </a:ext>
            </a:extLst>
          </p:cNvPr>
          <p:cNvCxnSpPr>
            <a:cxnSpLocks/>
          </p:cNvCxnSpPr>
          <p:nvPr/>
        </p:nvCxnSpPr>
        <p:spPr>
          <a:xfrm>
            <a:off x="3802612" y="3955170"/>
            <a:ext cx="2832650" cy="8981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546C281-C37F-42B8-A5CF-BC2B43D6C46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0688">
            <a:off x="7494403" y="4318414"/>
            <a:ext cx="1449450" cy="158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9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-WAPC664.potx" id="{0C0A8CD1-5135-4E81-A889-F66BC3099A83}" vid="{91119C89-D9B5-4991-9784-115396A74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405D58-8AA8-4FB2-A549-3AE7234CE79B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3ebc9d3-73c5-43d0-b794-270dc3c2d1a0"/>
    <ds:schemaRef ds:uri="http://purl.org/dc/elements/1.1/"/>
    <ds:schemaRef ds:uri="e6b6b08c-4e37-4703-b140-b9e21b970c4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166</TotalTime>
  <Words>350</Words>
  <Application>Microsoft Office PowerPoint</Application>
  <PresentationFormat>Widescreen</PresentationFormat>
  <Paragraphs>80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Starting a  New Project</vt:lpstr>
      <vt:lpstr>What Is This Presentation About?</vt:lpstr>
      <vt:lpstr>There Are Two Types of Screens</vt:lpstr>
      <vt:lpstr>What Is a Project?</vt:lpstr>
      <vt:lpstr>Steps to Create a New Project</vt:lpstr>
      <vt:lpstr>Starting a Project</vt:lpstr>
      <vt:lpstr>Starting a Project</vt:lpstr>
      <vt:lpstr>Starting a Project</vt:lpstr>
      <vt:lpstr>Starting a Project</vt:lpstr>
      <vt:lpstr>Starting a Project</vt:lpstr>
      <vt:lpstr>Starting a Project</vt:lpstr>
      <vt:lpstr>Starting a Project</vt:lpstr>
      <vt:lpstr>Second Type of Screen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Pamela Gamer</dc:creator>
  <cp:lastModifiedBy>Pamela Gamer</cp:lastModifiedBy>
  <cp:revision>14</cp:revision>
  <dcterms:created xsi:type="dcterms:W3CDTF">2019-12-03T13:43:45Z</dcterms:created>
  <dcterms:modified xsi:type="dcterms:W3CDTF">2019-12-03T16:30:11Z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