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4"/>
  </p:sldMasterIdLst>
  <p:notesMasterIdLst>
    <p:notesMasterId r:id="rId16"/>
  </p:notesMasterIdLst>
  <p:sldIdLst>
    <p:sldId id="256" r:id="rId5"/>
    <p:sldId id="267" r:id="rId6"/>
    <p:sldId id="270" r:id="rId7"/>
    <p:sldId id="301" r:id="rId8"/>
    <p:sldId id="302" r:id="rId9"/>
    <p:sldId id="293" r:id="rId10"/>
    <p:sldId id="303" r:id="rId11"/>
    <p:sldId id="273" r:id="rId12"/>
    <p:sldId id="299" r:id="rId13"/>
    <p:sldId id="300" r:id="rId14"/>
    <p:sldId id="29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27" autoAdjust="0"/>
  </p:normalViewPr>
  <p:slideViewPr>
    <p:cSldViewPr snapToGrid="0">
      <p:cViewPr varScale="1">
        <p:scale>
          <a:sx n="64" d="100"/>
          <a:sy n="64" d="100"/>
        </p:scale>
        <p:origin x="84" y="9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175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7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0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AEA59-0A52-4A75-B544-DFE21E3393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D8ECAB3-8034-4838-B265-2452CE7C8B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D26397E-8AB9-426A-AC8B-BDBEAABA45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5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7017BC5-A61C-426D-A92E-F9325A0D6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3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50991CE-FA1C-427D-B5CD-3A0E28CA8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841C485-17FB-4808-ABB2-AED3BDD373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6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8DEACD61-2CAD-4932-9E1C-819ED4D14A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94D9790C-EA90-4697-A681-C86D845E07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7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36AE5C2-445A-456D-9CC6-DAB5B1E59A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CCE356A-5F64-4F35-A95A-34DFEC94D0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9BF91E6-8EEF-4D69-8AC5-CC47C4C744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FBFAE42-7AC0-4F1D-A9F6-132FA3A169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209A9E1-33DE-4257-922B-87C3EDBCA9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1B3C648-94A3-4965-ADAB-E28BDB3132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57E999E-BCD2-4D91-81C7-F848892EF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75FC724-B08F-498E-957B-4287CDA6A2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7886C1C-8F41-41D7-966A-04F9748A08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1D54B7C-06D3-433F-A0BB-B4F17A047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4" r:id="rId2"/>
    <p:sldLayoutId id="2147483852" r:id="rId3"/>
    <p:sldLayoutId id="214748385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ufw.io/pub/" TargetMode="External"/><Relationship Id="rId2" Type="http://schemas.openxmlformats.org/officeDocument/2006/relationships/hyperlink" Target="https://btt-writer.readthedocs.io/en/latest/tPublish.html#reviewing-the-projec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tt-writer.readthedocs.io/en/latest/tUpload.html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hyperlink" Target="https://wacs.bibletranslationtools.org/user_name/project_name" TargetMode="External"/><Relationship Id="rId4" Type="http://schemas.openxmlformats.org/officeDocument/2006/relationships/hyperlink" Target="https://door43.org/u/username/project_cod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fw.io/forms" TargetMode="External"/><Relationship Id="rId2" Type="http://schemas.openxmlformats.org/officeDocument/2006/relationships/hyperlink" Target="https://bibleineverylanguage.org/faq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265D-31D3-491F-844A-BBEF25A87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Publishing 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1EAA2-FD97-428E-A4F3-011B5AE11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BTT Writer for android</a:t>
            </a: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7369-CC71-4D0B-ACC8-3341E1EE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Source Text Request Form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7B2FC8-68C7-412B-8966-4CDDD5D872E4}"/>
              </a:ext>
            </a:extLst>
          </p:cNvPr>
          <p:cNvSpPr txBox="1">
            <a:spLocks/>
          </p:cNvSpPr>
          <p:nvPr/>
        </p:nvSpPr>
        <p:spPr>
          <a:xfrm>
            <a:off x="898667" y="1877696"/>
            <a:ext cx="10018713" cy="59416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To request that source text be published: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Perform </a:t>
            </a:r>
            <a:r>
              <a:rPr lang="en-US" sz="2000" dirty="0">
                <a:hlinkClick r:id="rId2"/>
              </a:rPr>
              <a:t>project review </a:t>
            </a:r>
            <a:r>
              <a:rPr lang="en-US" sz="2000" dirty="0"/>
              <a:t>to ensure that:</a:t>
            </a:r>
          </a:p>
          <a:p>
            <a:pPr lvl="1"/>
            <a:r>
              <a:rPr lang="en-US" dirty="0"/>
              <a:t>Translation is complete </a:t>
            </a:r>
          </a:p>
          <a:p>
            <a:pPr lvl="1"/>
            <a:r>
              <a:rPr lang="en-US" dirty="0"/>
              <a:t>All contributors are listed </a:t>
            </a:r>
            <a:r>
              <a:rPr lang="en-US" sz="1600" dirty="0"/>
              <a:t>(include their server </a:t>
            </a:r>
            <a:br>
              <a:rPr lang="en-US" sz="1600" dirty="0"/>
            </a:br>
            <a:r>
              <a:rPr lang="en-US" sz="1600" dirty="0"/>
              <a:t>usernames OR attach signed license agreements for them.)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Upload the completed project to the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</a:t>
            </a:r>
            <a:r>
              <a:rPr lang="en-US" sz="2000" dirty="0">
                <a:latin typeface="Lato"/>
              </a:rPr>
              <a:t>ill out the source text request form </a:t>
            </a:r>
            <a:br>
              <a:rPr lang="en-US" sz="2000" dirty="0">
                <a:latin typeface="Lato"/>
              </a:rPr>
            </a:br>
            <a:r>
              <a:rPr lang="en-US" sz="2000" dirty="0">
                <a:latin typeface="Lato"/>
              </a:rPr>
              <a:t>at</a:t>
            </a:r>
            <a:r>
              <a:rPr lang="en-US" sz="2000" dirty="0">
                <a:solidFill>
                  <a:srgbClr val="404040"/>
                </a:solidFill>
                <a:latin typeface="Lato"/>
              </a:rPr>
              <a:t> </a:t>
            </a:r>
            <a:r>
              <a:rPr lang="en-US" sz="2000" dirty="0">
                <a:solidFill>
                  <a:srgbClr val="9B59B6"/>
                </a:solidFill>
                <a:latin typeface="Lato"/>
                <a:hlinkClick r:id="rId3"/>
              </a:rPr>
              <a:t>http://ufw.io/pub/</a:t>
            </a:r>
            <a:r>
              <a:rPr lang="en-US" sz="2000" dirty="0">
                <a:solidFill>
                  <a:srgbClr val="404040"/>
                </a:solidFill>
                <a:latin typeface="Lato"/>
              </a:rPr>
              <a:t>.</a:t>
            </a:r>
            <a:endParaRPr lang="en-US" sz="2000" dirty="0"/>
          </a:p>
          <a:p>
            <a:pPr lvl="1"/>
            <a:r>
              <a:rPr lang="en-US" dirty="0"/>
              <a:t>You will be contacted about any issues.</a:t>
            </a:r>
          </a:p>
          <a:p>
            <a:pPr lvl="1"/>
            <a:r>
              <a:rPr lang="en-US" dirty="0"/>
              <a:t>You will be notified when publishing is </a:t>
            </a:r>
            <a:br>
              <a:rPr lang="en-US" dirty="0"/>
            </a:br>
            <a:r>
              <a:rPr lang="en-US" dirty="0"/>
              <a:t>complete for your review.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E656A0-67C1-485F-A790-4A78EB506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688" y="1546602"/>
            <a:ext cx="1726403" cy="29076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240AA7-4894-411D-9C6C-04A3DF119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083" y="2512203"/>
            <a:ext cx="3121039" cy="30127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242B10-403B-434E-8FF4-AAA8B4B74A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2806" y="4682798"/>
            <a:ext cx="3262272" cy="199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6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7272828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this presentation you learned to:</a:t>
            </a:r>
          </a:p>
          <a:p>
            <a:r>
              <a:rPr lang="en-US" sz="2400" dirty="0"/>
              <a:t>Describe the two types of publishing</a:t>
            </a:r>
          </a:p>
          <a:p>
            <a:r>
              <a:rPr lang="en-US" sz="2400" dirty="0"/>
              <a:t>List prerequisites for source text publishing</a:t>
            </a:r>
          </a:p>
          <a:p>
            <a:r>
              <a:rPr lang="en-US" sz="2400" dirty="0"/>
              <a:t>Explain the steps for source text publishing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9EC4B0-EF35-4C3E-81C3-11771CF12FB2}"/>
              </a:ext>
            </a:extLst>
          </p:cNvPr>
          <p:cNvGrpSpPr/>
          <p:nvPr/>
        </p:nvGrpSpPr>
        <p:grpSpPr>
          <a:xfrm>
            <a:off x="7408021" y="1750921"/>
            <a:ext cx="4235679" cy="3356157"/>
            <a:chOff x="7267344" y="1413281"/>
            <a:chExt cx="4235679" cy="33561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5AD1C8B-ADC8-4E98-ACD5-7E530F88CF7C}"/>
                </a:ext>
              </a:extLst>
            </p:cNvPr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86226D2F-8B39-4F48-B4E3-C00C468D7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592889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this presentation you learn to:</a:t>
            </a:r>
          </a:p>
          <a:p>
            <a:r>
              <a:rPr lang="en-US" sz="2400" dirty="0"/>
              <a:t>Describe the two types of publishing</a:t>
            </a:r>
          </a:p>
          <a:p>
            <a:r>
              <a:rPr lang="en-US" sz="2400" dirty="0"/>
              <a:t>List prerequisites for source text publishing</a:t>
            </a:r>
          </a:p>
          <a:p>
            <a:r>
              <a:rPr lang="en-US" sz="2400" dirty="0"/>
              <a:t>Explain the steps for source text publishing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455324-44C0-490B-972F-DEB8FEC84FF0}"/>
              </a:ext>
            </a:extLst>
          </p:cNvPr>
          <p:cNvGrpSpPr/>
          <p:nvPr/>
        </p:nvGrpSpPr>
        <p:grpSpPr>
          <a:xfrm>
            <a:off x="7310210" y="1853248"/>
            <a:ext cx="4235679" cy="3356157"/>
            <a:chOff x="7267344" y="1413281"/>
            <a:chExt cx="4235679" cy="33561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D9903F1-B131-411D-8C40-B2E2D997CC97}"/>
                </a:ext>
              </a:extLst>
            </p:cNvPr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495B0CCC-96F8-4187-9CAC-F3CD5DC0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</p:spTree>
    <p:extLst>
      <p:ext uri="{BB962C8B-B14F-4D97-AF65-F5344CB8AC3E}">
        <p14:creationId xmlns:p14="http://schemas.microsoft.com/office/powerpoint/2010/main" val="186249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2C9114-7CF4-45FA-9177-03D91D1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Publishing is a way to make your work available to others.</a:t>
            </a:r>
          </a:p>
          <a:p>
            <a:r>
              <a:rPr lang="en-US" sz="2800" dirty="0"/>
              <a:t>Two types:</a:t>
            </a:r>
          </a:p>
          <a:p>
            <a:pPr lvl="1"/>
            <a:r>
              <a:rPr lang="en-US" sz="2400" dirty="0"/>
              <a:t>Self-publishing</a:t>
            </a:r>
          </a:p>
          <a:p>
            <a:pPr lvl="1"/>
            <a:r>
              <a:rPr lang="en-US" sz="2400" dirty="0"/>
              <a:t>Source text publishing (only for Gateway Languages)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E6B759-241F-4E8A-9E7A-D01393B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Publishing?</a:t>
            </a:r>
          </a:p>
        </p:txBody>
      </p:sp>
    </p:spTree>
    <p:extLst>
      <p:ext uri="{BB962C8B-B14F-4D97-AF65-F5344CB8AC3E}">
        <p14:creationId xmlns:p14="http://schemas.microsoft.com/office/powerpoint/2010/main" val="21056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2C9114-7CF4-45FA-9177-03D91D1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Publishing is a way to make your work available to others.</a:t>
            </a:r>
          </a:p>
          <a:p>
            <a:r>
              <a:rPr lang="en-US" sz="2800" dirty="0"/>
              <a:t>Two types:</a:t>
            </a:r>
          </a:p>
          <a:p>
            <a:pPr lvl="1"/>
            <a:r>
              <a:rPr lang="en-US" sz="2400" dirty="0"/>
              <a:t>Self-publishing</a:t>
            </a:r>
          </a:p>
          <a:p>
            <a:pPr lvl="1"/>
            <a:r>
              <a:rPr lang="en-US" sz="2400" dirty="0"/>
              <a:t>Source text publishing (only for Gateway Languages)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3308BD-1C52-4F1D-8980-34E320DE8DE7}"/>
              </a:ext>
            </a:extLst>
          </p:cNvPr>
          <p:cNvSpPr/>
          <p:nvPr/>
        </p:nvSpPr>
        <p:spPr>
          <a:xfrm>
            <a:off x="1616668" y="3526544"/>
            <a:ext cx="2521578" cy="624114"/>
          </a:xfrm>
          <a:prstGeom prst="roundRect">
            <a:avLst/>
          </a:prstGeom>
          <a:gradFill>
            <a:gsLst>
              <a:gs pos="0">
                <a:schemeClr val="accent1">
                  <a:tint val="64000"/>
                  <a:lumMod val="118000"/>
                  <a:alpha val="94000"/>
                </a:schemeClr>
              </a:gs>
              <a:gs pos="100000">
                <a:schemeClr val="accent1">
                  <a:tint val="92000"/>
                  <a:lumMod val="110000"/>
                  <a:alpha val="2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E6B759-241F-4E8A-9E7A-D01393B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Publishing?</a:t>
            </a:r>
          </a:p>
        </p:txBody>
      </p:sp>
    </p:spTree>
    <p:extLst>
      <p:ext uri="{BB962C8B-B14F-4D97-AF65-F5344CB8AC3E}">
        <p14:creationId xmlns:p14="http://schemas.microsoft.com/office/powerpoint/2010/main" val="47377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Self-Publish?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980" y="1301887"/>
            <a:ext cx="11365020" cy="4358326"/>
          </a:xfrm>
        </p:spPr>
        <p:txBody>
          <a:bodyPr>
            <a:noAutofit/>
          </a:bodyPr>
          <a:lstStyle/>
          <a:p>
            <a:r>
              <a:rPr lang="en-US" sz="2800" dirty="0"/>
              <a:t>Upload your project to the server as often as you want to create a backup of your work (see </a:t>
            </a:r>
            <a:r>
              <a:rPr lang="en-US" sz="2800" dirty="0">
                <a:hlinkClick r:id="rId3"/>
              </a:rPr>
              <a:t>Uploading or Exporting Your Work</a:t>
            </a:r>
            <a:r>
              <a:rPr lang="en-US" sz="2800" dirty="0"/>
              <a:t>).</a:t>
            </a:r>
          </a:p>
          <a:p>
            <a:r>
              <a:rPr lang="en-US" sz="2800" dirty="0"/>
              <a:t>Uploaded project is available online to anyone: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400" dirty="0"/>
              <a:t>DCS:  </a:t>
            </a:r>
            <a:r>
              <a:rPr lang="en-US" sz="2400" b="1" dirty="0">
                <a:hlinkClick r:id="rId4"/>
              </a:rPr>
              <a:t>https://door43.org/u</a:t>
            </a:r>
            <a:r>
              <a:rPr lang="en-US" sz="2400" b="1" i="1" dirty="0">
                <a:hlinkClick r:id="rId4"/>
              </a:rPr>
              <a:t>/</a:t>
            </a:r>
            <a:r>
              <a:rPr lang="en-US" sz="2400" i="1" dirty="0">
                <a:hlinkClick r:id="rId4"/>
              </a:rPr>
              <a:t>username/project_code</a:t>
            </a:r>
            <a:br>
              <a:rPr lang="en-US" sz="2800" i="1" dirty="0"/>
            </a:br>
            <a:r>
              <a:rPr lang="en-US" sz="2800" i="1" dirty="0"/>
              <a:t>    </a:t>
            </a:r>
            <a:r>
              <a:rPr lang="en-US" sz="2400" i="1" dirty="0"/>
              <a:t>WACS:</a:t>
            </a:r>
            <a:r>
              <a:rPr lang="en-US" sz="2400" dirty="0"/>
              <a:t> </a:t>
            </a:r>
            <a:r>
              <a:rPr lang="en-US" sz="2400" b="1" dirty="0">
                <a:hlinkClick r:id="rId5"/>
              </a:rPr>
              <a:t>https://wacs.bibletranslationtools.org</a:t>
            </a:r>
            <a:r>
              <a:rPr lang="en-US" sz="2400" dirty="0">
                <a:hlinkClick r:id="rId5"/>
              </a:rPr>
              <a:t>/user_name/project_name</a:t>
            </a:r>
            <a:r>
              <a:rPr lang="en-US" dirty="0"/>
              <a:t> </a:t>
            </a:r>
            <a:br>
              <a:rPr lang="en-US" sz="2800" i="1" dirty="0"/>
            </a:br>
            <a:endParaRPr lang="en-US" sz="2800" i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BF6F80-0E32-4E6F-B7D2-A9F1311762EC}"/>
              </a:ext>
            </a:extLst>
          </p:cNvPr>
          <p:cNvGrpSpPr/>
          <p:nvPr/>
        </p:nvGrpSpPr>
        <p:grpSpPr>
          <a:xfrm>
            <a:off x="3907289" y="4627206"/>
            <a:ext cx="5274811" cy="2040294"/>
            <a:chOff x="5949271" y="2491579"/>
            <a:chExt cx="4453619" cy="1692988"/>
          </a:xfrm>
        </p:grpSpPr>
        <p:pic>
          <p:nvPicPr>
            <p:cNvPr id="9" name="Picture 8" descr="A picture containing electronics, monitor, sitting, table&#10;&#10;Description generated with very high confidence">
              <a:extLst>
                <a:ext uri="{FF2B5EF4-FFF2-40B4-BE49-F238E27FC236}">
                  <a16:creationId xmlns:a16="http://schemas.microsoft.com/office/drawing/2014/main" id="{54AFD767-A8A8-4FCC-ADF3-DB8CD082E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271" y="2491579"/>
              <a:ext cx="1691640" cy="1691640"/>
            </a:xfrm>
            <a:prstGeom prst="rect">
              <a:avLst/>
            </a:prstGeom>
          </p:spPr>
        </p:pic>
        <p:pic>
          <p:nvPicPr>
            <p:cNvPr id="10" name="Picture 9" descr="A close up of a safe&#10;&#10;Description generated with high confidence">
              <a:extLst>
                <a:ext uri="{FF2B5EF4-FFF2-40B4-BE49-F238E27FC236}">
                  <a16:creationId xmlns:a16="http://schemas.microsoft.com/office/drawing/2014/main" id="{CE3D4B65-80E4-4471-983D-6A0BA784B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5012" y="2491579"/>
              <a:ext cx="1417878" cy="1692988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EEC108E0-979D-4873-914F-FF0E146D915A}"/>
                </a:ext>
              </a:extLst>
            </p:cNvPr>
            <p:cNvSpPr/>
            <p:nvPr/>
          </p:nvSpPr>
          <p:spPr>
            <a:xfrm>
              <a:off x="7093762" y="2711913"/>
              <a:ext cx="2438400" cy="3755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866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97BD-E3EA-40D4-AFDA-48F8F168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Viewing Self-Published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CDC39-04DE-4285-89A5-4259AB48C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390" y="1723135"/>
            <a:ext cx="8946541" cy="4195481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800" dirty="0"/>
              <a:t>From WACS or Door43, anyone can:</a:t>
            </a:r>
            <a:endParaRPr lang="en-US" sz="2800" dirty="0"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See the web version of your project with default formatting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Download documents of </a:t>
            </a:r>
            <a:b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your project (like a PDF)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Get the link to the USFM</a:t>
            </a:r>
            <a:b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file for your project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Interact with others about </a:t>
            </a:r>
            <a:b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your project</a:t>
            </a:r>
            <a:endParaRPr lang="en-US" sz="2800" dirty="0"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AD76E-9981-42F7-A63D-0804375C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24371"/>
            <a:ext cx="4957678" cy="331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2C9114-7CF4-45FA-9177-03D91D15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Publishing is a way to make your work available to others.</a:t>
            </a:r>
          </a:p>
          <a:p>
            <a:r>
              <a:rPr lang="en-US" sz="2800" dirty="0"/>
              <a:t>Two types:</a:t>
            </a:r>
          </a:p>
          <a:p>
            <a:pPr lvl="1"/>
            <a:r>
              <a:rPr lang="en-US" sz="2400" dirty="0"/>
              <a:t>Self-publishing</a:t>
            </a:r>
          </a:p>
          <a:p>
            <a:pPr lvl="1"/>
            <a:r>
              <a:rPr lang="en-US" sz="2400" dirty="0"/>
              <a:t>Source text publishing (only for Gateway Languages)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E6B759-241F-4E8A-9E7A-D01393BD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Publishing?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915CF1-606D-4B3A-867B-6DFFF7745146}"/>
              </a:ext>
            </a:extLst>
          </p:cNvPr>
          <p:cNvSpPr/>
          <p:nvPr/>
        </p:nvSpPr>
        <p:spPr>
          <a:xfrm>
            <a:off x="1841520" y="4107925"/>
            <a:ext cx="8051988" cy="624114"/>
          </a:xfrm>
          <a:prstGeom prst="roundRect">
            <a:avLst/>
          </a:prstGeom>
          <a:gradFill>
            <a:gsLst>
              <a:gs pos="0">
                <a:schemeClr val="accent1">
                  <a:tint val="64000"/>
                  <a:lumMod val="118000"/>
                  <a:alpha val="60000"/>
                </a:schemeClr>
              </a:gs>
              <a:gs pos="100000">
                <a:schemeClr val="accent1">
                  <a:tint val="92000"/>
                  <a:lumMod val="110000"/>
                  <a:alpha val="2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7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BA7DF5-D4DF-4624-8497-77378CBC0767}"/>
              </a:ext>
            </a:extLst>
          </p:cNvPr>
          <p:cNvSpPr txBox="1">
            <a:spLocks/>
          </p:cNvSpPr>
          <p:nvPr/>
        </p:nvSpPr>
        <p:spPr>
          <a:xfrm>
            <a:off x="1244467" y="1663290"/>
            <a:ext cx="10018713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Publishing source text is available only for Gateway Languages.</a:t>
            </a:r>
          </a:p>
          <a:p>
            <a:r>
              <a:rPr lang="en-US" sz="2800" dirty="0"/>
              <a:t>To publish the source text for a Gateway Language you must: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Meet the prerequisites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Submit Source Text Request Form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C7369-CC71-4D0B-ACC8-3341E1EE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Publish Source Text?</a:t>
            </a:r>
          </a:p>
        </p:txBody>
      </p:sp>
    </p:spTree>
    <p:extLst>
      <p:ext uri="{BB962C8B-B14F-4D97-AF65-F5344CB8AC3E}">
        <p14:creationId xmlns:p14="http://schemas.microsoft.com/office/powerpoint/2010/main" val="267894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BA7DF5-D4DF-4624-8497-77378CBC0767}"/>
              </a:ext>
            </a:extLst>
          </p:cNvPr>
          <p:cNvSpPr txBox="1">
            <a:spLocks/>
          </p:cNvSpPr>
          <p:nvPr/>
        </p:nvSpPr>
        <p:spPr>
          <a:xfrm>
            <a:off x="1481328" y="1344168"/>
            <a:ext cx="10211821" cy="55138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The source text must meet all of the following:</a:t>
            </a:r>
          </a:p>
          <a:p>
            <a:r>
              <a:rPr lang="en-US" sz="2600" dirty="0"/>
              <a:t>Whole resource: Entire book or all of Open Bible Stories</a:t>
            </a:r>
          </a:p>
          <a:p>
            <a:r>
              <a:rPr lang="en-US" sz="2600" dirty="0"/>
              <a:t>Appropriate </a:t>
            </a:r>
            <a:r>
              <a:rPr lang="en-US" sz="2600" dirty="0">
                <a:hlinkClick r:id="rId2"/>
              </a:rPr>
              <a:t>checking level</a:t>
            </a:r>
            <a:r>
              <a:rPr lang="en-US" sz="2600" dirty="0"/>
              <a:t>: Level 3 for Bible translations</a:t>
            </a:r>
          </a:p>
          <a:p>
            <a:r>
              <a:rPr lang="en-US" sz="2600" dirty="0"/>
              <a:t>Uploaded to the server: Merge content if done on multiple devices</a:t>
            </a:r>
          </a:p>
          <a:p>
            <a:r>
              <a:rPr lang="en-US" sz="2600" dirty="0"/>
              <a:t>All contributors listed by either name or pseudonym</a:t>
            </a:r>
          </a:p>
          <a:p>
            <a:r>
              <a:rPr lang="en-US" sz="2600" dirty="0"/>
              <a:t>Agreements: Document agreements by all contributors to License, Statement of Faith, and Translation Guidelines;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600" dirty="0"/>
              <a:t>     </a:t>
            </a:r>
            <a:r>
              <a:rPr lang="en-US" sz="2400" dirty="0"/>
              <a:t>May be done by having them: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Create server accounts</a:t>
            </a: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C7369-CC71-4D0B-ACC8-3341E1EE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for Publishing Source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928D7-3651-493C-A7B4-933980ECE60C}"/>
              </a:ext>
            </a:extLst>
          </p:cNvPr>
          <p:cNvSpPr txBox="1"/>
          <p:nvPr/>
        </p:nvSpPr>
        <p:spPr>
          <a:xfrm>
            <a:off x="2259528" y="5805117"/>
            <a:ext cx="8655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                         OR  physically sign </a:t>
            </a:r>
            <a:r>
              <a:rPr lang="en-US" sz="2400" dirty="0">
                <a:hlinkClick r:id="rId3"/>
              </a:rPr>
              <a:t>documents</a:t>
            </a:r>
            <a:r>
              <a:rPr lang="en-US" sz="2400" dirty="0"/>
              <a:t> and digitize them (scan or photo)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273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-WAPC664.potx" id="{0C0A8CD1-5135-4E81-A889-F66BC3099A83}" vid="{91119C89-D9B5-4991-9784-115396A74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405D58-8AA8-4FB2-A549-3AE7234CE79B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63ebc9d3-73c5-43d0-b794-270dc3c2d1a0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e6b6b08c-4e37-4703-b140-b9e21b970c4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3168</TotalTime>
  <Words>405</Words>
  <Application>Microsoft Office PowerPoint</Application>
  <PresentationFormat>Widescreen</PresentationFormat>
  <Paragraphs>65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Lato</vt:lpstr>
      <vt:lpstr>Arial</vt:lpstr>
      <vt:lpstr>Calibri</vt:lpstr>
      <vt:lpstr>Century Gothic</vt:lpstr>
      <vt:lpstr>Wingdings 3</vt:lpstr>
      <vt:lpstr>Ion</vt:lpstr>
      <vt:lpstr>Publishing a Project</vt:lpstr>
      <vt:lpstr>What Is This Presentation About?</vt:lpstr>
      <vt:lpstr>What Is Publishing?</vt:lpstr>
      <vt:lpstr>What Is Publishing?</vt:lpstr>
      <vt:lpstr>How Do I Self-Publish?</vt:lpstr>
      <vt:lpstr>Viewing Self-Published Projects</vt:lpstr>
      <vt:lpstr>What Is Publishing?</vt:lpstr>
      <vt:lpstr>How Do I Publish Source Text?</vt:lpstr>
      <vt:lpstr>Prerequisites for Publishing Source Text</vt:lpstr>
      <vt:lpstr>Submitting Source Text Request Form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Pamela Gamer</dc:creator>
  <cp:lastModifiedBy>Pamela Gamer</cp:lastModifiedBy>
  <cp:revision>78</cp:revision>
  <dcterms:created xsi:type="dcterms:W3CDTF">2019-12-03T13:43:45Z</dcterms:created>
  <dcterms:modified xsi:type="dcterms:W3CDTF">2019-12-05T18:32:15Z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