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9"/>
  </p:notesMasterIdLst>
  <p:sldIdLst>
    <p:sldId id="256" r:id="rId5"/>
    <p:sldId id="267" r:id="rId6"/>
    <p:sldId id="290" r:id="rId7"/>
    <p:sldId id="284" r:id="rId8"/>
    <p:sldId id="288" r:id="rId9"/>
    <p:sldId id="299" r:id="rId10"/>
    <p:sldId id="303" r:id="rId11"/>
    <p:sldId id="306" r:id="rId12"/>
    <p:sldId id="312" r:id="rId13"/>
    <p:sldId id="305" r:id="rId14"/>
    <p:sldId id="314" r:id="rId15"/>
    <p:sldId id="315" r:id="rId16"/>
    <p:sldId id="31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82" d="100"/>
          <a:sy n="82" d="100"/>
        </p:scale>
        <p:origin x="12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USFM – Unified Standard Format Markers – markup language that is widely used for encoding the digital text of scripture translations.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Uploading,  Exporting, and Importing 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B7BE8B24-341E-46C4-A146-A5EB54FB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40" y="5016639"/>
            <a:ext cx="4224987" cy="1454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20EE8-5BF9-41BF-B497-14007CAC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57" y="1332378"/>
            <a:ext cx="6561905" cy="56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the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21E3F-EAA8-4D49-938F-72249D2FD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791" y="2033923"/>
            <a:ext cx="1571429" cy="2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18C9-8D95-4BC9-BB00-8E40A2FF3E4D}"/>
              </a:ext>
            </a:extLst>
          </p:cNvPr>
          <p:cNvSpPr txBox="1"/>
          <p:nvPr/>
        </p:nvSpPr>
        <p:spPr>
          <a:xfrm>
            <a:off x="8240406" y="1894283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A6D2A4-17D1-42D7-A62C-E0D4958AE3C8}"/>
              </a:ext>
            </a:extLst>
          </p:cNvPr>
          <p:cNvSpPr/>
          <p:nvPr/>
        </p:nvSpPr>
        <p:spPr>
          <a:xfrm>
            <a:off x="9061648" y="1597279"/>
            <a:ext cx="150140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2D7D02-A79E-4CA5-B4E6-DCC78DD5FE7D}"/>
              </a:ext>
            </a:extLst>
          </p:cNvPr>
          <p:cNvSpPr/>
          <p:nvPr/>
        </p:nvSpPr>
        <p:spPr>
          <a:xfrm>
            <a:off x="6555766" y="2822548"/>
            <a:ext cx="1391477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23FA30-1D5A-4983-8A15-1DF1C0EAE398}"/>
              </a:ext>
            </a:extLst>
          </p:cNvPr>
          <p:cNvSpPr txBox="1">
            <a:spLocks/>
          </p:cNvSpPr>
          <p:nvPr/>
        </p:nvSpPr>
        <p:spPr>
          <a:xfrm>
            <a:off x="772972" y="1938007"/>
            <a:ext cx="526618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Export your project to the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Tap Upload/Export from either the Project Review screen or from the Options menu.]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Tap Upload to Server.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On the Upload Complete message, note the upload location:</a:t>
            </a:r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457200" lvl="1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96CC96-4C16-4EFB-951B-32572CFE7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875" y="2396983"/>
            <a:ext cx="2485917" cy="23997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A5AB49-C913-4A02-8385-EAC5BC7A829E}"/>
              </a:ext>
            </a:extLst>
          </p:cNvPr>
          <p:cNvSpPr/>
          <p:nvPr/>
        </p:nvSpPr>
        <p:spPr>
          <a:xfrm>
            <a:off x="8953040" y="2732908"/>
            <a:ext cx="1391477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EA15D-3F42-429F-9C81-87CAF8DF9BF6}"/>
              </a:ext>
            </a:extLst>
          </p:cNvPr>
          <p:cNvSpPr txBox="1"/>
          <p:nvPr/>
        </p:nvSpPr>
        <p:spPr>
          <a:xfrm>
            <a:off x="5838103" y="5718589"/>
            <a:ext cx="166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location: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9C1B7-63A1-4119-8CF7-D2CF53855713}"/>
              </a:ext>
            </a:extLst>
          </p:cNvPr>
          <p:cNvSpPr txBox="1"/>
          <p:nvPr/>
        </p:nvSpPr>
        <p:spPr>
          <a:xfrm>
            <a:off x="928395" y="6241827"/>
            <a:ext cx="6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 </a:t>
            </a:r>
            <a:r>
              <a:rPr lang="en-US" dirty="0" err="1"/>
              <a:t>LanguageCode_BookCode_ProjectCategory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915258-391B-492F-A913-0C3661D25BB2}"/>
              </a:ext>
            </a:extLst>
          </p:cNvPr>
          <p:cNvCxnSpPr>
            <a:cxnSpLocks/>
          </p:cNvCxnSpPr>
          <p:nvPr/>
        </p:nvCxnSpPr>
        <p:spPr>
          <a:xfrm>
            <a:off x="7655169" y="5978769"/>
            <a:ext cx="2907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A67A12-F0C4-4487-BD7F-66A519CC6FC7}"/>
              </a:ext>
            </a:extLst>
          </p:cNvPr>
          <p:cNvCxnSpPr>
            <a:cxnSpLocks/>
          </p:cNvCxnSpPr>
          <p:nvPr/>
        </p:nvCxnSpPr>
        <p:spPr>
          <a:xfrm>
            <a:off x="10657277" y="5978769"/>
            <a:ext cx="8940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03D934-0AF0-4DFD-9394-F3D8981AB1EB}"/>
              </a:ext>
            </a:extLst>
          </p:cNvPr>
          <p:cNvCxnSpPr>
            <a:cxnSpLocks/>
          </p:cNvCxnSpPr>
          <p:nvPr/>
        </p:nvCxnSpPr>
        <p:spPr>
          <a:xfrm flipH="1">
            <a:off x="7251504" y="6485108"/>
            <a:ext cx="3733019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A1927A-8363-43FC-9B51-7387AB334097}"/>
              </a:ext>
            </a:extLst>
          </p:cNvPr>
          <p:cNvCxnSpPr>
            <a:cxnSpLocks/>
          </p:cNvCxnSpPr>
          <p:nvPr/>
        </p:nvCxnSpPr>
        <p:spPr>
          <a:xfrm flipV="1">
            <a:off x="10984523" y="5988657"/>
            <a:ext cx="0" cy="50633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745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015182-44C4-4EC2-9D70-F97A2B50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4" y="3492412"/>
            <a:ext cx="6114286" cy="32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Viewing the Project on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896473" cy="4195481"/>
          </a:xfrm>
        </p:spPr>
        <p:txBody>
          <a:bodyPr/>
          <a:lstStyle/>
          <a:p>
            <a:r>
              <a:rPr lang="en-US" dirty="0"/>
              <a:t>Tap View Online.</a:t>
            </a:r>
          </a:p>
          <a:p>
            <a:r>
              <a:rPr lang="en-US" dirty="0"/>
              <a:t>A browser window displays your project on the server.</a:t>
            </a:r>
          </a:p>
          <a:p>
            <a:r>
              <a:rPr lang="en-US" dirty="0"/>
              <a:t>Tap </a:t>
            </a:r>
            <a:r>
              <a:rPr lang="en-US" b="1" dirty="0"/>
              <a:t>See in Reader</a:t>
            </a:r>
            <a:r>
              <a:rPr lang="en-US" dirty="0"/>
              <a:t> for read-friendly version.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D6C1B-742A-41D9-A573-C67D71D4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123" y="1593786"/>
            <a:ext cx="3038095" cy="146666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D6E89E-DBBA-40A6-9FD4-9F9A4679CFA0}"/>
              </a:ext>
            </a:extLst>
          </p:cNvPr>
          <p:cNvSpPr/>
          <p:nvPr/>
        </p:nvSpPr>
        <p:spPr>
          <a:xfrm>
            <a:off x="10346383" y="2654338"/>
            <a:ext cx="915346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0F921-1266-4FEE-A4FC-CED27B605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540" y="3459608"/>
            <a:ext cx="4957678" cy="33160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91965F-4E2E-4EB9-A759-2242F0553209}"/>
              </a:ext>
            </a:extLst>
          </p:cNvPr>
          <p:cNvCxnSpPr>
            <a:cxnSpLocks/>
          </p:cNvCxnSpPr>
          <p:nvPr/>
        </p:nvCxnSpPr>
        <p:spPr>
          <a:xfrm>
            <a:off x="3399692" y="3206438"/>
            <a:ext cx="1055077" cy="83802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67B3A0-E5CC-4B8E-B787-1775FE297D6D}"/>
              </a:ext>
            </a:extLst>
          </p:cNvPr>
          <p:cNvCxnSpPr>
            <a:cxnSpLocks/>
          </p:cNvCxnSpPr>
          <p:nvPr/>
        </p:nvCxnSpPr>
        <p:spPr>
          <a:xfrm>
            <a:off x="5120417" y="4150657"/>
            <a:ext cx="2511306" cy="8550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22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D5A41-3F21-4CA0-A768-E0769C77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50" y="3290144"/>
            <a:ext cx="4075673" cy="2579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5: Deleting Your Project from Your Device </a:t>
            </a:r>
            <a:r>
              <a:rPr lang="en-US" sz="2400" dirty="0"/>
              <a:t>(to simulate loss of the file)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42" y="196555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the Home page, tap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Tap the Delete icon (trash can), and then tap Confirm.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project disappears from your home screen – </a:t>
            </a:r>
            <a:br>
              <a:rPr lang="en-US" dirty="0"/>
            </a:br>
            <a:r>
              <a:rPr lang="en-US" dirty="0"/>
              <a:t>it has been deleted from your device.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450" y="1914575"/>
            <a:ext cx="371429" cy="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431C6-B96C-47A0-92A4-E06DADAE1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874" y="2426951"/>
            <a:ext cx="5970789" cy="7780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830EB-EF45-446A-8693-4060E673E598}"/>
              </a:ext>
            </a:extLst>
          </p:cNvPr>
          <p:cNvSpPr/>
          <p:nvPr/>
        </p:nvSpPr>
        <p:spPr>
          <a:xfrm>
            <a:off x="7765366" y="2649529"/>
            <a:ext cx="418011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D8A05-4206-47E2-89DA-3C498175D4CF}"/>
              </a:ext>
            </a:extLst>
          </p:cNvPr>
          <p:cNvSpPr/>
          <p:nvPr/>
        </p:nvSpPr>
        <p:spPr>
          <a:xfrm>
            <a:off x="7995414" y="5478559"/>
            <a:ext cx="418011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A374-32EC-4E2D-A2C1-92811EF2A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347" y="4126326"/>
            <a:ext cx="3259749" cy="12676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EB2C9-A3C6-41B6-BEF8-7595D32D2A74}"/>
              </a:ext>
            </a:extLst>
          </p:cNvPr>
          <p:cNvCxnSpPr>
            <a:cxnSpLocks/>
          </p:cNvCxnSpPr>
          <p:nvPr/>
        </p:nvCxnSpPr>
        <p:spPr>
          <a:xfrm flipH="1" flipV="1">
            <a:off x="7221415" y="5229926"/>
            <a:ext cx="774000" cy="389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91184E-02FC-485B-8F14-73A902D14A0F}"/>
              </a:ext>
            </a:extLst>
          </p:cNvPr>
          <p:cNvGrpSpPr/>
          <p:nvPr/>
        </p:nvGrpSpPr>
        <p:grpSpPr>
          <a:xfrm>
            <a:off x="8728944" y="5811488"/>
            <a:ext cx="3307779" cy="995062"/>
            <a:chOff x="5075382" y="5809135"/>
            <a:chExt cx="3307779" cy="99506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7A4C64-344E-42EC-817E-AE7BE54CA6E7}"/>
                </a:ext>
              </a:extLst>
            </p:cNvPr>
            <p:cNvGrpSpPr/>
            <p:nvPr/>
          </p:nvGrpSpPr>
          <p:grpSpPr>
            <a:xfrm>
              <a:off x="6276107" y="5809135"/>
              <a:ext cx="2107054" cy="995062"/>
              <a:chOff x="7367829" y="5585871"/>
              <a:chExt cx="2107054" cy="99506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89008B-5866-4DEB-9116-193FE8E1A59B}"/>
                  </a:ext>
                </a:extLst>
              </p:cNvPr>
              <p:cNvSpPr txBox="1"/>
              <p:nvPr/>
            </p:nvSpPr>
            <p:spPr>
              <a:xfrm>
                <a:off x="8568866" y="5934602"/>
                <a:ext cx="9060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Upload</a:t>
                </a:r>
              </a:p>
              <a:p>
                <a:r>
                  <a:rPr lang="en-US" b="1" dirty="0"/>
                  <a:t>Export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17843A-9DC5-456A-98BD-2B029EDD2CA9}"/>
                  </a:ext>
                </a:extLst>
              </p:cNvPr>
              <p:cNvSpPr txBox="1"/>
              <p:nvPr/>
            </p:nvSpPr>
            <p:spPr>
              <a:xfrm>
                <a:off x="7367829" y="5934602"/>
                <a:ext cx="953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Project</a:t>
                </a:r>
                <a:br>
                  <a:rPr lang="en-US" b="1" dirty="0"/>
                </a:br>
                <a:r>
                  <a:rPr lang="en-US" b="1" dirty="0"/>
                  <a:t> Review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D46E268-C1EB-42F0-BABC-F87A42BBE0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4467" y="5585871"/>
                <a:ext cx="777756" cy="4275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8BB8EA1-3E00-402D-9EE4-2D568BEF3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2832" y="5585871"/>
                <a:ext cx="12486" cy="4221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6FD57-7ADA-4AF2-83BF-D0801503E926}"/>
                </a:ext>
              </a:extLst>
            </p:cNvPr>
            <p:cNvSpPr txBox="1"/>
            <p:nvPr/>
          </p:nvSpPr>
          <p:spPr>
            <a:xfrm>
              <a:off x="5075382" y="6157866"/>
              <a:ext cx="899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Print</a:t>
              </a:r>
            </a:p>
            <a:p>
              <a:r>
                <a:rPr lang="en-US" b="1" dirty="0"/>
                <a:t>Project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EA2E46-3F46-464B-9179-693811C7B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189" y="5809135"/>
              <a:ext cx="1473357" cy="3969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318CB5-86D0-435C-8408-46336F091549}"/>
              </a:ext>
            </a:extLst>
          </p:cNvPr>
          <p:cNvSpPr txBox="1"/>
          <p:nvPr/>
        </p:nvSpPr>
        <p:spPr>
          <a:xfrm>
            <a:off x="3646155" y="6273345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things you can do from this window:</a:t>
            </a:r>
          </a:p>
        </p:txBody>
      </p:sp>
    </p:spTree>
    <p:extLst>
      <p:ext uri="{BB962C8B-B14F-4D97-AF65-F5344CB8AC3E}">
        <p14:creationId xmlns:p14="http://schemas.microsoft.com/office/powerpoint/2010/main" val="26114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8FB03-BE34-4620-854C-0CFE63CA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96" y="1443373"/>
            <a:ext cx="2901920" cy="306494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01441A-3079-43D3-B4D1-571297934F00}"/>
              </a:ext>
            </a:extLst>
          </p:cNvPr>
          <p:cNvGrpSpPr/>
          <p:nvPr/>
        </p:nvGrpSpPr>
        <p:grpSpPr>
          <a:xfrm>
            <a:off x="1918254" y="4171154"/>
            <a:ext cx="9170434" cy="2288157"/>
            <a:chOff x="1918254" y="4171154"/>
            <a:chExt cx="9170434" cy="22881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DECD6C-0A6D-48FE-B790-C2EE7DE03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8254" y="4171154"/>
              <a:ext cx="9170434" cy="22881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94FE79-F3F3-40C3-BB7F-502F96DD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9451" y="4194600"/>
              <a:ext cx="1182606" cy="68026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 </a:t>
            </a:r>
            <a:r>
              <a:rPr lang="en-US" dirty="0" err="1"/>
              <a:t>ImportingYour</a:t>
            </a:r>
            <a:r>
              <a:rPr lang="en-US" dirty="0"/>
              <a:t> Project from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Options menu, tap Import.</a:t>
            </a:r>
          </a:p>
          <a:p>
            <a:r>
              <a:rPr lang="en-US" dirty="0"/>
              <a:t>Tap Import from Server.</a:t>
            </a:r>
          </a:p>
          <a:p>
            <a:r>
              <a:rPr lang="en-US" dirty="0"/>
              <a:t>Dismiss the Success message.</a:t>
            </a:r>
          </a:p>
          <a:p>
            <a:r>
              <a:rPr lang="en-US" dirty="0"/>
              <a:t>Your project has been imported</a:t>
            </a:r>
            <a:br>
              <a:rPr lang="en-US" dirty="0"/>
            </a:br>
            <a:r>
              <a:rPr lang="en-US" dirty="0"/>
              <a:t>to your device.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CFD77-2DA3-4D56-9B4D-57AB7D62B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531" y="1423447"/>
            <a:ext cx="1638095" cy="237142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3C8B9E-792D-41AF-BE32-C69EB7D0E436}"/>
              </a:ext>
            </a:extLst>
          </p:cNvPr>
          <p:cNvSpPr/>
          <p:nvPr/>
        </p:nvSpPr>
        <p:spPr>
          <a:xfrm>
            <a:off x="6281531" y="1866836"/>
            <a:ext cx="126880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4A8C0A-BD05-4513-AD0D-A4254710B518}"/>
              </a:ext>
            </a:extLst>
          </p:cNvPr>
          <p:cNvSpPr/>
          <p:nvPr/>
        </p:nvSpPr>
        <p:spPr>
          <a:xfrm>
            <a:off x="8138701" y="2075716"/>
            <a:ext cx="141761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B3B855-B404-4C65-9A6B-30A6F6D975BB}"/>
              </a:ext>
            </a:extLst>
          </p:cNvPr>
          <p:cNvSpPr/>
          <p:nvPr/>
        </p:nvSpPr>
        <p:spPr>
          <a:xfrm>
            <a:off x="3289874" y="5792326"/>
            <a:ext cx="7134285" cy="4778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938F1-BD57-48FC-9DA5-57E947363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9853" y="2490325"/>
            <a:ext cx="1811577" cy="138663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7840E8-F895-41FC-A9A5-843112F4F751}"/>
              </a:ext>
            </a:extLst>
          </p:cNvPr>
          <p:cNvSpPr/>
          <p:nvPr/>
        </p:nvSpPr>
        <p:spPr>
          <a:xfrm>
            <a:off x="11062057" y="3362550"/>
            <a:ext cx="692805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5" grpId="0" animBg="1"/>
      <p:bldP spid="1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Explain why you should upload a project</a:t>
            </a:r>
          </a:p>
          <a:p>
            <a:r>
              <a:rPr lang="en-US" sz="2400" dirty="0"/>
              <a:t>Describe the upload options</a:t>
            </a:r>
          </a:p>
          <a:p>
            <a:r>
              <a:rPr lang="en-US" sz="2400" dirty="0"/>
              <a:t>Review a project</a:t>
            </a:r>
          </a:p>
          <a:p>
            <a:r>
              <a:rPr lang="en-US" sz="2400" dirty="0"/>
              <a:t>Upload a project to the server</a:t>
            </a:r>
          </a:p>
          <a:p>
            <a:r>
              <a:rPr lang="en-US" sz="2400" dirty="0"/>
              <a:t>Look at a project on the server</a:t>
            </a:r>
          </a:p>
          <a:p>
            <a:r>
              <a:rPr lang="en-US" sz="2400" dirty="0"/>
              <a:t>Delete a project from BTT Writer</a:t>
            </a:r>
          </a:p>
          <a:p>
            <a:r>
              <a:rPr lang="en-US" sz="2400" dirty="0"/>
              <a:t>Import a project from the 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Explain why you should upload a project</a:t>
            </a:r>
          </a:p>
          <a:p>
            <a:r>
              <a:rPr lang="en-US" sz="2400" dirty="0"/>
              <a:t>Describe the upload options</a:t>
            </a:r>
          </a:p>
          <a:p>
            <a:r>
              <a:rPr lang="en-US" sz="2400" dirty="0"/>
              <a:t>Review a project</a:t>
            </a:r>
          </a:p>
          <a:p>
            <a:r>
              <a:rPr lang="en-US" sz="2400" dirty="0"/>
              <a:t>Upload a project to the server</a:t>
            </a:r>
          </a:p>
          <a:p>
            <a:r>
              <a:rPr lang="en-US" sz="2400" dirty="0"/>
              <a:t>Look at a project on the server</a:t>
            </a:r>
          </a:p>
          <a:p>
            <a:r>
              <a:rPr lang="en-US" sz="2400" dirty="0"/>
              <a:t>Delete a project from BTT Writer</a:t>
            </a:r>
          </a:p>
          <a:p>
            <a:r>
              <a:rPr lang="en-US" sz="2400" dirty="0"/>
              <a:t>Import a project from the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D25-72C7-434C-8325-A88050A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FD48-438A-4562-A411-45F9BB7C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6" y="1425844"/>
            <a:ext cx="9088958" cy="4822555"/>
          </a:xfrm>
        </p:spPr>
        <p:txBody>
          <a:bodyPr>
            <a:normAutofit/>
          </a:bodyPr>
          <a:lstStyle/>
          <a:p>
            <a:r>
              <a:rPr lang="en-US" sz="2400" dirty="0"/>
              <a:t>BTT Writer saves work to your device every 5 min. by default (can change in Settings)</a:t>
            </a:r>
          </a:p>
          <a:p>
            <a:r>
              <a:rPr lang="en-US" sz="2400" dirty="0"/>
              <a:t>Good idea to create an offline backup in case:</a:t>
            </a:r>
          </a:p>
          <a:p>
            <a:pPr lvl="1"/>
            <a:r>
              <a:rPr lang="en-US" sz="2000" dirty="0"/>
              <a:t>Your files get corrupted</a:t>
            </a:r>
          </a:p>
          <a:p>
            <a:pPr lvl="1"/>
            <a:r>
              <a:rPr lang="en-US" sz="2000" dirty="0"/>
              <a:t>Your device crashes</a:t>
            </a:r>
          </a:p>
          <a:p>
            <a:r>
              <a:rPr lang="en-US" sz="2400" dirty="0"/>
              <a:t>Enables you to: </a:t>
            </a:r>
          </a:p>
          <a:p>
            <a:pPr lvl="1"/>
            <a:r>
              <a:rPr lang="en-US" sz="2000" dirty="0"/>
              <a:t>Share your work with others</a:t>
            </a:r>
          </a:p>
          <a:p>
            <a:pPr lvl="1"/>
            <a:r>
              <a:rPr lang="en-US" sz="2000" dirty="0"/>
              <a:t>Work on a different device by importing to any device that has BTT Writer installed</a:t>
            </a:r>
          </a:p>
          <a:p>
            <a:r>
              <a:rPr lang="en-US" sz="2400" dirty="0"/>
              <a:t>BTT Writer provides several ways to back up and/or share your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4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88D903A-0C8E-4AA5-88CB-F688B55C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65" y="2422250"/>
            <a:ext cx="4560035" cy="4028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7752A-C4EE-4B99-B406-3E19FCE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for 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88FD-B2A4-48CA-96F2-57A54B6A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31" y="1932372"/>
            <a:ext cx="8946541" cy="4195481"/>
          </a:xfrm>
        </p:spPr>
        <p:txBody>
          <a:bodyPr/>
          <a:lstStyle/>
          <a:p>
            <a:r>
              <a:rPr lang="en-US" dirty="0"/>
              <a:t>Options menu (3 dot icon) from Project Screen: Upload/Export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3F01C6-6488-4E1D-91F2-DD4D299C108A}"/>
              </a:ext>
            </a:extLst>
          </p:cNvPr>
          <p:cNvGrpSpPr/>
          <p:nvPr/>
        </p:nvGrpSpPr>
        <p:grpSpPr>
          <a:xfrm>
            <a:off x="5842861" y="2774375"/>
            <a:ext cx="6111575" cy="923330"/>
            <a:chOff x="5842861" y="2774375"/>
            <a:chExt cx="611157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43E45D-3B08-4CC7-A087-3354B35140DB}"/>
                </a:ext>
              </a:extLst>
            </p:cNvPr>
            <p:cNvSpPr txBox="1"/>
            <p:nvPr/>
          </p:nvSpPr>
          <p:spPr>
            <a:xfrm>
              <a:off x="7180730" y="2774375"/>
              <a:ext cx="47737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to content server (requires internet connection and login to server account)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236DC1-3FD8-46EA-B0DC-DBF390EE6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861" y="3020707"/>
              <a:ext cx="1337869" cy="4082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938AC5-5E3B-437A-B141-3B11FF48561E}"/>
              </a:ext>
            </a:extLst>
          </p:cNvPr>
          <p:cNvGrpSpPr/>
          <p:nvPr/>
        </p:nvGrpSpPr>
        <p:grpSpPr>
          <a:xfrm>
            <a:off x="3657600" y="3707760"/>
            <a:ext cx="8296836" cy="369332"/>
            <a:chOff x="3657600" y="3707760"/>
            <a:chExt cx="8296836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8D90A-2AD1-41A1-9600-5ECD176ECCBE}"/>
                </a:ext>
              </a:extLst>
            </p:cNvPr>
            <p:cNvSpPr txBox="1"/>
            <p:nvPr/>
          </p:nvSpPr>
          <p:spPr>
            <a:xfrm>
              <a:off x="7180730" y="3707760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USFM  file on your device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2590A-7922-4226-B3D2-D53724B6CAA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840938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E97E07-ABFD-427B-9DD6-28708D209CE0}"/>
              </a:ext>
            </a:extLst>
          </p:cNvPr>
          <p:cNvGrpSpPr/>
          <p:nvPr/>
        </p:nvGrpSpPr>
        <p:grpSpPr>
          <a:xfrm>
            <a:off x="3689395" y="4144148"/>
            <a:ext cx="8265041" cy="369332"/>
            <a:chOff x="3689395" y="3989168"/>
            <a:chExt cx="826504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E6CF36-3E4A-47C8-A370-A971B346E24A}"/>
                </a:ext>
              </a:extLst>
            </p:cNvPr>
            <p:cNvSpPr txBox="1"/>
            <p:nvPr/>
          </p:nvSpPr>
          <p:spPr>
            <a:xfrm>
              <a:off x="7180730" y="3989168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PDF file on your device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A53F28-9082-4A5E-8ABC-ED2B0828CDF0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4200873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CAA74-5FC6-420B-8044-D004C40D117E}"/>
              </a:ext>
            </a:extLst>
          </p:cNvPr>
          <p:cNvGrpSpPr/>
          <p:nvPr/>
        </p:nvGrpSpPr>
        <p:grpSpPr>
          <a:xfrm>
            <a:off x="3689395" y="4616567"/>
            <a:ext cx="8265041" cy="646331"/>
            <a:chOff x="3689395" y="4508081"/>
            <a:chExt cx="8265041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8130BC-471A-428C-9B9D-D089D27DE15B}"/>
                </a:ext>
              </a:extLst>
            </p:cNvPr>
            <p:cNvSpPr txBox="1"/>
            <p:nvPr/>
          </p:nvSpPr>
          <p:spPr>
            <a:xfrm>
              <a:off x="7180730" y="4508081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project on your device with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tstudio</a:t>
              </a:r>
              <a:r>
                <a:rPr lang="en-US" dirty="0"/>
                <a:t> extension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9304D5-096D-472E-A06E-2204446B895C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4735742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472B9A-6B03-4179-8285-753F0C48E152}"/>
              </a:ext>
            </a:extLst>
          </p:cNvPr>
          <p:cNvGrpSpPr/>
          <p:nvPr/>
        </p:nvGrpSpPr>
        <p:grpSpPr>
          <a:xfrm>
            <a:off x="3689395" y="5249242"/>
            <a:ext cx="8265041" cy="369332"/>
            <a:chOff x="3689395" y="5186562"/>
            <a:chExt cx="826504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2E21F-6ECA-45C3-A67A-3F712431B7FC}"/>
                </a:ext>
              </a:extLst>
            </p:cNvPr>
            <p:cNvSpPr txBox="1"/>
            <p:nvPr/>
          </p:nvSpPr>
          <p:spPr>
            <a:xfrm>
              <a:off x="7180730" y="5186562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Allow another tablet to import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AE8768-332C-4A48-B9EE-56A2368AF1B2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5342000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A59CEC-53CB-48A1-91B2-F143FD89563D}"/>
              </a:ext>
            </a:extLst>
          </p:cNvPr>
          <p:cNvGrpSpPr/>
          <p:nvPr/>
        </p:nvGrpSpPr>
        <p:grpSpPr>
          <a:xfrm>
            <a:off x="3657600" y="5638684"/>
            <a:ext cx="8296836" cy="646331"/>
            <a:chOff x="3657600" y="5638684"/>
            <a:chExt cx="829683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CD0D36-5447-49E7-AD1E-EF17C92FC23E}"/>
                </a:ext>
              </a:extLst>
            </p:cNvPr>
            <p:cNvSpPr txBox="1"/>
            <p:nvPr/>
          </p:nvSpPr>
          <p:spPr>
            <a:xfrm>
              <a:off x="7180730" y="5638684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using Bluetooth, email, Google drive, or other app on your device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D793C5-9873-41D2-96BB-48848B7728B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884899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1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Exporting/Importing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Log in to the content server (either WACS or DCS, depending on setting).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your project and add another contributor.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Export your project to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View the project on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your project from your device (to simulate loss of the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your project from the server.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2CA23CF-67B9-4F27-8169-B8631630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13" y="3614012"/>
            <a:ext cx="2748740" cy="3220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F2CDB-5625-4AA8-AF83-7FB9A8F3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466" y="2067095"/>
            <a:ext cx="3231888" cy="879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Logging in 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48" y="1616244"/>
            <a:ext cx="7983560" cy="466057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If you are using an offline account: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 </a:t>
            </a:r>
            <a:r>
              <a:rPr lang="en-US" sz="2400" dirty="0"/>
              <a:t>Log out of BTT Writer.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Create a server account, or log into an existing 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60F4C-9589-49EB-834C-109C0BAB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7" y="2500577"/>
            <a:ext cx="1580952" cy="27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4477E-08B2-4C45-A67C-3AFCFBFDB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967" y="2067095"/>
            <a:ext cx="1619048" cy="236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81F25B-947D-417B-A8C4-9FD472FFF696}"/>
              </a:ext>
            </a:extLst>
          </p:cNvPr>
          <p:cNvSpPr txBox="1"/>
          <p:nvPr/>
        </p:nvSpPr>
        <p:spPr>
          <a:xfrm>
            <a:off x="8007951" y="2078993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D96F43-9963-4C9A-B4FC-EC01AE6B07E5}"/>
              </a:ext>
            </a:extLst>
          </p:cNvPr>
          <p:cNvSpPr/>
          <p:nvPr/>
        </p:nvSpPr>
        <p:spPr>
          <a:xfrm>
            <a:off x="3893577" y="1633614"/>
            <a:ext cx="2481389" cy="4453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D9CDC4-B0C5-4005-9F91-217501DCEB50}"/>
              </a:ext>
            </a:extLst>
          </p:cNvPr>
          <p:cNvSpPr/>
          <p:nvPr/>
        </p:nvSpPr>
        <p:spPr>
          <a:xfrm>
            <a:off x="6441160" y="3713985"/>
            <a:ext cx="1140996" cy="254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DD18C9-19C2-494A-93D4-FA4030CA3E69}"/>
              </a:ext>
            </a:extLst>
          </p:cNvPr>
          <p:cNvSpPr/>
          <p:nvPr/>
        </p:nvSpPr>
        <p:spPr>
          <a:xfrm>
            <a:off x="10552069" y="2078993"/>
            <a:ext cx="850724" cy="4215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B751A0-51BC-455B-B3EA-A06062F87B6F}"/>
              </a:ext>
            </a:extLst>
          </p:cNvPr>
          <p:cNvSpPr/>
          <p:nvPr/>
        </p:nvSpPr>
        <p:spPr>
          <a:xfrm>
            <a:off x="9041131" y="5019921"/>
            <a:ext cx="1918605" cy="636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C0E37-D663-49A3-AAC4-AE9F21B03174}"/>
              </a:ext>
            </a:extLst>
          </p:cNvPr>
          <p:cNvSpPr/>
          <p:nvPr/>
        </p:nvSpPr>
        <p:spPr>
          <a:xfrm>
            <a:off x="9041131" y="4067689"/>
            <a:ext cx="1918605" cy="636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829D3-13A5-43D2-A31D-081B3BCD2095}"/>
              </a:ext>
            </a:extLst>
          </p:cNvPr>
          <p:cNvSpPr txBox="1"/>
          <p:nvPr/>
        </p:nvSpPr>
        <p:spPr>
          <a:xfrm>
            <a:off x="9693916" y="4631121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FFCB12-64BC-417B-A3FF-7F396E6FDF05}"/>
              </a:ext>
            </a:extLst>
          </p:cNvPr>
          <p:cNvSpPr/>
          <p:nvPr/>
        </p:nvSpPr>
        <p:spPr>
          <a:xfrm>
            <a:off x="4063730" y="2613617"/>
            <a:ext cx="1140996" cy="254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Tap Project Review on Options menu.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21E3F-EAA8-4D49-938F-72249D2F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25" y="2052918"/>
            <a:ext cx="1571429" cy="27619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F34DAB-8B80-4B59-B2A2-3B87DDAE3C75}"/>
              </a:ext>
            </a:extLst>
          </p:cNvPr>
          <p:cNvSpPr/>
          <p:nvPr/>
        </p:nvSpPr>
        <p:spPr>
          <a:xfrm>
            <a:off x="8692225" y="2452679"/>
            <a:ext cx="1571429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83452-8E47-47EE-899C-D27D1C9D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703" y="1820515"/>
            <a:ext cx="6876190" cy="39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16612"/>
            <a:ext cx="4251352" cy="41954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Review your project.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Open your project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Tap Project Review on Options menu.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Tap Project.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Tap REVIEW buttons, if any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Good idea to review </a:t>
            </a:r>
            <a:br>
              <a:rPr lang="en-US" sz="2400" dirty="0"/>
            </a:br>
            <a:r>
              <a:rPr lang="en-US" sz="2400" dirty="0"/>
              <a:t>before sharing or </a:t>
            </a:r>
            <a:br>
              <a:rPr lang="en-US" sz="2400" dirty="0"/>
            </a:br>
            <a:r>
              <a:rPr lang="en-US" sz="2400" dirty="0"/>
              <a:t>exporting</a:t>
            </a:r>
          </a:p>
          <a:p>
            <a:pPr marL="914400" lvl="1" indent="-457200">
              <a:buFont typeface="+mj-lt"/>
              <a:buAutoNum type="alphaLcPeriod"/>
            </a:pPr>
            <a:endParaRPr lang="en-US" sz="2400" dirty="0"/>
          </a:p>
          <a:p>
            <a:pPr marL="914400" lvl="1" indent="-457200">
              <a:buFont typeface="+mj-lt"/>
              <a:buAutoNum type="alphaLcPeriod"/>
            </a:pPr>
            <a:endParaRPr lang="en-US" sz="2400" dirty="0"/>
          </a:p>
          <a:p>
            <a:pPr marL="914400" lvl="1" indent="-457200">
              <a:buFont typeface="+mj-lt"/>
              <a:buAutoNum type="alphaLcPeriod"/>
            </a:pPr>
            <a:endParaRPr lang="en-US" sz="2400" dirty="0"/>
          </a:p>
          <a:p>
            <a:pPr marL="914400" lvl="1" indent="-457200">
              <a:buFont typeface="+mj-lt"/>
              <a:buAutoNum type="alphaL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63F16E-08E8-4230-AE27-3409C22DDB0D}"/>
              </a:ext>
            </a:extLst>
          </p:cNvPr>
          <p:cNvGrpSpPr/>
          <p:nvPr/>
        </p:nvGrpSpPr>
        <p:grpSpPr>
          <a:xfrm>
            <a:off x="8315472" y="2782848"/>
            <a:ext cx="2246806" cy="1292303"/>
            <a:chOff x="4882609" y="4512811"/>
            <a:chExt cx="2715366" cy="1426600"/>
          </a:xfrm>
          <a:solidFill>
            <a:schemeClr val="tx1"/>
          </a:solidFill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20BBDE8B-4942-4F66-943B-A763DD7B2B6C}"/>
                </a:ext>
              </a:extLst>
            </p:cNvPr>
            <p:cNvSpPr/>
            <p:nvPr/>
          </p:nvSpPr>
          <p:spPr>
            <a:xfrm>
              <a:off x="4895116" y="4512811"/>
              <a:ext cx="2702859" cy="1419980"/>
            </a:xfrm>
            <a:prstGeom prst="wedgeRectCallout">
              <a:avLst>
                <a:gd name="adj1" fmla="val 49216"/>
                <a:gd name="adj2" fmla="val -28219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Indications of incomplete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translation chunks</a:t>
              </a: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175AF863-F6E2-4337-9B5D-009034AF5450}"/>
                </a:ext>
              </a:extLst>
            </p:cNvPr>
            <p:cNvSpPr/>
            <p:nvPr/>
          </p:nvSpPr>
          <p:spPr>
            <a:xfrm>
              <a:off x="4882609" y="4512811"/>
              <a:ext cx="2702859" cy="1426600"/>
            </a:xfrm>
            <a:prstGeom prst="wedgeRectCallout">
              <a:avLst>
                <a:gd name="adj1" fmla="val 90079"/>
                <a:gd name="adj2" fmla="val 436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Indication of incomplete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translation chunk</a:t>
              </a: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FB1BEE-BA67-4D22-91CE-D56CFCF02D39}"/>
              </a:ext>
            </a:extLst>
          </p:cNvPr>
          <p:cNvSpPr/>
          <p:nvPr/>
        </p:nvSpPr>
        <p:spPr>
          <a:xfrm>
            <a:off x="5781845" y="2121528"/>
            <a:ext cx="1378675" cy="3028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FF12A-B68B-4514-97C7-37E06ADE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71" y="1930779"/>
            <a:ext cx="5769422" cy="115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80959"/>
            <a:ext cx="7413901" cy="51770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dirty="0"/>
              <a:t>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Tap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Tap 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Add contributor’s name and check the </a:t>
            </a:r>
            <a:br>
              <a:rPr lang="en-US" sz="2400" dirty="0"/>
            </a:br>
            <a:r>
              <a:rPr lang="en-US" sz="2400" dirty="0"/>
              <a:t>agreement box, then tap Save (you may have to tap the device’s back button to dismiss the keyboard so that you can see the Save button.)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Now the added contributor is</a:t>
            </a:r>
            <a:br>
              <a:rPr lang="en-US" sz="2400" dirty="0"/>
            </a:br>
            <a:r>
              <a:rPr lang="en-US" sz="2400" dirty="0"/>
              <a:t>shown.</a:t>
            </a:r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828EE-A6BE-4D56-8926-C1E0523932AC}"/>
              </a:ext>
            </a:extLst>
          </p:cNvPr>
          <p:cNvSpPr/>
          <p:nvPr/>
        </p:nvSpPr>
        <p:spPr>
          <a:xfrm>
            <a:off x="8250549" y="1971935"/>
            <a:ext cx="1571429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263B1-DD44-4860-B9A9-41F4C416F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13" y="3159020"/>
            <a:ext cx="3927780" cy="1877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9153C-2AEE-4B21-9917-945AD105A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418" y="5114480"/>
            <a:ext cx="5777375" cy="156553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75FA9-16B1-4EAE-B917-E85234C50D81}"/>
              </a:ext>
            </a:extLst>
          </p:cNvPr>
          <p:cNvSpPr/>
          <p:nvPr/>
        </p:nvSpPr>
        <p:spPr>
          <a:xfrm>
            <a:off x="7919634" y="3446919"/>
            <a:ext cx="945048" cy="3295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BCB32E-4592-4928-941F-411F2238BF88}"/>
              </a:ext>
            </a:extLst>
          </p:cNvPr>
          <p:cNvSpPr/>
          <p:nvPr/>
        </p:nvSpPr>
        <p:spPr>
          <a:xfrm>
            <a:off x="7919634" y="3976301"/>
            <a:ext cx="526942" cy="3295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78CB5B-A510-4631-B751-5DD417F258C0}"/>
              </a:ext>
            </a:extLst>
          </p:cNvPr>
          <p:cNvSpPr/>
          <p:nvPr/>
        </p:nvSpPr>
        <p:spPr>
          <a:xfrm>
            <a:off x="11545889" y="4742481"/>
            <a:ext cx="410908" cy="2634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9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3ebc9d3-73c5-43d0-b794-270dc3c2d1a0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2989</TotalTime>
  <Words>655</Words>
  <Application>Microsoft Office PowerPoint</Application>
  <PresentationFormat>Widescreen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3</vt:lpstr>
      <vt:lpstr>Ion</vt:lpstr>
      <vt:lpstr>Uploading,  Exporting, and Importing a Project</vt:lpstr>
      <vt:lpstr>What Is This Presentation About?</vt:lpstr>
      <vt:lpstr>Uploading/Exporting a Project</vt:lpstr>
      <vt:lpstr>Options for Uploading/Exporting a Project</vt:lpstr>
      <vt:lpstr>Exporting/Importing a Project</vt:lpstr>
      <vt:lpstr>Step 1: Logging in to the Server</vt:lpstr>
      <vt:lpstr>Step 2: Reviewing Your Project</vt:lpstr>
      <vt:lpstr>Step 2: Reviewing Your Project</vt:lpstr>
      <vt:lpstr>Step 2: Reviewing Your Project</vt:lpstr>
      <vt:lpstr>Step 3: Exporting the Project to the Server</vt:lpstr>
      <vt:lpstr>Step 4: Viewing the Project on the Server</vt:lpstr>
      <vt:lpstr>Step 5: Deleting Your Project from Your Device (to simulate loss of the file)</vt:lpstr>
      <vt:lpstr>Step 6: ImportingYour Project from the Server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64</cp:revision>
  <dcterms:created xsi:type="dcterms:W3CDTF">2019-12-03T13:43:45Z</dcterms:created>
  <dcterms:modified xsi:type="dcterms:W3CDTF">2019-12-05T15:33:13Z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