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4"/>
  </p:sldMasterIdLst>
  <p:notesMasterIdLst>
    <p:notesMasterId r:id="rId22"/>
  </p:notesMasterIdLst>
  <p:sldIdLst>
    <p:sldId id="300" r:id="rId5"/>
    <p:sldId id="267" r:id="rId6"/>
    <p:sldId id="296" r:id="rId7"/>
    <p:sldId id="269" r:id="rId8"/>
    <p:sldId id="270" r:id="rId9"/>
    <p:sldId id="271" r:id="rId10"/>
    <p:sldId id="301" r:id="rId11"/>
    <p:sldId id="299" r:id="rId12"/>
    <p:sldId id="272" r:id="rId13"/>
    <p:sldId id="293" r:id="rId14"/>
    <p:sldId id="298" r:id="rId15"/>
    <p:sldId id="294" r:id="rId16"/>
    <p:sldId id="258" r:id="rId17"/>
    <p:sldId id="295" r:id="rId18"/>
    <p:sldId id="286" r:id="rId19"/>
    <p:sldId id="27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BTT Writer is a program where translators can do offline translating.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</a:t>
            </a:r>
            <a:r>
              <a:rPr lang="en-US" dirty="0" err="1"/>
              <a:t>Writeris</a:t>
            </a:r>
            <a:r>
              <a:rPr lang="en-US" dirty="0"/>
              <a:t>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Bible resources – notes, words, and questions.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a content server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BTT Writer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and importing from a content server.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a content server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server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facilitator, find out which option the team lead is asking the translators to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2F90C-F51D-4E1B-9A44-C7FE46AF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0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4EF14CD-467C-4944-83E2-6A97A927D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BF9A2C3-2B03-44B3-8758-92E84B998D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3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F7551D-F48C-449B-A809-083EAB671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3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93B748-0DF3-423B-8F21-A2A3EBDBF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8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2C8BB5-BC64-4C2D-900C-627A38C79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8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2326302-44FE-4823-B1AC-E1DFFBD3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56AEED-D0F2-42A1-8761-6F3E940F71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CE052CF-D319-4D7F-8F21-2D668865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1E641-7FA3-4D6D-9BF8-423F5A1F4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10E41A6-25AF-4929-A077-7B04A6871E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5593-3879-4E15-9250-476B94128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A52043-B110-4870-9003-E9666DB43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C3D0-A2F0-4669-9908-1902CB4C5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A102E0-32E2-4C9B-BAF3-8AB931F8F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229EADD-254B-41B6-B865-5FE78A6F2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51D0EF5-7BA6-4CB8-9C5E-1FA9F584A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A026FDB-8565-4CAF-A1A9-8B85DC58E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2067F0-B55D-4CFE-85B1-02330D0AE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EC58B-C8F3-4E02-92E2-EC91941A1F43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D59D-CE4E-4043-A4FA-3F823E0417F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2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ts-desktop/releas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ad.bibletranslationtools.org/u/WycliffeAssociates/en_tm/dc23f839f6/#gl-strategy" TargetMode="Externa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Getting Started</a:t>
            </a:r>
            <a:endParaRPr lang="en-US" sz="4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22971-1B60-4495-A39D-AA0BCA07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71" y="2194991"/>
            <a:ext cx="3177115" cy="3212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68" y="1429948"/>
            <a:ext cx="7069382" cy="43677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browser, g</a:t>
            </a:r>
            <a:r>
              <a:rPr lang="pl-PL" dirty="0"/>
              <a:t>o to: </a:t>
            </a:r>
            <a:r>
              <a:rPr lang="en-US" dirty="0">
                <a:hlinkClick r:id="rId3"/>
              </a:rPr>
              <a:t>https://github.com/WycliffeAssociates/ts-desktop/releases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appropriate file for your computer: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linux</a:t>
            </a:r>
            <a:r>
              <a:rPr lang="en-US" dirty="0"/>
              <a:t> in the name is for Linux.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osx</a:t>
            </a:r>
            <a:r>
              <a:rPr lang="en-US" dirty="0"/>
              <a:t> in the name is for Apple Macintosh.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win_x32 </a:t>
            </a:r>
            <a:r>
              <a:rPr lang="en-US" dirty="0"/>
              <a:t>in the name is for 32-bit Windows.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win_x64 </a:t>
            </a:r>
            <a:r>
              <a:rPr lang="en-US" dirty="0"/>
              <a:t>in the name is for 64-bit Windows.</a:t>
            </a:r>
          </a:p>
          <a:p>
            <a:pPr marL="457200" lvl="1" indent="0">
              <a:buNone/>
            </a:pPr>
            <a:r>
              <a:rPr lang="en-US" sz="1600" dirty="0"/>
              <a:t>(To determine if your Windows PC is a 32-bit or a 64-bit </a:t>
            </a:r>
            <a:br>
              <a:rPr lang="en-US" sz="1600" dirty="0"/>
            </a:br>
            <a:r>
              <a:rPr lang="en-US" sz="1600" dirty="0"/>
              <a:t>operating  system, open the Control Panel and click System.)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Designate where you want to save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downloading, double-click the file name to start the installation.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76D6D-BDB2-4B6F-9370-69E17A8B1861}"/>
              </a:ext>
            </a:extLst>
          </p:cNvPr>
          <p:cNvCxnSpPr>
            <a:cxnSpLocks/>
          </p:cNvCxnSpPr>
          <p:nvPr/>
        </p:nvCxnSpPr>
        <p:spPr>
          <a:xfrm>
            <a:off x="6418487" y="3074788"/>
            <a:ext cx="200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46F6-4328-4C54-A7B7-450110BB7D1D}"/>
              </a:ext>
            </a:extLst>
          </p:cNvPr>
          <p:cNvCxnSpPr>
            <a:cxnSpLocks/>
          </p:cNvCxnSpPr>
          <p:nvPr/>
        </p:nvCxnSpPr>
        <p:spPr>
          <a:xfrm>
            <a:off x="7526851" y="3482519"/>
            <a:ext cx="900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41E4B-C2F5-4B7C-BAA5-DF7AEBDD49DA}"/>
              </a:ext>
            </a:extLst>
          </p:cNvPr>
          <p:cNvCxnSpPr>
            <a:cxnSpLocks/>
          </p:cNvCxnSpPr>
          <p:nvPr/>
        </p:nvCxnSpPr>
        <p:spPr>
          <a:xfrm>
            <a:off x="7873212" y="3905748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6AFEA-0076-4BC8-A7D5-6A2AA93FCE0E}"/>
              </a:ext>
            </a:extLst>
          </p:cNvPr>
          <p:cNvCxnSpPr>
            <a:cxnSpLocks/>
          </p:cNvCxnSpPr>
          <p:nvPr/>
        </p:nvCxnSpPr>
        <p:spPr>
          <a:xfrm>
            <a:off x="7873212" y="4344476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AA728-FB03-4B5D-8ADE-C88A56CA04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1478604"/>
            <a:ext cx="8947150" cy="476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Yes</a:t>
            </a:r>
            <a:r>
              <a:rPr lang="en-US" dirty="0"/>
              <a:t> on any message windows (or More Info and Run Anyway).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Choose the installation language from the dropdown menu.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On the </a:t>
            </a:r>
            <a:r>
              <a:rPr lang="en-US" i="1" dirty="0"/>
              <a:t>Welcome to the BTT Writer Setup Wizard </a:t>
            </a:r>
            <a:r>
              <a:rPr lang="en-US" dirty="0"/>
              <a:t>window,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</a:t>
            </a:r>
            <a:r>
              <a:rPr lang="en-US" i="1" dirty="0"/>
              <a:t>I accept the agreement</a:t>
            </a:r>
            <a:r>
              <a:rPr lang="en-US" dirty="0"/>
              <a:t> radio button for the software license,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choice to create a desktop icon,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take several minutes.</a:t>
            </a:r>
          </a:p>
          <a:p>
            <a:pPr lvl="1"/>
            <a:r>
              <a:rPr lang="en-US" dirty="0"/>
              <a:t>The installer installs BTT Writer and Git, a version control system.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When the installation is complete, 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61023-6327-4BC3-A635-4715FAE1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96" y="3403411"/>
            <a:ext cx="2335431" cy="291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5FFFF-09FA-41EA-867D-F03452146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49" y="1329386"/>
            <a:ext cx="1108462" cy="104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72" y="1530993"/>
            <a:ext cx="4687638" cy="4195481"/>
          </a:xfrm>
        </p:spPr>
        <p:txBody>
          <a:bodyPr/>
          <a:lstStyle/>
          <a:p>
            <a:r>
              <a:rPr lang="en-US" dirty="0"/>
              <a:t>If you chose to create a desktop icon during installation, double-click it.</a:t>
            </a:r>
          </a:p>
          <a:p>
            <a:r>
              <a:rPr lang="en-US" dirty="0"/>
              <a:t>If you did not choose to create a desktop icon, you can find the program on a Windows PC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C723-5A67-46F5-B248-62A78E950AD1}"/>
              </a:ext>
            </a:extLst>
          </p:cNvPr>
          <p:cNvSpPr txBox="1"/>
          <p:nvPr/>
        </p:nvSpPr>
        <p:spPr>
          <a:xfrm>
            <a:off x="1815054" y="4006835"/>
            <a:ext cx="238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Clicking the start icon on your computer (or </a:t>
            </a:r>
            <a:br>
              <a:rPr lang="en-US" dirty="0"/>
            </a:br>
            <a:r>
              <a:rPr lang="en-US" dirty="0"/>
              <a:t>pressing Windows key on your keyboard)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1A97-1D6B-403C-8292-BF537E1B1CF9}"/>
              </a:ext>
            </a:extLst>
          </p:cNvPr>
          <p:cNvSpPr txBox="1"/>
          <p:nvPr/>
        </p:nvSpPr>
        <p:spPr>
          <a:xfrm>
            <a:off x="9221821" y="4006835"/>
            <a:ext cx="2310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Finding BTT Writer in the list of programs </a:t>
            </a:r>
            <a:br>
              <a:rPr lang="en-US" dirty="0"/>
            </a:br>
            <a:r>
              <a:rPr lang="en-US" dirty="0"/>
              <a:t>and clicking to open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B1A9E-5CE1-4B1C-A6A3-1755750BB91E}"/>
              </a:ext>
            </a:extLst>
          </p:cNvPr>
          <p:cNvCxnSpPr>
            <a:cxnSpLocks/>
          </p:cNvCxnSpPr>
          <p:nvPr/>
        </p:nvCxnSpPr>
        <p:spPr>
          <a:xfrm flipH="1">
            <a:off x="7461115" y="4445543"/>
            <a:ext cx="1955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9711C-0C79-4582-B6CE-39B8F17E9439}"/>
              </a:ext>
            </a:extLst>
          </p:cNvPr>
          <p:cNvCxnSpPr>
            <a:cxnSpLocks/>
          </p:cNvCxnSpPr>
          <p:nvPr/>
        </p:nvCxnSpPr>
        <p:spPr>
          <a:xfrm>
            <a:off x="3978613" y="4377447"/>
            <a:ext cx="1608058" cy="166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E5463-67DA-4B26-99C5-BB7C1C34EDE5}"/>
              </a:ext>
            </a:extLst>
          </p:cNvPr>
          <p:cNvCxnSpPr>
            <a:cxnSpLocks/>
          </p:cNvCxnSpPr>
          <p:nvPr/>
        </p:nvCxnSpPr>
        <p:spPr>
          <a:xfrm>
            <a:off x="5260884" y="2029435"/>
            <a:ext cx="927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1094C-D464-4BC0-A1E7-3872AA3F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6" y="2056184"/>
            <a:ext cx="5495925" cy="30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267" y="1888392"/>
            <a:ext cx="4686586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 an online content server (requires Internet connection)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Local User Profile </a:t>
            </a:r>
            <a:r>
              <a:rPr lang="en-US" dirty="0"/>
              <a:t>(offline account) – user has full use of the program except for uploading/importing to content server (no internet connection required)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6061241" y="4603469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B8D6ED-FD99-4CC7-80A5-BFA4149CF0A5}"/>
              </a:ext>
            </a:extLst>
          </p:cNvPr>
          <p:cNvGrpSpPr/>
          <p:nvPr/>
        </p:nvGrpSpPr>
        <p:grpSpPr>
          <a:xfrm>
            <a:off x="869539" y="1500808"/>
            <a:ext cx="5041175" cy="3856383"/>
            <a:chOff x="869539" y="1500808"/>
            <a:chExt cx="5041175" cy="38563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972A54-BA0D-4518-B2F1-26C91096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39" y="1500808"/>
              <a:ext cx="5041175" cy="38563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BA0FC6-B8B6-47A9-A957-91FB1AFE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104" y="1521707"/>
              <a:ext cx="4400000" cy="8952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>
            <a:cxnSpLocks/>
          </p:cNvCxnSpPr>
          <p:nvPr/>
        </p:nvCxnSpPr>
        <p:spPr>
          <a:xfrm flipV="1">
            <a:off x="2519883" y="1974715"/>
            <a:ext cx="4283872" cy="9830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 flipV="1">
            <a:off x="2145810" y="2704289"/>
            <a:ext cx="4673444" cy="8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 flipV="1">
            <a:off x="3960756" y="3429000"/>
            <a:ext cx="2842999" cy="616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 flipV="1">
            <a:off x="2783119" y="4455268"/>
            <a:ext cx="4036135" cy="1457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b="1" dirty="0"/>
              <a:t>License Agreement</a:t>
            </a:r>
            <a:r>
              <a:rPr lang="en-US" dirty="0"/>
              <a:t>: Explains what you are able to do with the content in the program and the content that you create</a:t>
            </a:r>
          </a:p>
          <a:p>
            <a:r>
              <a:rPr lang="en-US" b="1" dirty="0"/>
              <a:t>Translation Guidelines</a:t>
            </a:r>
            <a:r>
              <a:rPr lang="en-US" dirty="0"/>
              <a:t>: Describes qualities of a good translation to help the translator clearly, accurately, and naturally translate the text</a:t>
            </a:r>
          </a:p>
          <a:p>
            <a:r>
              <a:rPr lang="en-US" b="1" dirty="0"/>
              <a:t>Statement of Faith</a:t>
            </a:r>
            <a:r>
              <a:rPr lang="en-US" dirty="0"/>
              <a:t>: Lists common elements of the Christian faith</a:t>
            </a:r>
          </a:p>
          <a:p>
            <a:r>
              <a:rPr lang="en-US" dirty="0"/>
              <a:t>Click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513493" y="1432264"/>
            <a:ext cx="986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translator or user of BTT Writer must agree to these terms of use. Click each to read, scroll, and then click Close.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8BE7A-7A27-4F5C-A04F-8657D7D3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E49CC-43D4-4B0A-A238-B9A57DE2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BTT Writer opens to display the Home screen:</a:t>
            </a:r>
          </a:p>
          <a:p>
            <a:pPr marL="0" indent="0">
              <a:buNone/>
            </a:pPr>
            <a:r>
              <a:rPr lang="en-US" sz="2400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49690" y="97924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31476-2369-4F03-ACAE-8D8D7E2E3FF1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FA9CF38-40CC-41CD-B9DE-44CC7518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What Is This Presentation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B7F57A8F-1D6D-483A-AD83-6CC14D13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BTT Writer for the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40" y="1373283"/>
            <a:ext cx="5207185" cy="4358326"/>
          </a:xfrm>
        </p:spPr>
        <p:txBody>
          <a:bodyPr>
            <a:noAutofit/>
          </a:bodyPr>
          <a:lstStyle/>
          <a:p>
            <a:r>
              <a:rPr lang="en-US" sz="1800" dirty="0"/>
              <a:t>Desktop program for translating Bible &amp; resources</a:t>
            </a:r>
          </a:p>
          <a:p>
            <a:r>
              <a:rPr lang="en-US" sz="1800" dirty="0"/>
              <a:t>Works on Linux, Windows, or Mac</a:t>
            </a:r>
          </a:p>
          <a:p>
            <a:r>
              <a:rPr lang="en-US" sz="1800" dirty="0"/>
              <a:t>Open source</a:t>
            </a:r>
          </a:p>
          <a:p>
            <a:r>
              <a:rPr lang="en-US" sz="1800" dirty="0"/>
              <a:t>Can be used for:</a:t>
            </a:r>
          </a:p>
          <a:p>
            <a:pPr lvl="1"/>
            <a:r>
              <a:rPr lang="en-US" sz="1600" dirty="0"/>
              <a:t>Translating Bible or OBS from English to a gateway language, or from a gateway language to a mother tongue</a:t>
            </a:r>
          </a:p>
          <a:p>
            <a:pPr lvl="1"/>
            <a:r>
              <a:rPr lang="en-US" sz="1600" dirty="0"/>
              <a:t>Translating Bible resources from English to a gateway language</a:t>
            </a:r>
          </a:p>
          <a:p>
            <a:r>
              <a:rPr lang="en-US" sz="1800" dirty="0"/>
              <a:t>Contains:	</a:t>
            </a:r>
          </a:p>
          <a:p>
            <a:pPr lvl="1"/>
            <a:r>
              <a:rPr lang="en-US" sz="1600" dirty="0"/>
              <a:t>Content to be translated</a:t>
            </a:r>
          </a:p>
          <a:p>
            <a:pPr lvl="1"/>
            <a:r>
              <a:rPr lang="en-US" sz="1600" dirty="0"/>
              <a:t>Translation resources</a:t>
            </a:r>
          </a:p>
          <a:p>
            <a:r>
              <a:rPr lang="en-US" sz="1800" dirty="0"/>
              <a:t>Work can be shared and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4250-B561-446C-9E0C-8BE266B2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5" y="2015375"/>
            <a:ext cx="2515772" cy="28272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61976-7265-46D9-BB89-776782998374}"/>
              </a:ext>
            </a:extLst>
          </p:cNvPr>
          <p:cNvSpPr/>
          <p:nvPr/>
        </p:nvSpPr>
        <p:spPr>
          <a:xfrm>
            <a:off x="1631971" y="4153545"/>
            <a:ext cx="4537276" cy="590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65111-1A3F-4A2D-B11F-D1AEFE00368B}"/>
              </a:ext>
            </a:extLst>
          </p:cNvPr>
          <p:cNvCxnSpPr>
            <a:cxnSpLocks/>
          </p:cNvCxnSpPr>
          <p:nvPr/>
        </p:nvCxnSpPr>
        <p:spPr>
          <a:xfrm>
            <a:off x="5500506" y="4743854"/>
            <a:ext cx="911869" cy="50778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23DC8-83FE-4141-A512-06C61C771392}"/>
              </a:ext>
            </a:extLst>
          </p:cNvPr>
          <p:cNvSpPr txBox="1"/>
          <p:nvPr/>
        </p:nvSpPr>
        <p:spPr>
          <a:xfrm>
            <a:off x="6412375" y="5251643"/>
            <a:ext cx="2343874" cy="909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can’t be done with BTT Writer for Android</a:t>
            </a:r>
          </a:p>
        </p:txBody>
      </p:sp>
      <p:pic>
        <p:nvPicPr>
          <p:cNvPr id="11" name="Picture 10" descr="A close up of a computer&#10;&#10;Description automatically generated">
            <a:extLst>
              <a:ext uri="{FF2B5EF4-FFF2-40B4-BE49-F238E27FC236}">
                <a16:creationId xmlns:a16="http://schemas.microsoft.com/office/drawing/2014/main" id="{A9D32ADE-EFD9-4574-B4C8-E1B5885B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05" y="3247351"/>
            <a:ext cx="3084248" cy="30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7" y="3130723"/>
            <a:ext cx="3274285" cy="329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210" y="1358289"/>
            <a:ext cx="963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Language barriers are one of the biggest obstacles in Bible translation.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209" y="1766265"/>
            <a:ext cx="827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Most people groups speak more than one language: native language and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L</a:t>
            </a:r>
            <a:r>
              <a:rPr lang="en-US" sz="2400" dirty="0">
                <a:latin typeface="Calibri"/>
              </a:rPr>
              <a:t>anguage of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W</a:t>
            </a:r>
            <a:r>
              <a:rPr lang="en-US" sz="2400" dirty="0">
                <a:latin typeface="Calibri"/>
              </a:rPr>
              <a:t>ider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C</a:t>
            </a:r>
            <a:r>
              <a:rPr lang="en-US" sz="2400" dirty="0">
                <a:latin typeface="Calibri"/>
              </a:rPr>
              <a:t>ommunication.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2" y="3145564"/>
            <a:ext cx="7858277" cy="3462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24210" y="2545569"/>
            <a:ext cx="77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There are &gt;7000 languages, but only a handful of LWCs.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34487-C9FC-45CB-9615-D86A9481C3E0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39742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7" y="2113721"/>
            <a:ext cx="5640496" cy="431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23" y="1861619"/>
            <a:ext cx="7946353" cy="467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207" y="1113509"/>
            <a:ext cx="7751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200" dirty="0">
                <a:latin typeface="Calibri"/>
              </a:rPr>
              <a:t>We call these Gateway Languages because they provide a path to Bible translation without the need for translators to learn English.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321469" y="6480509"/>
            <a:ext cx="1169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https://read.bibletranslationtools.org/u/WycliffeAssociates/en_tm/dc23f839f6/#gl-strategy</a:t>
            </a:r>
            <a:endParaRPr lang="en-US" sz="2000" dirty="0"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4D159C-B2FD-443B-9DCC-B62BFD63D37D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2329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97" y="2295195"/>
            <a:ext cx="8023160" cy="205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4FE98-6CCE-4E36-80E2-A5E4B634C7C3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0945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012E9-1109-4A77-85D4-19DB37F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00" y="4284484"/>
            <a:ext cx="4466667" cy="2361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7BB04-C5CB-4A88-959E-F243FAE9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3" y="3553689"/>
            <a:ext cx="5490707" cy="321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750" y="1897311"/>
            <a:ext cx="549070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 Bible 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749" y="2206895"/>
            <a:ext cx="561989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Translation Notes and </a:t>
            </a:r>
            <a:br>
              <a:rPr lang="en-US" sz="1929" dirty="0">
                <a:latin typeface="Calibri"/>
              </a:rPr>
            </a:br>
            <a:r>
              <a:rPr lang="en-US" sz="1929" dirty="0">
                <a:latin typeface="Calibri"/>
              </a:rPr>
              <a:t>other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748" y="2797264"/>
            <a:ext cx="4435630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 copyright licensed Bible translation(s)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993" y="1777152"/>
            <a:ext cx="4374674" cy="2180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6424" y="155068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1929" dirty="0">
                <a:latin typeface="Calibri"/>
              </a:rPr>
              <a:t>What content?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2CD5F-0F07-4100-8213-AB1554143162}"/>
              </a:ext>
            </a:extLst>
          </p:cNvPr>
          <p:cNvSpPr txBox="1"/>
          <p:nvPr/>
        </p:nvSpPr>
        <p:spPr>
          <a:xfrm>
            <a:off x="950519" y="114137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752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88361-62FE-4109-8AF4-BA00EF455268}"/>
              </a:ext>
            </a:extLst>
          </p:cNvPr>
          <p:cNvSpPr txBox="1"/>
          <p:nvPr/>
        </p:nvSpPr>
        <p:spPr>
          <a:xfrm>
            <a:off x="950519" y="1703756"/>
            <a:ext cx="1028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Mother tongue speakers can then use the content that is in the GL as a source text for translating into their native language.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D2F56-601A-48F9-8CF7-7E03041CDAC7}"/>
              </a:ext>
            </a:extLst>
          </p:cNvPr>
          <p:cNvGrpSpPr/>
          <p:nvPr/>
        </p:nvGrpSpPr>
        <p:grpSpPr>
          <a:xfrm>
            <a:off x="2189351" y="2773199"/>
            <a:ext cx="8023160" cy="2058773"/>
            <a:chOff x="2189351" y="2773199"/>
            <a:chExt cx="8023160" cy="20587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351" y="2773199"/>
              <a:ext cx="8023160" cy="205877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12645-447F-49AD-8D61-072F68CA38B4}"/>
                </a:ext>
              </a:extLst>
            </p:cNvPr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5C5AF-7679-4BDB-A895-23332B8B15FD}"/>
                </a:ext>
              </a:extLst>
            </p:cNvPr>
            <p:cNvSpPr/>
            <p:nvPr/>
          </p:nvSpPr>
          <p:spPr>
            <a:xfrm>
              <a:off x="7216125" y="4388854"/>
              <a:ext cx="2996386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AFB9FF-EBA4-4CC3-AC80-36C1AE29599E}"/>
                </a:ext>
              </a:extLst>
            </p:cNvPr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 content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0AF4D-298B-495A-96EE-B9F27684F745}"/>
                </a:ext>
              </a:extLst>
            </p:cNvPr>
            <p:cNvSpPr txBox="1"/>
            <p:nvPr/>
          </p:nvSpPr>
          <p:spPr>
            <a:xfrm>
              <a:off x="7216125" y="4449615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in mother tongue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 of the GL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5" y="2629922"/>
            <a:ext cx="5214286" cy="21020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Isosceles Triangle 5"/>
          <p:cNvSpPr/>
          <p:nvPr/>
        </p:nvSpPr>
        <p:spPr>
          <a:xfrm>
            <a:off x="5519741" y="3532440"/>
            <a:ext cx="4653643" cy="28438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r>
              <a:rPr lang="en-US" sz="1929" dirty="0">
                <a:solidFill>
                  <a:schemeClr val="bg1"/>
                </a:solidFill>
                <a:latin typeface="Calibri"/>
              </a:rPr>
              <a:t>Eliminates need for </a:t>
            </a:r>
            <a:r>
              <a:rPr lang="en-US" sz="1929" dirty="0">
                <a:solidFill>
                  <a:srgbClr val="FF0000"/>
                </a:solidFill>
                <a:latin typeface="Calibri"/>
              </a:rPr>
              <a:t>national translators </a:t>
            </a:r>
            <a:r>
              <a:rPr lang="en-US" sz="1929" dirty="0">
                <a:solidFill>
                  <a:schemeClr val="bg1"/>
                </a:solidFill>
                <a:latin typeface="Calibri"/>
              </a:rPr>
              <a:t>to learn English, so translation is much faster.</a:t>
            </a:r>
          </a:p>
          <a:p>
            <a:pPr algn="ctr" defTabSz="979688"/>
            <a:endParaRPr lang="en-US" sz="1929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3017" y="1239003"/>
            <a:ext cx="4527090" cy="2220511"/>
            <a:chOff x="3009900" y="740235"/>
            <a:chExt cx="4225284" cy="2072477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009900" y="740236"/>
              <a:ext cx="4225284" cy="2072476"/>
            </a:xfrm>
            <a:prstGeom prst="triangl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79688"/>
              <a:endParaRPr lang="en-US" sz="1929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8542" y="740235"/>
              <a:ext cx="3048000" cy="14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9688"/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Anyone, anywhere, can be a </a:t>
              </a:r>
              <a:r>
                <a:rPr lang="en-US" sz="1929" dirty="0">
                  <a:solidFill>
                    <a:srgbClr val="FF0000"/>
                  </a:solidFill>
                  <a:latin typeface="Calibri"/>
                </a:rPr>
                <a:t>GL translator </a:t>
              </a: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if they know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English and one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gateway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language.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4279" y="1293431"/>
            <a:ext cx="3193951" cy="8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79688"/>
            <a:r>
              <a:rPr lang="en-US" sz="2571" dirty="0">
                <a:latin typeface="Calibri"/>
              </a:rPr>
              <a:t>Supports WA’s mission</a:t>
            </a:r>
          </a:p>
          <a:p>
            <a:pPr algn="ctr" defTabSz="979688"/>
            <a:r>
              <a:rPr lang="en-US" sz="2571" dirty="0">
                <a:latin typeface="Calibri"/>
              </a:rPr>
              <a:t>and vision!</a:t>
            </a:r>
          </a:p>
        </p:txBody>
      </p:sp>
      <p:sp>
        <p:nvSpPr>
          <p:cNvPr id="11" name="Arrow: Striped Right 10"/>
          <p:cNvSpPr/>
          <p:nvPr/>
        </p:nvSpPr>
        <p:spPr>
          <a:xfrm rot="20250437">
            <a:off x="4527758" y="2181283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Striped Right 11"/>
          <p:cNvSpPr/>
          <p:nvPr/>
        </p:nvSpPr>
        <p:spPr>
          <a:xfrm rot="1128416">
            <a:off x="4708354" y="3904839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7223</TotalTime>
  <Words>1304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Getting Started</vt:lpstr>
      <vt:lpstr>What Is This Presentation About?</vt:lpstr>
      <vt:lpstr>What Is BTT Writer for the Desktop?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BTT Writer for the Desktop</vt:lpstr>
      <vt:lpstr>Installing BTT Writer for the Desktop</vt:lpstr>
      <vt:lpstr>Opening BTT Writer</vt:lpstr>
      <vt:lpstr>Choosing an Account Type</vt:lpstr>
      <vt:lpstr>Creating a Server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12</cp:revision>
  <dcterms:created xsi:type="dcterms:W3CDTF">2019-11-14T19:26:43Z</dcterms:created>
  <dcterms:modified xsi:type="dcterms:W3CDTF">2021-01-25T14:21:32Z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