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41"/>
  </p:notesMasterIdLst>
  <p:sldIdLst>
    <p:sldId id="300" r:id="rId5"/>
    <p:sldId id="298" r:id="rId6"/>
    <p:sldId id="335" r:id="rId7"/>
    <p:sldId id="336" r:id="rId8"/>
    <p:sldId id="329" r:id="rId9"/>
    <p:sldId id="330" r:id="rId10"/>
    <p:sldId id="344" r:id="rId11"/>
    <p:sldId id="301" r:id="rId12"/>
    <p:sldId id="302" r:id="rId13"/>
    <p:sldId id="303" r:id="rId14"/>
    <p:sldId id="304" r:id="rId15"/>
    <p:sldId id="305" r:id="rId16"/>
    <p:sldId id="306" r:id="rId17"/>
    <p:sldId id="282" r:id="rId18"/>
    <p:sldId id="318" r:id="rId19"/>
    <p:sldId id="287" r:id="rId20"/>
    <p:sldId id="307" r:id="rId21"/>
    <p:sldId id="308" r:id="rId22"/>
    <p:sldId id="309" r:id="rId23"/>
    <p:sldId id="310" r:id="rId24"/>
    <p:sldId id="311" r:id="rId25"/>
    <p:sldId id="312" r:id="rId26"/>
    <p:sldId id="319" r:id="rId27"/>
    <p:sldId id="320" r:id="rId28"/>
    <p:sldId id="321" r:id="rId29"/>
    <p:sldId id="322" r:id="rId30"/>
    <p:sldId id="325" r:id="rId31"/>
    <p:sldId id="326" r:id="rId32"/>
    <p:sldId id="313" r:id="rId33"/>
    <p:sldId id="315" r:id="rId34"/>
    <p:sldId id="316" r:id="rId35"/>
    <p:sldId id="317" r:id="rId36"/>
    <p:sldId id="314" r:id="rId37"/>
    <p:sldId id="327" r:id="rId38"/>
    <p:sldId id="32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BTT Writer,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4940B4-518E-47CD-B08D-0B2A41374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C1F56C1-65C1-4D71-9327-20B04813F5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1BB619F-3667-408B-B67F-2FAF0CA1D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A9FF593-071D-4DB7-A6D3-6E700FD84D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DEEE016-77A9-491A-8A12-B4154272E3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C6D133C-ED9A-40AF-8F0B-E999727AE6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A6695F2A-D28F-4CAE-9A86-278492E57E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B00EA2-6787-4AAC-8DC0-72CE23421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FB3CEF1-4C43-4ECB-B5AB-B17CD1A96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71DDA4C-F7E1-460A-9577-5DF90D4D94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969069-C257-4A3A-AF1D-3591F10CE1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F758D5F-B4E8-4EDD-83CB-478F32AF84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80B989B-4F51-4DA6-9A8D-5E646B7EA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D1CFB06-27A6-41FE-B3B7-2DA911197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0575D9-7680-4C28-95AD-D3F2C2E77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9917807-52EA-4113-8D18-AD7DB27BDF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98D39-D538-4881-818F-5BF10E13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286" y="303731"/>
            <a:ext cx="529550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gif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.bibletranslationtools.org/u/WycliffeAssociates/en_tm/dc23f839f6/#translation-guideline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ibleineverylanguage.org/translations" TargetMode="External"/><Relationship Id="rId4" Type="http://schemas.openxmlformats.org/officeDocument/2006/relationships/hyperlink" Target="https://bibleineverylanguage.org/statement-of-faith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6F7702B-E972-475B-96F6-B122B5A86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2468880"/>
            <a:ext cx="3200400" cy="3328416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BTT writer for the desktop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28929-3BAD-49E0-91F2-1DFDE6EE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0" y="2103120"/>
            <a:ext cx="6172200" cy="3328416"/>
          </a:xfrm>
        </p:spPr>
        <p:txBody>
          <a:bodyPr anchor="t" anchorCtr="0"/>
          <a:lstStyle/>
          <a:p>
            <a:r>
              <a:rPr lang="en-US" sz="4400" dirty="0"/>
              <a:t>Performing Translation in Mother Tongue Projects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2B821-BD4A-46E0-B5F2-2947D479ACB0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87C66-984D-4273-9AE9-FBCAC4661E99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B063E6-AFB9-430F-82E6-4E39A64CB02B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1DC794-212C-4D39-AE58-6C99798C37E9}"/>
              </a:ext>
            </a:extLst>
          </p:cNvPr>
          <p:cNvSpPr txBox="1">
            <a:spLocks/>
          </p:cNvSpPr>
          <p:nvPr/>
        </p:nvSpPr>
        <p:spPr>
          <a:xfrm>
            <a:off x="3688247" y="1423446"/>
            <a:ext cx="7820709" cy="4367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Key Word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78F682-E97D-499D-8F91-BA9C364C2C70}"/>
              </a:ext>
            </a:extLst>
          </p:cNvPr>
          <p:cNvSpPr/>
          <p:nvPr/>
        </p:nvSpPr>
        <p:spPr>
          <a:xfrm>
            <a:off x="1284587" y="2440510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E06106-0C26-4F59-90E8-4DE352728AEF}"/>
              </a:ext>
            </a:extLst>
          </p:cNvPr>
          <p:cNvSpPr txBox="1">
            <a:spLocks/>
          </p:cNvSpPr>
          <p:nvPr/>
        </p:nvSpPr>
        <p:spPr>
          <a:xfrm>
            <a:off x="3685036" y="1423446"/>
            <a:ext cx="7820709" cy="4367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17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Consume: Read or listen to the entire chapter to be translated.</a:t>
            </a:r>
          </a:p>
          <a:p>
            <a:r>
              <a:rPr lang="en-US" dirty="0"/>
              <a:t>Verbalize: In the target language, tell another person what you read.</a:t>
            </a:r>
          </a:p>
          <a:p>
            <a:r>
              <a:rPr lang="en-US" dirty="0"/>
              <a:t>Chunk: Divide the chapter into chunks that you can retell without looking.</a:t>
            </a:r>
          </a:p>
          <a:p>
            <a:r>
              <a:rPr lang="en-US" dirty="0"/>
              <a:t>Blind draft: Close the source text and translate a chunk without looking at the source.</a:t>
            </a:r>
          </a:p>
          <a:p>
            <a:r>
              <a:rPr lang="en-US" dirty="0"/>
              <a:t>Self-edit: Compare translation draft with source and make corrections.</a:t>
            </a:r>
          </a:p>
          <a:p>
            <a:r>
              <a:rPr lang="en-US" dirty="0"/>
              <a:t>Peer edit: Have a partner compare translation draft with source and discuss corrections; translator makes any changes.</a:t>
            </a:r>
          </a:p>
          <a:p>
            <a:r>
              <a:rPr lang="en-US" dirty="0"/>
              <a:t>Key Word check: Check key terms to ensure they are present in the draft and translated clearly and consistently.</a:t>
            </a:r>
          </a:p>
          <a:p>
            <a:r>
              <a:rPr lang="en-US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BTT Writer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5946138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648635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648635" y="3838162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648635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648635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648635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648635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648635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648635" y="241277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2699311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648635" y="115872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648635" y="254361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648635" y="326239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648635" y="39530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648635" y="4646463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648635" y="5231922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Word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648635" y="5930621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Verse by Verse     </a:t>
            </a:r>
            <a:br>
              <a:rPr lang="en-US" sz="2000" b="1" dirty="0"/>
            </a:br>
            <a:r>
              <a:rPr lang="en-US" sz="2000" b="1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648635" y="1836243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2747966" y="1158725"/>
            <a:ext cx="74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sz="1800" dirty="0"/>
              <a:t>In Chapter view, read the entire chapter in the source text.</a:t>
            </a:r>
          </a:p>
          <a:p>
            <a:endParaRPr lang="en-US" sz="1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2747966" y="2390283"/>
            <a:ext cx="81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Chunking has been done for you. In the Chunk view,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2747967" y="3805608"/>
            <a:ext cx="801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2747965" y="3129951"/>
            <a:ext cx="8126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Chunk view, click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2747965" y="4524679"/>
            <a:ext cx="830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In Check view, have a partner compare translation draft with source and discuss corrections; use the resources to help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2747965" y="5365854"/>
            <a:ext cx="515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2747966" y="5959767"/>
            <a:ext cx="69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2747966" y="1836243"/>
            <a:ext cx="192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offline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759C9F-422B-4614-9F83-23112CE0A1B0}"/>
              </a:ext>
            </a:extLst>
          </p:cNvPr>
          <p:cNvSpPr/>
          <p:nvPr/>
        </p:nvSpPr>
        <p:spPr>
          <a:xfrm>
            <a:off x="1494722" y="21430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32DCD-E2D1-4692-A83A-3AD29A7BF7F6}"/>
              </a:ext>
            </a:extLst>
          </p:cNvPr>
          <p:cNvSpPr/>
          <p:nvPr/>
        </p:nvSpPr>
        <p:spPr>
          <a:xfrm>
            <a:off x="4062677" y="21430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50315C-0E64-4AFA-9069-AC44B51E626A}"/>
              </a:ext>
            </a:extLst>
          </p:cNvPr>
          <p:cNvSpPr/>
          <p:nvPr/>
        </p:nvSpPr>
        <p:spPr>
          <a:xfrm>
            <a:off x="6528144" y="211536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D916B6-0468-4011-9EB4-56E4E679EA12}"/>
              </a:ext>
            </a:extLst>
          </p:cNvPr>
          <p:cNvSpPr/>
          <p:nvPr/>
        </p:nvSpPr>
        <p:spPr>
          <a:xfrm>
            <a:off x="9081296" y="2107445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Drafting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195481"/>
          </a:xfrm>
        </p:spPr>
        <p:txBody>
          <a:bodyPr/>
          <a:lstStyle/>
          <a:p>
            <a:r>
              <a:rPr lang="en-US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result of the drafting steps is a first draft of the translation.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84C12-267C-407C-B138-0872394C11FD}"/>
              </a:ext>
            </a:extLst>
          </p:cNvPr>
          <p:cNvGrpSpPr/>
          <p:nvPr/>
        </p:nvGrpSpPr>
        <p:grpSpPr>
          <a:xfrm>
            <a:off x="1502598" y="2148110"/>
            <a:ext cx="9311486" cy="2779252"/>
            <a:chOff x="1475166" y="3256474"/>
            <a:chExt cx="9311486" cy="2779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B9FA5-A06C-47BE-90C1-DD1899F3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152" y="3256474"/>
              <a:ext cx="1714500" cy="2333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DB1B02-F030-43CD-86EB-BDB94CF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536" y="3256474"/>
              <a:ext cx="1714500" cy="2333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F764-28F7-45CD-AD24-0A83A523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166" y="3256474"/>
              <a:ext cx="1714500" cy="23336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49CAD5-432B-4460-A8E4-4C859E07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7" y="3256474"/>
              <a:ext cx="1714500" cy="23336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1775212" y="563868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Consume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339334" y="5638684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Verbalize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968257" y="566639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Chunk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94453" y="563868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Blind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558D4F-FA61-4453-A481-6868DB3F3B24}"/>
              </a:ext>
            </a:extLst>
          </p:cNvPr>
          <p:cNvSpPr/>
          <p:nvPr/>
        </p:nvSpPr>
        <p:spPr>
          <a:xfrm>
            <a:off x="8607654" y="137084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F8A25-B76B-4795-87EC-795A5A5A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839" y="2543836"/>
            <a:ext cx="7070014" cy="417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32" y="137084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192AEF-DD1B-4D36-A7A7-910150007FC9}"/>
              </a:ext>
            </a:extLst>
          </p:cNvPr>
          <p:cNvSpPr/>
          <p:nvPr/>
        </p:nvSpPr>
        <p:spPr>
          <a:xfrm>
            <a:off x="8605808" y="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08" y="40664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</a:t>
            </a:r>
            <a:br>
              <a:rPr lang="en-US" dirty="0"/>
            </a:br>
            <a:r>
              <a:rPr lang="en-US" dirty="0"/>
              <a:t>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02" y="2786343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082DD0-694D-406A-8ACE-FFBD9941505F}"/>
              </a:ext>
            </a:extLst>
          </p:cNvPr>
          <p:cNvSpPr/>
          <p:nvPr/>
        </p:nvSpPr>
        <p:spPr>
          <a:xfrm>
            <a:off x="8660672" y="365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B7679-2E5B-41A0-94A8-89EBB126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49" y="2781673"/>
            <a:ext cx="6736875" cy="3980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2627061" y="3424528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188221" y="3423686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72" y="4615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A75BA-D015-4DF3-8B58-FC247540828D}"/>
              </a:ext>
            </a:extLst>
          </p:cNvPr>
          <p:cNvSpPr/>
          <p:nvPr/>
        </p:nvSpPr>
        <p:spPr>
          <a:xfrm>
            <a:off x="8625066" y="135959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832C2-2D50-4554-85E7-94039C41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73" y="2640690"/>
            <a:ext cx="6736875" cy="3980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66" y="13595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paper”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380245" y="3196975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8EAF7D-F024-42BE-B04F-F57C0EB69A80}"/>
              </a:ext>
            </a:extLst>
          </p:cNvPr>
          <p:cNvSpPr/>
          <p:nvPr/>
        </p:nvSpPr>
        <p:spPr>
          <a:xfrm>
            <a:off x="2819085" y="3283545"/>
            <a:ext cx="403032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D0AA0-8B08-48F6-A0D0-38516CAAE80E}"/>
              </a:ext>
            </a:extLst>
          </p:cNvPr>
          <p:cNvCxnSpPr>
            <a:cxnSpLocks/>
          </p:cNvCxnSpPr>
          <p:nvPr/>
        </p:nvCxnSpPr>
        <p:spPr>
          <a:xfrm>
            <a:off x="3842527" y="1853248"/>
            <a:ext cx="5551790" cy="2861174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8EB001F-516B-49C9-A9D3-49E5FD9D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2" y="13509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Implement MAST steps with BTT Writer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BTT Writer resources</a:t>
            </a:r>
          </a:p>
          <a:p>
            <a:r>
              <a:rPr lang="en-US" dirty="0"/>
              <a:t>Check and edit translations</a:t>
            </a:r>
          </a:p>
        </p:txBody>
      </p:sp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C6B8CA-C4B9-4A4B-ABE2-02F725260C2E}"/>
              </a:ext>
            </a:extLst>
          </p:cNvPr>
          <p:cNvSpPr/>
          <p:nvPr/>
        </p:nvSpPr>
        <p:spPr>
          <a:xfrm>
            <a:off x="8614952" y="36576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2171-3686-4E2E-8086-BC0C0D93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47" y="3202199"/>
            <a:ext cx="8657143" cy="19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52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</a:t>
            </a:r>
            <a:br>
              <a:rPr lang="en-US" dirty="0"/>
            </a:br>
            <a:r>
              <a:rPr lang="en-US" dirty="0"/>
              <a:t>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483319" y="357104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2107403" y="2708442"/>
            <a:ext cx="4171220" cy="1965413"/>
            <a:chOff x="4724401" y="2344478"/>
            <a:chExt cx="4171220" cy="22413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1" y="3397453"/>
              <a:ext cx="4171220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6627908" y="2344478"/>
              <a:ext cx="402336" cy="141595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1F64D4-C5E8-439A-850E-2C7E19FC1D75}"/>
              </a:ext>
            </a:extLst>
          </p:cNvPr>
          <p:cNvSpPr/>
          <p:nvPr/>
        </p:nvSpPr>
        <p:spPr>
          <a:xfrm>
            <a:off x="8651528" y="93345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6CB6-7CAC-4857-B166-F2C98DE2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94" y="2962394"/>
            <a:ext cx="6386244" cy="3782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28" y="70224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981767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</a:t>
            </a:r>
            <a:br>
              <a:rPr lang="en-US" dirty="0"/>
            </a:br>
            <a:r>
              <a:rPr lang="en-US" dirty="0"/>
              <a:t>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1484311" y="4840135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E0C664-D22B-454E-AD7C-71004531C4E1}"/>
              </a:ext>
            </a:extLst>
          </p:cNvPr>
          <p:cNvCxnSpPr>
            <a:cxnSpLocks/>
          </p:cNvCxnSpPr>
          <p:nvPr/>
        </p:nvCxnSpPr>
        <p:spPr>
          <a:xfrm>
            <a:off x="4855464" y="2962394"/>
            <a:ext cx="1948646" cy="248010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40342-FCB5-4B9D-8A23-3DAF417417EC}"/>
              </a:ext>
            </a:extLst>
          </p:cNvPr>
          <p:cNvSpPr/>
          <p:nvPr/>
        </p:nvSpPr>
        <p:spPr>
          <a:xfrm>
            <a:off x="8631936" y="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36" y="0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954335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Click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</a:t>
            </a:r>
            <a:br>
              <a:rPr lang="en-US" dirty="0"/>
            </a:br>
            <a:r>
              <a:rPr lang="en-US" dirty="0"/>
              <a:t>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click “piece of paper” behind translated chunk to return to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four steps of MAST are the checking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of the checking steps is a level one checked translation.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6E99AF-2C2C-4BD3-BA30-D5FBEAEC8E66}"/>
              </a:ext>
            </a:extLst>
          </p:cNvPr>
          <p:cNvSpPr/>
          <p:nvPr/>
        </p:nvSpPr>
        <p:spPr>
          <a:xfrm>
            <a:off x="1621967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6E3062-A7EC-438A-8A90-C8B4B46F8911}"/>
              </a:ext>
            </a:extLst>
          </p:cNvPr>
          <p:cNvSpPr/>
          <p:nvPr/>
        </p:nvSpPr>
        <p:spPr>
          <a:xfrm>
            <a:off x="9340298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5EC2D2-1767-4FB6-99C3-44ADE1870B6D}"/>
              </a:ext>
            </a:extLst>
          </p:cNvPr>
          <p:cNvSpPr/>
          <p:nvPr/>
        </p:nvSpPr>
        <p:spPr>
          <a:xfrm>
            <a:off x="6780857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EC86AE-CBC8-40B1-BE23-F1599C155777}"/>
              </a:ext>
            </a:extLst>
          </p:cNvPr>
          <p:cNvSpPr/>
          <p:nvPr/>
        </p:nvSpPr>
        <p:spPr>
          <a:xfrm>
            <a:off x="4175159" y="2502853"/>
            <a:ext cx="2266949" cy="243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D22A3-F5BE-4087-A064-DCA98597BEC9}"/>
              </a:ext>
            </a:extLst>
          </p:cNvPr>
          <p:cNvGrpSpPr/>
          <p:nvPr/>
        </p:nvGrpSpPr>
        <p:grpSpPr>
          <a:xfrm>
            <a:off x="1595132" y="2544891"/>
            <a:ext cx="10030490" cy="2841139"/>
            <a:chOff x="1597304" y="3194587"/>
            <a:chExt cx="10030490" cy="2841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2219261" y="566639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Self Edit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733576" y="56663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Peer Edit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877956" y="5666394"/>
              <a:ext cx="2066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Key Word Check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67373" y="5666394"/>
              <a:ext cx="225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Verse by Verse Check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B5A4FD-7CDA-4A04-B4C0-9A8BC3A1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777" y="3218399"/>
              <a:ext cx="2266950" cy="2286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763B7D-3296-4031-81F6-59056716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99652E-E024-49F6-A2DD-B8646783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E6D175-6A88-4E11-AA0C-1A6E9FD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794" y="3227924"/>
              <a:ext cx="2286000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9333F-D295-4056-BCBD-46FA1278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64" y="2935823"/>
            <a:ext cx="6436421" cy="37934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1541973" y="3944352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61512" cy="4195481"/>
          </a:xfrm>
        </p:spPr>
        <p:txBody>
          <a:bodyPr/>
          <a:lstStyle/>
          <a:p>
            <a:r>
              <a:rPr lang="en-US" dirty="0"/>
              <a:t>During any of the checking steps, you can use BTT Writer’s resources to help.</a:t>
            </a:r>
          </a:p>
          <a:p>
            <a:r>
              <a:rPr lang="en-US" dirty="0"/>
              <a:t>In the check view, scroll the screen to the right to show the resources.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3132764" y="39390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31AA1C-15B5-4C3E-8198-1C3D5C89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22" y="2866029"/>
            <a:ext cx="6683383" cy="3939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01" y="1853248"/>
            <a:ext cx="8946541" cy="4195481"/>
          </a:xfrm>
        </p:spPr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  <a:p>
            <a:r>
              <a:rPr lang="fr-FR" dirty="0"/>
              <a:t>4th tab displays </a:t>
            </a:r>
            <a:br>
              <a:rPr lang="fr-FR" dirty="0"/>
            </a:br>
            <a:r>
              <a:rPr lang="fr-FR" dirty="0"/>
              <a:t>the UDB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274392" y="4536426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3073029" y="2866029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147274" y="454367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894489-48AB-4FAF-8866-DE62867791CA}"/>
              </a:ext>
            </a:extLst>
          </p:cNvPr>
          <p:cNvSpPr/>
          <p:nvPr/>
        </p:nvSpPr>
        <p:spPr>
          <a:xfrm>
            <a:off x="4095470" y="3916920"/>
            <a:ext cx="353702" cy="3693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BEA9EA-4E41-4C24-A5D0-1B6D06219E03}"/>
              </a:ext>
            </a:extLst>
          </p:cNvPr>
          <p:cNvSpPr/>
          <p:nvPr/>
        </p:nvSpPr>
        <p:spPr>
          <a:xfrm>
            <a:off x="10020156" y="4543675"/>
            <a:ext cx="460958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526FC6-EC0A-4EBD-877B-AFC0E3D7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710" y="1974847"/>
            <a:ext cx="3971429" cy="4876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show detailed information and/or </a:t>
            </a:r>
            <a:br>
              <a:rPr lang="en-US" dirty="0"/>
            </a:br>
            <a:r>
              <a:rPr lang="en-US" dirty="0"/>
              <a:t>translation suggestions about a word or </a:t>
            </a:r>
            <a:br>
              <a:rPr lang="en-US" dirty="0"/>
            </a:br>
            <a:r>
              <a:rPr lang="en-US" dirty="0"/>
              <a:t>phrase in the chunk.</a:t>
            </a:r>
          </a:p>
          <a:p>
            <a:r>
              <a:rPr lang="en-US" dirty="0"/>
              <a:t>Click the Notes tab.</a:t>
            </a:r>
          </a:p>
          <a:p>
            <a:r>
              <a:rPr lang="en-US" dirty="0"/>
              <a:t>Click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Click CLOSE to close the note.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1D7DC-0BBC-49C1-9866-9D47EAF8D52F}"/>
              </a:ext>
            </a:extLst>
          </p:cNvPr>
          <p:cNvSpPr/>
          <p:nvPr/>
        </p:nvSpPr>
        <p:spPr>
          <a:xfrm>
            <a:off x="8596669" y="4130608"/>
            <a:ext cx="961859" cy="2219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70814-7340-4D9E-A240-D074C421119C}"/>
              </a:ext>
            </a:extLst>
          </p:cNvPr>
          <p:cNvCxnSpPr>
            <a:cxnSpLocks/>
          </p:cNvCxnSpPr>
          <p:nvPr/>
        </p:nvCxnSpPr>
        <p:spPr>
          <a:xfrm flipV="1">
            <a:off x="4370832" y="4230624"/>
            <a:ext cx="3968496" cy="2407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133810" cy="4367753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Click the Words tab.</a:t>
            </a:r>
          </a:p>
          <a:p>
            <a:r>
              <a:rPr lang="en-US" dirty="0"/>
              <a:t>Click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Click CLOSE to close the word.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5D919-A540-44D3-A4BA-D94B30A6511D}"/>
              </a:ext>
            </a:extLst>
          </p:cNvPr>
          <p:cNvGrpSpPr/>
          <p:nvPr/>
        </p:nvGrpSpPr>
        <p:grpSpPr>
          <a:xfrm>
            <a:off x="7923021" y="1423446"/>
            <a:ext cx="3580002" cy="5125825"/>
            <a:chOff x="9090143" y="262737"/>
            <a:chExt cx="2784668" cy="4377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857359-8C47-4385-9EE9-085F10293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798"/>
            <a:stretch/>
          </p:blipFill>
          <p:spPr>
            <a:xfrm>
              <a:off x="9090144" y="262737"/>
              <a:ext cx="2784667" cy="3166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46D9C-CF13-4503-BF3D-77848E6AC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610"/>
            <a:stretch/>
          </p:blipFill>
          <p:spPr>
            <a:xfrm>
              <a:off x="9090143" y="1572904"/>
              <a:ext cx="2784667" cy="3067575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477256" y="3776472"/>
            <a:ext cx="2656810" cy="16580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1C6B9-CBEB-4E05-A865-9A38A256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37" y="2150180"/>
            <a:ext cx="3990476" cy="2914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02160" cy="4195481"/>
          </a:xfrm>
        </p:spPr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Click the Questions tab.</a:t>
            </a:r>
          </a:p>
          <a:p>
            <a:r>
              <a:rPr lang="en-US" dirty="0"/>
              <a:t>Click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Click CLOSE to close the question.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493F8B-66E7-45DC-AFA0-94EBD5BB0498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</a:t>
            </a:r>
            <a:br>
              <a:rPr lang="en-US" dirty="0"/>
            </a:br>
            <a:r>
              <a:rPr lang="en-US" dirty="0"/>
              <a:t>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D5B170-95AC-4CB2-A8A7-6AE9FC111296}"/>
              </a:ext>
            </a:extLst>
          </p:cNvPr>
          <p:cNvGrpSpPr/>
          <p:nvPr/>
        </p:nvGrpSpPr>
        <p:grpSpPr>
          <a:xfrm>
            <a:off x="3933129" y="2644321"/>
            <a:ext cx="6919753" cy="4065452"/>
            <a:chOff x="3933129" y="2644321"/>
            <a:chExt cx="6919753" cy="40654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A7D7CE-97BC-418F-AFE9-59910C08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3129" y="2644321"/>
              <a:ext cx="6919753" cy="40654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87C1FF7-02C9-450C-9751-20065782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43027" y="4604779"/>
              <a:ext cx="364663" cy="32586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9609608" y="5237717"/>
            <a:ext cx="2738353" cy="715952"/>
            <a:chOff x="9576476" y="5574892"/>
            <a:chExt cx="2738353" cy="7159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9576476" y="5898058"/>
              <a:ext cx="1466838" cy="3927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043314" y="5574892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420203" y="3838700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261931" y="4544833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3859043" y="3839542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708A8C-03D9-4C41-B0E3-0A9BEB60D24C}"/>
              </a:ext>
            </a:extLst>
          </p:cNvPr>
          <p:cNvGrpSpPr/>
          <p:nvPr/>
        </p:nvGrpSpPr>
        <p:grpSpPr>
          <a:xfrm>
            <a:off x="10058400" y="6155080"/>
            <a:ext cx="2307408" cy="646331"/>
            <a:chOff x="9703850" y="6193408"/>
            <a:chExt cx="2307408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3850" y="6509179"/>
              <a:ext cx="961085" cy="739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0739743" y="6193408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67F2E5-46BA-4FE0-98BB-1CD6ED58B147}"/>
              </a:ext>
            </a:extLst>
          </p:cNvPr>
          <p:cNvSpPr/>
          <p:nvPr/>
        </p:nvSpPr>
        <p:spPr>
          <a:xfrm rot="19544981">
            <a:off x="9402228" y="512550"/>
            <a:ext cx="1665786" cy="28903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47ADAA3-7515-4BD1-BBAA-79E6FA00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75683">
            <a:off x="8991097" y="508973"/>
            <a:ext cx="2688548" cy="2688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0B595-1586-4DC3-A9B7-38E4583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7E34-6324-4248-B55F-E3CBC263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647459"/>
            <a:ext cx="10018713" cy="4367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Pray that God would help you make an easily-</a:t>
            </a:r>
            <a:br>
              <a:rPr lang="en-US" dirty="0"/>
            </a:br>
            <a:r>
              <a:rPr lang="en-US" dirty="0"/>
              <a:t>understandable, Scripturally-accurate translation</a:t>
            </a:r>
          </a:p>
          <a:p>
            <a:r>
              <a:rPr lang="en-US" dirty="0"/>
              <a:t>Translate everything that is in the source text language.</a:t>
            </a:r>
          </a:p>
          <a:p>
            <a:r>
              <a:rPr lang="en-US" dirty="0"/>
              <a:t>Do not add anything that that is not necessary for comprehension.</a:t>
            </a:r>
          </a:p>
          <a:p>
            <a:r>
              <a:rPr lang="en-US" dirty="0"/>
              <a:t>Always do your translation according to the Translation Guidelines (</a:t>
            </a:r>
            <a:r>
              <a:rPr lang="en-US" dirty="0">
                <a:hlinkClick r:id="rId3"/>
              </a:rPr>
              <a:t>https://read.bibletranslationtools.org/u/WycliffeAssociates/en_tm/dc23f839f6/#translation-guidelines</a:t>
            </a:r>
            <a:r>
              <a:rPr lang="en-US" dirty="0"/>
              <a:t>).</a:t>
            </a:r>
          </a:p>
          <a:p>
            <a:r>
              <a:rPr lang="en-US" dirty="0"/>
              <a:t>Ensure that you ascribe to the Statement of Faith (</a:t>
            </a:r>
            <a:r>
              <a:rPr lang="en-US" dirty="0">
                <a:hlinkClick r:id="rId4"/>
              </a:rPr>
              <a:t>https://bibleineverylanguage.org/statement-of-faith/</a:t>
            </a:r>
            <a:r>
              <a:rPr lang="en-US" dirty="0"/>
              <a:t>).</a:t>
            </a:r>
          </a:p>
          <a:p>
            <a:r>
              <a:rPr lang="en-US" dirty="0"/>
              <a:t>Use the Translation Words, Translation Notes and Translation Questions (</a:t>
            </a:r>
            <a:r>
              <a:rPr lang="en-US" dirty="0">
                <a:hlinkClick r:id="rId5"/>
              </a:rPr>
              <a:t>https://bibleineverylanguage.org/translations</a:t>
            </a:r>
            <a:r>
              <a:rPr lang="en-US" dirty="0"/>
              <a:t>) to help you make a better translation. These resources are also available within BTT Writer, in the Check view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7C5A18-E87E-48C7-81E2-B8C6A5094B37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E7A56-DD81-4C33-B3AA-B18A97FA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9" y="2911646"/>
            <a:ext cx="6285583" cy="3798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9618909" y="5812392"/>
            <a:ext cx="1360594" cy="897381"/>
            <a:chOff x="8137328" y="3846111"/>
            <a:chExt cx="1360594" cy="8973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8137328" y="3846111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09" y="276382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12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  <a:p>
            <a:pPr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341203" y="470832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65836E-35A9-4486-8A42-E1E672CF1507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76F55-07D8-480E-9234-5E8D30F0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8" y="2894868"/>
            <a:ext cx="6299677" cy="3798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6F2A5-E53A-47F3-8332-76801D44F95B}"/>
              </a:ext>
            </a:extLst>
          </p:cNvPr>
          <p:cNvCxnSpPr>
            <a:cxnSpLocks/>
          </p:cNvCxnSpPr>
          <p:nvPr/>
        </p:nvCxnSpPr>
        <p:spPr>
          <a:xfrm>
            <a:off x="8693260" y="5307049"/>
            <a:ext cx="655456" cy="774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CCE216-F9BA-4A7D-89D5-56A195A5B807}"/>
              </a:ext>
            </a:extLst>
          </p:cNvPr>
          <p:cNvSpPr txBox="1">
            <a:spLocks/>
          </p:cNvSpPr>
          <p:nvPr/>
        </p:nvSpPr>
        <p:spPr>
          <a:xfrm>
            <a:off x="1474658" y="278634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E2D6E7-06B6-4909-97C7-E1F887422E6A}"/>
              </a:ext>
            </a:extLst>
          </p:cNvPr>
          <p:cNvSpPr txBox="1">
            <a:spLocks/>
          </p:cNvSpPr>
          <p:nvPr/>
        </p:nvSpPr>
        <p:spPr>
          <a:xfrm>
            <a:off x="1474658" y="400376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6FC7CD-2679-4E9F-9D6A-B62C3A4E97A2}"/>
              </a:ext>
            </a:extLst>
          </p:cNvPr>
          <p:cNvSpPr/>
          <p:nvPr/>
        </p:nvSpPr>
        <p:spPr>
          <a:xfrm>
            <a:off x="9743096" y="148133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72AED-FB92-4ED1-A931-D9C0D37F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85" y="2912847"/>
            <a:ext cx="6653255" cy="3742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74658" y="278634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Click check mark</a:t>
            </a:r>
            <a:br>
              <a:rPr lang="en-US" dirty="0"/>
            </a:br>
            <a:r>
              <a:rPr lang="en-US" dirty="0"/>
              <a:t>to save.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74658" y="400376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1455609" y="482849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en-US" dirty="0"/>
              <a:t>Mark chunk </a:t>
            </a:r>
            <a:br>
              <a:rPr lang="en-US" dirty="0"/>
            </a:br>
            <a:r>
              <a:rPr lang="en-US" dirty="0"/>
              <a:t>complete.</a:t>
            </a:r>
          </a:p>
          <a:p>
            <a:pPr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10292054" y="6160467"/>
            <a:ext cx="735786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1465006" y="5668791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371600" lvl="2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/>
              <a:defRPr sz="20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>
              <a:buFont typeface="+mj-lt"/>
              <a:buAutoNum type="arabicPeriod" startAt="8"/>
            </a:pPr>
            <a:r>
              <a:rPr lang="en-US" dirty="0"/>
              <a:t>Do all chunks </a:t>
            </a:r>
            <a:br>
              <a:rPr lang="en-US" dirty="0"/>
            </a:br>
            <a:r>
              <a:rPr lang="en-US" dirty="0"/>
              <a:t>in passage.</a:t>
            </a:r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4D3A3E-AAE5-4EDB-9B1F-A10BA49E8A45}"/>
              </a:ext>
            </a:extLst>
          </p:cNvPr>
          <p:cNvGrpSpPr/>
          <p:nvPr/>
        </p:nvGrpSpPr>
        <p:grpSpPr>
          <a:xfrm>
            <a:off x="8444272" y="3843638"/>
            <a:ext cx="2519328" cy="530830"/>
            <a:chOff x="8481216" y="3724472"/>
            <a:chExt cx="2519328" cy="530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554994" y="3809752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A2A716-A062-4CB6-95AD-0B3F7FD2E7F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</p:grp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937FA23-BA71-4232-91ED-893CF7ED534F}"/>
              </a:ext>
            </a:extLst>
          </p:cNvPr>
          <p:cNvSpPr/>
          <p:nvPr/>
        </p:nvSpPr>
        <p:spPr>
          <a:xfrm>
            <a:off x="7785373" y="4748291"/>
            <a:ext cx="1931829" cy="982855"/>
          </a:xfrm>
          <a:prstGeom prst="wedgeRectCallout">
            <a:avLst>
              <a:gd name="adj1" fmla="val 76043"/>
              <a:gd name="adj2" fmla="val 83395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When finished, mark chunk as Done.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9E97F53-C551-43B0-B247-7395EBD1619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0973248" y="4017701"/>
            <a:ext cx="54592" cy="2350584"/>
          </a:xfrm>
          <a:prstGeom prst="curvedConnector4">
            <a:avLst>
              <a:gd name="adj1" fmla="val -1832679"/>
              <a:gd name="adj2" fmla="val 109994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AF1E23-8F6E-470F-AABA-ED709009C607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8C5C8-1DEB-437B-A239-58963CE1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90" y="2974945"/>
            <a:ext cx="6875414" cy="3778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7EA07-9183-4F31-B7D3-0BA0ABF20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3" y="491179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click the “Chunk Completed” toggle,</a:t>
            </a:r>
            <a:br>
              <a:rPr lang="en-US" dirty="0"/>
            </a:br>
            <a:r>
              <a:rPr lang="en-US" dirty="0"/>
              <a:t>and then click </a:t>
            </a:r>
            <a:br>
              <a:rPr lang="en-US" dirty="0"/>
            </a:br>
            <a:r>
              <a:rPr lang="en-US" dirty="0"/>
              <a:t>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70A64-B96F-4D9B-A8B4-D374E0918073}"/>
              </a:ext>
            </a:extLst>
          </p:cNvPr>
          <p:cNvSpPr/>
          <p:nvPr/>
        </p:nvSpPr>
        <p:spPr>
          <a:xfrm>
            <a:off x="10369803" y="6320991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4398C4-EBA3-4C44-BE62-B8FDDA66EEF8}"/>
              </a:ext>
            </a:extLst>
          </p:cNvPr>
          <p:cNvSpPr/>
          <p:nvPr/>
        </p:nvSpPr>
        <p:spPr>
          <a:xfrm>
            <a:off x="10715815" y="4086852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90DC63-DEDD-4C4E-B33E-223FBA29FAC7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481654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7: Key Word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83" y="1972087"/>
            <a:ext cx="543390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 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CD16E-E882-4FEA-97FE-B8A254AF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79" y="2454257"/>
            <a:ext cx="363821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A2E0CA-38D3-4A4D-99B1-F5A63E973342}"/>
              </a:ext>
            </a:extLst>
          </p:cNvPr>
          <p:cNvSpPr/>
          <p:nvPr/>
        </p:nvSpPr>
        <p:spPr>
          <a:xfrm>
            <a:off x="9613710" y="505386"/>
            <a:ext cx="2295649" cy="233371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9A242-1A65-4807-819C-867ED480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2" y="2934253"/>
            <a:ext cx="6875414" cy="377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28" y="491179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491179"/>
            <a:ext cx="9404723" cy="1400530"/>
          </a:xfrm>
        </p:spPr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82" y="1514887"/>
            <a:ext cx="843554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click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click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94BB3-A1DF-4CD8-B478-2293CFC56EEF}"/>
              </a:ext>
            </a:extLst>
          </p:cNvPr>
          <p:cNvSpPr/>
          <p:nvPr/>
        </p:nvSpPr>
        <p:spPr>
          <a:xfrm>
            <a:off x="10863619" y="6280299"/>
            <a:ext cx="791562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5B6DB8-4A0A-4E6D-98EC-668046C12EFC}"/>
              </a:ext>
            </a:extLst>
          </p:cNvPr>
          <p:cNvSpPr/>
          <p:nvPr/>
        </p:nvSpPr>
        <p:spPr>
          <a:xfrm>
            <a:off x="11209631" y="4043112"/>
            <a:ext cx="445550" cy="4455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mputer&#10;&#10;Description automatically generated">
            <a:extLst>
              <a:ext uri="{FF2B5EF4-FFF2-40B4-BE49-F238E27FC236}">
                <a16:creationId xmlns:a16="http://schemas.microsoft.com/office/drawing/2014/main" id="{D571D284-8004-44E9-878E-D4762904C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51" y="1350983"/>
            <a:ext cx="3838575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Implement MAST steps with BTT Writer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BTT Writer resources</a:t>
            </a:r>
          </a:p>
          <a:p>
            <a:r>
              <a:rPr lang="en-US" dirty="0"/>
              <a:t>Check and edit translations</a:t>
            </a:r>
          </a:p>
        </p:txBody>
      </p: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Performing</a:t>
            </a:r>
            <a:r>
              <a:rPr lang="fr-FR" dirty="0"/>
              <a:t> Mother Tongue Translation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translate </a:t>
            </a:r>
            <a:r>
              <a:rPr lang="fr-FR" dirty="0" err="1"/>
              <a:t>from</a:t>
            </a:r>
            <a:r>
              <a:rPr lang="fr-FR" dirty="0"/>
              <a:t> English or a Gateway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mother</a:t>
            </a:r>
            <a:r>
              <a:rPr lang="fr-FR" dirty="0"/>
              <a:t> </a:t>
            </a:r>
            <a:r>
              <a:rPr lang="fr-FR" dirty="0" err="1"/>
              <a:t>tongue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:</a:t>
            </a:r>
          </a:p>
          <a:p>
            <a:r>
              <a:rPr lang="fr-FR" dirty="0"/>
              <a:t>Use the MAST process</a:t>
            </a:r>
          </a:p>
          <a:p>
            <a:r>
              <a:rPr lang="fr-FR" dirty="0"/>
              <a:t>Work in a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in BTT Writer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BTT Writer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BTT Writer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5FF02-0ADF-4B19-BA75-5855C8E5ADF5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3EFE6-E6CC-4BA1-8384-A391EEF59388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61ADA6-56EA-49A2-BCE7-86A885E9B9A8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8BC1B-D537-4C23-88F9-48743D4EEC6A}"/>
              </a:ext>
            </a:extLst>
          </p:cNvPr>
          <p:cNvSpPr/>
          <p:nvPr/>
        </p:nvSpPr>
        <p:spPr>
          <a:xfrm>
            <a:off x="1284588" y="2440510"/>
            <a:ext cx="1714500" cy="241495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1495</TotalTime>
  <Words>1952</Words>
  <Application>Microsoft Office PowerPoint</Application>
  <PresentationFormat>Widescreen</PresentationFormat>
  <Paragraphs>234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Ion</vt:lpstr>
      <vt:lpstr>Performing Translation in Mother Tongue Projects</vt:lpstr>
      <vt:lpstr>What Is This Presentation About?</vt:lpstr>
      <vt:lpstr>As You Translate</vt:lpstr>
      <vt:lpstr>Performing Mother Tongue Translation</vt:lpstr>
      <vt:lpstr>MAST and BTT Writer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BTT Writer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BTT Writer Resources in Checking</vt:lpstr>
      <vt:lpstr>Using BTT Writer Resources</vt:lpstr>
      <vt:lpstr>Using Translation Notes</vt:lpstr>
      <vt:lpstr>Using Translation Words</vt:lpstr>
      <vt:lpstr>Using Translation 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Key Word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Writer for the Desktop</dc:title>
  <dc:creator>Pamela Gamer</dc:creator>
  <cp:lastModifiedBy>Pamela Gamer</cp:lastModifiedBy>
  <cp:revision>10</cp:revision>
  <dcterms:created xsi:type="dcterms:W3CDTF">2019-11-14T18:38:31Z</dcterms:created>
  <dcterms:modified xsi:type="dcterms:W3CDTF">2021-01-25T14:14:20Z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