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0"/>
  </p:notesMasterIdLst>
  <p:sldIdLst>
    <p:sldId id="300" r:id="rId5"/>
    <p:sldId id="295" r:id="rId6"/>
    <p:sldId id="290" r:id="rId7"/>
    <p:sldId id="284" r:id="rId8"/>
    <p:sldId id="288" r:id="rId9"/>
    <p:sldId id="324" r:id="rId10"/>
    <p:sldId id="299" r:id="rId11"/>
    <p:sldId id="303" r:id="rId12"/>
    <p:sldId id="306" r:id="rId13"/>
    <p:sldId id="312" r:id="rId14"/>
    <p:sldId id="308" r:id="rId15"/>
    <p:sldId id="309" r:id="rId16"/>
    <p:sldId id="305" r:id="rId17"/>
    <p:sldId id="310" r:id="rId18"/>
    <p:sldId id="311" r:id="rId19"/>
    <p:sldId id="314" r:id="rId20"/>
    <p:sldId id="323" r:id="rId21"/>
    <p:sldId id="315" r:id="rId22"/>
    <p:sldId id="317" r:id="rId23"/>
    <p:sldId id="319" r:id="rId24"/>
    <p:sldId id="320" r:id="rId25"/>
    <p:sldId id="318" r:id="rId26"/>
    <p:sldId id="321" r:id="rId27"/>
    <p:sldId id="322" r:id="rId28"/>
    <p:sldId id="29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6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3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USFM – Unified Standard Format Markers – markup language that is widely used for encoding the digital text of scripture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0398534-133A-430B-81C0-3C3A84C7CD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5A3ECAE-B7A4-4CA4-86D4-8C9FDDAFF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F64FE68-D254-410E-9D57-918955792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56E1A9B-7EF6-43A4-80D9-8BDE701E52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8BEE6D9-02E9-4015-B7CE-F1EC11B832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0407291-31D6-4912-B593-BF8547D2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39D039C5-803D-4DFC-B254-CA30DFE9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DC63B98-65E1-41E8-878F-14972F3676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795ED46-7445-4632-84DD-74262E7B2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3A2BCF-B3E8-42FD-8119-D7F93469A9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4D29AB-66F6-4D2D-AE77-AF8ADF5E64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62CE882-B3F9-4FCA-8012-31284814F3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AF7BD40-E358-47AA-AFCD-A39711D13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D564B19-F6E5-4E4E-BE35-39E756332F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DADCB96-00F2-495C-B8ED-6E416354C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473431D-197A-4679-BF95-92DB7A1DCD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35FBF17-6689-47D8-A802-98F405221D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58432"/>
            <a:ext cx="590550" cy="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gif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techadvancement.co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advancement.com/submit-tick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r>
              <a:rPr lang="en-US" sz="2400" dirty="0" err="1"/>
              <a:t>Btt</a:t>
            </a:r>
            <a:r>
              <a:rPr lang="en-US" sz="2400" dirty="0"/>
              <a:t> writer for the desktop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500" dirty="0"/>
              <a:t>Uploading, Exporting, and Importing </a:t>
            </a:r>
            <a:br>
              <a:rPr lang="en-US" sz="4500" dirty="0"/>
            </a:br>
            <a:r>
              <a:rPr lang="en-US" sz="4500" dirty="0"/>
              <a:t>a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E95EE-FF9B-4110-8194-4474C2E0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7" y="152590"/>
            <a:ext cx="1951754" cy="120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2B57D-2ACF-4200-A799-69C29D85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97" y="4294095"/>
            <a:ext cx="3876190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9C506-6368-4012-B9A9-B4F904A1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50" y="3197349"/>
            <a:ext cx="5085714" cy="33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</a:t>
            </a:r>
            <a:br>
              <a:rPr lang="en-US" dirty="0"/>
            </a:br>
            <a:r>
              <a:rPr lang="en-US" dirty="0"/>
              <a:t>the agreement box, then click </a:t>
            </a:r>
            <a:br>
              <a:rPr lang="en-US" dirty="0"/>
            </a:br>
            <a:r>
              <a:rPr lang="en-US" dirty="0"/>
              <a:t>Add Contributor.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69656-B481-470C-9F35-D4008551B070}"/>
              </a:ext>
            </a:extLst>
          </p:cNvPr>
          <p:cNvSpPr/>
          <p:nvPr/>
        </p:nvSpPr>
        <p:spPr>
          <a:xfrm>
            <a:off x="7332200" y="4551407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5D744-083F-41E1-9C87-C1ECCF1A09A3}"/>
              </a:ext>
            </a:extLst>
          </p:cNvPr>
          <p:cNvSpPr/>
          <p:nvPr/>
        </p:nvSpPr>
        <p:spPr>
          <a:xfrm>
            <a:off x="7332200" y="5095871"/>
            <a:ext cx="374565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F8A365-D460-4363-A799-35540E3F9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59" y="151845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A5C024-7F87-4FD8-ADF5-D49E3B91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50" y="3197349"/>
            <a:ext cx="5085714" cy="33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</a:t>
            </a:r>
            <a:br>
              <a:rPr lang="en-US" dirty="0"/>
            </a:br>
            <a:r>
              <a:rPr lang="en-US" dirty="0"/>
              <a:t>the agreement box, then click </a:t>
            </a:r>
            <a:br>
              <a:rPr lang="en-US" dirty="0"/>
            </a:br>
            <a:r>
              <a:rPr lang="en-US" dirty="0"/>
              <a:t>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new contributor has been added.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7283304" y="4205987"/>
            <a:ext cx="662610" cy="288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AF6CD-ADB9-4BE4-AFC3-EE36F8BA2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99" y="20987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318C9-8D95-4BC9-BB00-8E40A2FF3E4D}"/>
              </a:ext>
            </a:extLst>
          </p:cNvPr>
          <p:cNvSpPr txBox="1"/>
          <p:nvPr/>
        </p:nvSpPr>
        <p:spPr>
          <a:xfrm>
            <a:off x="6727164" y="3446191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F4850-B6D3-4908-94E1-21FF5D196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51" y="152590"/>
            <a:ext cx="1951754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9797F-D8AA-405D-B561-3AF4C1BCD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35" y="3390634"/>
            <a:ext cx="3876190" cy="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6C425-9DF4-4AB7-A507-61E4E6F15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08" y="2943505"/>
            <a:ext cx="1942857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Server.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7C8AB-8E30-4117-9143-389D69F11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59" y="62973"/>
            <a:ext cx="1951754" cy="120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9519F-D651-4C7E-847E-9DBB60A0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4" y="3020981"/>
            <a:ext cx="3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Export your project to WACS.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 the Upload Complete message, note the upload location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rgbClr val="FFFF00"/>
                </a:solidFill>
              </a:rPr>
              <a:t>DON’T CLICK CLOSE YET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EDF31-C106-44D2-A708-367F2C1B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16" y="4266126"/>
            <a:ext cx="4304762" cy="210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Exporting the Project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F08C5-998B-44D9-9564-A18E8192A5C6}"/>
              </a:ext>
            </a:extLst>
          </p:cNvPr>
          <p:cNvSpPr/>
          <p:nvPr/>
        </p:nvSpPr>
        <p:spPr>
          <a:xfrm>
            <a:off x="1903645" y="5266944"/>
            <a:ext cx="2663687" cy="213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EE416D-316C-499E-A932-510DE513F416}"/>
              </a:ext>
            </a:extLst>
          </p:cNvPr>
          <p:cNvSpPr/>
          <p:nvPr/>
        </p:nvSpPr>
        <p:spPr>
          <a:xfrm>
            <a:off x="4597986" y="5266944"/>
            <a:ext cx="1695791" cy="225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5D1A10-D639-4378-9AB7-679FF2D1BA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9971" y="4601447"/>
            <a:ext cx="3109351" cy="651975"/>
          </a:xfrm>
          <a:prstGeom prst="bentConnector3">
            <a:avLst>
              <a:gd name="adj1" fmla="val 1001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3FDA3C-C957-445C-B5EF-E537F1F9E26C}"/>
              </a:ext>
            </a:extLst>
          </p:cNvPr>
          <p:cNvSpPr txBox="1"/>
          <p:nvPr/>
        </p:nvSpPr>
        <p:spPr>
          <a:xfrm>
            <a:off x="6919321" y="4398782"/>
            <a:ext cx="495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E93A0-EAA3-4620-8B07-AD4FC5A63294}"/>
              </a:ext>
            </a:extLst>
          </p:cNvPr>
          <p:cNvSpPr txBox="1"/>
          <p:nvPr/>
        </p:nvSpPr>
        <p:spPr>
          <a:xfrm>
            <a:off x="6919321" y="5308098"/>
            <a:ext cx="446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</a:t>
            </a:r>
            <a:br>
              <a:rPr lang="en-US" dirty="0"/>
            </a:br>
            <a:r>
              <a:rPr lang="en-US" dirty="0" err="1"/>
              <a:t>LanguageCode_BookCode_FileType_TranslationType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BF0DF-B846-4840-9A73-983A7E6CCDD6}"/>
              </a:ext>
            </a:extLst>
          </p:cNvPr>
          <p:cNvCxnSpPr>
            <a:cxnSpLocks/>
          </p:cNvCxnSpPr>
          <p:nvPr/>
        </p:nvCxnSpPr>
        <p:spPr>
          <a:xfrm flipH="1">
            <a:off x="6261625" y="5442671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942089-8053-4CFF-9205-1A7B5A69F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48" y="78117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0D9C9-F6D6-4593-B741-381184EE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16" y="1223010"/>
            <a:ext cx="3394737" cy="1659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Viewing the Project </a:t>
            </a:r>
            <a:br>
              <a:rPr lang="en-US" dirty="0"/>
            </a:br>
            <a:r>
              <a:rPr lang="en-US" dirty="0"/>
              <a:t>on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location link.</a:t>
            </a:r>
          </a:p>
          <a:p>
            <a:endParaRPr lang="en-US" dirty="0"/>
          </a:p>
          <a:p>
            <a:r>
              <a:rPr lang="en-US" dirty="0"/>
              <a:t>A browser window opens to display your project on the server.</a:t>
            </a:r>
          </a:p>
          <a:p>
            <a:r>
              <a:rPr lang="en-US" dirty="0"/>
              <a:t>Click See in Reader for a reader-friendly view.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AD2E7-90F3-49AB-9E6F-E7739EDBF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1" y="152590"/>
            <a:ext cx="1951754" cy="12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672CD-21F9-4EF6-81C8-52D811D13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36" y="3881070"/>
            <a:ext cx="5391562" cy="2747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99FCF-E00F-402F-84CF-790674488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41" y="3836391"/>
            <a:ext cx="4753659" cy="28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and Importing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46101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Delete your project from your device (to simulate loss of the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your project from the server.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EB4A-B4F2-4DE0-AFE0-54694B54C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32" y="1264173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0F83974-0149-4596-80DD-8224FBA7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8" y="5010256"/>
            <a:ext cx="1832723" cy="164861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Click the Delete icon (trash can), and then click Confirm.</a:t>
            </a:r>
          </a:p>
          <a:p>
            <a:r>
              <a:rPr lang="en-US" dirty="0"/>
              <a:t>Click Close to dismiss the Project Deleted message.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47636F-1541-4092-B0E4-9F53BBB1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51" y="3334313"/>
            <a:ext cx="3447724" cy="326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1: Deleting Your Project </a:t>
            </a:r>
            <a:br>
              <a:rPr lang="en-US" sz="3200" dirty="0"/>
            </a:br>
            <a:r>
              <a:rPr lang="en-US" sz="3200" dirty="0"/>
              <a:t>from Your Device (to simulate loss of the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88" y="1998522"/>
            <a:ext cx="371429" cy="3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0A374-32EC-4E2D-A2C1-92811EF2A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88" y="3524403"/>
            <a:ext cx="3600000" cy="140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EB2C9-A3C6-41B6-BEF8-7595D32D2A74}"/>
              </a:ext>
            </a:extLst>
          </p:cNvPr>
          <p:cNvCxnSpPr>
            <a:cxnSpLocks/>
          </p:cNvCxnSpPr>
          <p:nvPr/>
        </p:nvCxnSpPr>
        <p:spPr>
          <a:xfrm flipH="1" flipV="1">
            <a:off x="4230878" y="4701072"/>
            <a:ext cx="966749" cy="1136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D40DEC-6F7E-4C7E-BEDE-2DCD27290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414" y="2436125"/>
            <a:ext cx="3446444" cy="546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251272-664B-4B22-A0C6-DD66CE722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6DE8D-BAB1-4893-9A7F-3556DA771554}"/>
              </a:ext>
            </a:extLst>
          </p:cNvPr>
          <p:cNvGrpSpPr/>
          <p:nvPr/>
        </p:nvGrpSpPr>
        <p:grpSpPr>
          <a:xfrm>
            <a:off x="6023535" y="3209779"/>
            <a:ext cx="5744434" cy="3449091"/>
            <a:chOff x="6023535" y="3209779"/>
            <a:chExt cx="5744434" cy="3449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BD52C3-D39B-4F24-A2C9-723C2AE4940C}"/>
                </a:ext>
              </a:extLst>
            </p:cNvPr>
            <p:cNvGrpSpPr/>
            <p:nvPr/>
          </p:nvGrpSpPr>
          <p:grpSpPr>
            <a:xfrm>
              <a:off x="6772758" y="3209779"/>
              <a:ext cx="4995211" cy="3449091"/>
              <a:chOff x="6732991" y="3210395"/>
              <a:chExt cx="4995211" cy="344909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91184E-02FC-485B-8F14-73A902D14A0F}"/>
                  </a:ext>
                </a:extLst>
              </p:cNvPr>
              <p:cNvGrpSpPr/>
              <p:nvPr/>
            </p:nvGrpSpPr>
            <p:grpSpPr>
              <a:xfrm>
                <a:off x="6732991" y="4645123"/>
                <a:ext cx="3663775" cy="2014363"/>
                <a:chOff x="1209355" y="4683072"/>
                <a:chExt cx="3074717" cy="201436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47A4C64-344E-42EC-817E-AE7BE54CA6E7}"/>
                    </a:ext>
                  </a:extLst>
                </p:cNvPr>
                <p:cNvGrpSpPr/>
                <p:nvPr/>
              </p:nvGrpSpPr>
              <p:grpSpPr>
                <a:xfrm>
                  <a:off x="1828293" y="5344581"/>
                  <a:ext cx="2455779" cy="1352854"/>
                  <a:chOff x="2920015" y="5121317"/>
                  <a:chExt cx="2455779" cy="1352854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89008B-5866-4DEB-9116-193FE8E1A59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20" y="5827840"/>
                    <a:ext cx="90601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Upload</a:t>
                    </a:r>
                  </a:p>
                  <a:p>
                    <a:r>
                      <a:rPr lang="en-US" b="1" dirty="0"/>
                      <a:t>Export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617843A-9DC5-456A-98BD-2B029EDD2CA9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520" y="5121317"/>
                    <a:ext cx="9532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Project</a:t>
                    </a:r>
                    <a:br>
                      <a:rPr lang="en-US" b="1" dirty="0"/>
                    </a:br>
                    <a:r>
                      <a:rPr lang="en-US" b="1" dirty="0"/>
                      <a:t> Review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D46E268-C1EB-42F0-BABC-F87A42BBE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20015" y="5274420"/>
                    <a:ext cx="1512331" cy="37819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E8BB8EA1-3E00-402D-9EE4-2D568BEF3823}"/>
                      </a:ext>
                    </a:extLst>
                  </p:cNvPr>
                  <p:cNvCxnSpPr>
                    <a:cxnSpLocks/>
                    <a:stCxn id="24" idx="1"/>
                  </p:cNvCxnSpPr>
                  <p:nvPr/>
                </p:nvCxnSpPr>
                <p:spPr>
                  <a:xfrm flipH="1" flipV="1">
                    <a:off x="3361799" y="5782826"/>
                    <a:ext cx="1060722" cy="368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4A6FD57-7ADA-4AF2-83BF-D0801503E926}"/>
                    </a:ext>
                  </a:extLst>
                </p:cNvPr>
                <p:cNvSpPr txBox="1"/>
                <p:nvPr/>
              </p:nvSpPr>
              <p:spPr>
                <a:xfrm>
                  <a:off x="3330798" y="4683072"/>
                  <a:ext cx="8996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Print</a:t>
                  </a:r>
                </a:p>
                <a:p>
                  <a:r>
                    <a:rPr lang="en-US" b="1" dirty="0"/>
                    <a:t>Project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3EA2E46-3F46-464B-9179-693811C7BA50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1209355" y="5006238"/>
                  <a:ext cx="2121443" cy="88956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0D5F2C-5082-4B1D-BD79-70119724E7AC}"/>
                  </a:ext>
                </a:extLst>
              </p:cNvPr>
              <p:cNvSpPr txBox="1"/>
              <p:nvPr/>
            </p:nvSpPr>
            <p:spPr>
              <a:xfrm>
                <a:off x="8564760" y="3210395"/>
                <a:ext cx="3163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OTHER THINGS YOU CAN DO FROM THIS WINDOW: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FE2F1-2C71-417A-912C-66C27B13C0A6}"/>
                </a:ext>
              </a:extLst>
            </p:cNvPr>
            <p:cNvSpPr txBox="1"/>
            <p:nvPr/>
          </p:nvSpPr>
          <p:spPr>
            <a:xfrm>
              <a:off x="9312338" y="3948964"/>
              <a:ext cx="1819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Change target</a:t>
              </a:r>
              <a:br>
                <a:rPr lang="en-US" b="1" dirty="0"/>
              </a:br>
              <a:r>
                <a:rPr lang="en-US" b="1" dirty="0"/>
                <a:t>language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EC36ADA-AABB-4798-A938-9ABD11A747FA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023535" y="4272130"/>
              <a:ext cx="3288803" cy="150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4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8102ED-2950-4F3B-BD51-7C8A8512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1: Deleting Your Project </a:t>
            </a:r>
            <a:br>
              <a:rPr lang="en-US" sz="3200" dirty="0"/>
            </a:br>
            <a:r>
              <a:rPr lang="en-US" sz="3200" dirty="0"/>
              <a:t>from Your Device 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Click the Delete icon (trash can), and then click Confirm.</a:t>
            </a:r>
          </a:p>
          <a:p>
            <a:r>
              <a:rPr lang="en-US" dirty="0"/>
              <a:t>Click Close to dismiss the Project Deleted message.</a:t>
            </a:r>
          </a:p>
          <a:p>
            <a:r>
              <a:rPr lang="en-US" dirty="0"/>
              <a:t>The project disappears from your </a:t>
            </a:r>
            <a:br>
              <a:rPr lang="en-US" dirty="0"/>
            </a:br>
            <a:r>
              <a:rPr lang="en-US" dirty="0"/>
              <a:t>home screen – it has been deleted </a:t>
            </a:r>
            <a:br>
              <a:rPr lang="en-US" dirty="0"/>
            </a:br>
            <a:r>
              <a:rPr lang="en-US" dirty="0"/>
              <a:t>from your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26" y="2020206"/>
            <a:ext cx="371429" cy="352381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6B47C0-2F2B-4CF8-BD9F-6B130F945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7296">
            <a:off x="6881353" y="2966753"/>
            <a:ext cx="4000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4B2A0E6E-7EB1-4225-A362-62C715D9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85" y="143794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the content server</a:t>
            </a:r>
          </a:p>
          <a:p>
            <a:r>
              <a:rPr lang="en-US" dirty="0"/>
              <a:t>View a project on the content server</a:t>
            </a:r>
          </a:p>
          <a:p>
            <a:r>
              <a:rPr lang="en-US" dirty="0"/>
              <a:t>Delete a project from BTT Writer</a:t>
            </a:r>
          </a:p>
          <a:p>
            <a:r>
              <a:rPr lang="en-US" dirty="0"/>
              <a:t>Import a project from the content server</a:t>
            </a:r>
          </a:p>
          <a:p>
            <a:r>
              <a:rPr lang="en-US" dirty="0"/>
              <a:t>Resolve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Importing Your </a:t>
            </a:r>
            <a:br>
              <a:rPr lang="en-US" dirty="0"/>
            </a:br>
            <a:r>
              <a:rPr lang="en-US" dirty="0"/>
              <a:t>Project from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Options menu, click Import.</a:t>
            </a:r>
          </a:p>
          <a:p>
            <a:r>
              <a:rPr lang="en-US" dirty="0"/>
              <a:t>Click Import from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D054D-6DE5-47D9-8FB1-672A9273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92" y="2255779"/>
            <a:ext cx="2251749" cy="3344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0D9B8-27A2-43BA-9FB9-A78E8833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33" y="2255779"/>
            <a:ext cx="2722632" cy="4023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8792B-BCA5-44D9-9990-1EFDE168C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Importing Your </a:t>
            </a:r>
            <a:br>
              <a:rPr lang="en-US" dirty="0"/>
            </a:br>
            <a:r>
              <a:rPr lang="en-US" dirty="0"/>
              <a:t>Project from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74" y="3043395"/>
            <a:ext cx="10018713" cy="4367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project to import.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the Success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has been imported</a:t>
            </a:r>
            <a:br>
              <a:rPr lang="en-US" dirty="0"/>
            </a:br>
            <a:r>
              <a:rPr lang="en-US" dirty="0"/>
              <a:t>to your device.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96AA736-E5B3-4023-A25A-5556FAD7B98B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On the Options menu, click Import.</a:t>
            </a:r>
          </a:p>
          <a:p>
            <a:r>
              <a:rPr lang="en-US"/>
              <a:t>Click Import from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18D63-E798-4470-890F-DC4A03AA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65" y="2152809"/>
            <a:ext cx="4704762" cy="2552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6BC1F-4D04-444A-B747-82396365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63" y="4572806"/>
            <a:ext cx="2266667" cy="20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23B79-C7A8-46B1-B748-91EBA9A59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1" y="31024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53D1-C9B7-47EA-9477-2D8F7780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286685"/>
            <a:ext cx="4028571" cy="1647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96" y="1543540"/>
            <a:ext cx="8946541" cy="4195481"/>
          </a:xfrm>
        </p:spPr>
        <p:txBody>
          <a:bodyPr/>
          <a:lstStyle/>
          <a:p>
            <a:r>
              <a:rPr lang="en-US" dirty="0"/>
              <a:t>If you try to import a project that already exists on your device, you have 2 import options: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B924E-3226-4984-8CD5-568F581C3C42}"/>
              </a:ext>
            </a:extLst>
          </p:cNvPr>
          <p:cNvGrpSpPr/>
          <p:nvPr/>
        </p:nvGrpSpPr>
        <p:grpSpPr>
          <a:xfrm>
            <a:off x="1075396" y="3784595"/>
            <a:ext cx="4654537" cy="3994775"/>
            <a:chOff x="2229396" y="3744839"/>
            <a:chExt cx="3421434" cy="399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6BEAEB-5380-4003-B856-9DA52A3EBE41}"/>
                </a:ext>
              </a:extLst>
            </p:cNvPr>
            <p:cNvSpPr txBox="1"/>
            <p:nvPr/>
          </p:nvSpPr>
          <p:spPr>
            <a:xfrm>
              <a:off x="2229396" y="4323294"/>
              <a:ext cx="342143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Merge Projects: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importing process continues.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When the message that the import is complete shows, click </a:t>
              </a:r>
              <a:r>
                <a:rPr lang="en-US" b="1" dirty="0"/>
                <a:t>Close</a:t>
              </a:r>
              <a:r>
                <a:rPr lang="en-US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the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If the imported translation has recent changes, they now show in the text.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4AEB4-8848-420B-8C38-751EACFCFC52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86" y="3744839"/>
              <a:ext cx="1" cy="7293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30842-E6CA-4F4F-8BB3-F2922A12C84B}"/>
              </a:ext>
            </a:extLst>
          </p:cNvPr>
          <p:cNvGrpSpPr/>
          <p:nvPr/>
        </p:nvGrpSpPr>
        <p:grpSpPr>
          <a:xfrm>
            <a:off x="5348471" y="3339113"/>
            <a:ext cx="6843523" cy="4247317"/>
            <a:chOff x="5934962" y="3299357"/>
            <a:chExt cx="6138426" cy="42473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DC7B7-02F4-4B85-B156-0002083F67F3}"/>
                </a:ext>
              </a:extLst>
            </p:cNvPr>
            <p:cNvSpPr txBox="1"/>
            <p:nvPr/>
          </p:nvSpPr>
          <p:spPr>
            <a:xfrm>
              <a:off x="6709213" y="3299357"/>
              <a:ext cx="5364175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Overwrite Project: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Removes</a:t>
              </a:r>
              <a:r>
                <a:rPr lang="en-US" b="1" dirty="0"/>
                <a:t> </a:t>
              </a:r>
              <a:r>
                <a:rPr lang="en-US" dirty="0"/>
                <a:t>all information on the computer related to the previous local project and substitutes it with the information from the imported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recommend that you </a:t>
              </a:r>
              <a:r>
                <a:rPr lang="en-US" b="1" i="1" dirty="0"/>
                <a:t>do not </a:t>
              </a:r>
              <a:r>
                <a:rPr lang="en-US" dirty="0"/>
                <a:t>choose this option if you have previously uploaded the project to the server.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Problems? Email </a:t>
              </a:r>
              <a:r>
                <a:rPr lang="en-US" u="sng" dirty="0">
                  <a:hlinkClick r:id="rId3"/>
                </a:rPr>
                <a:t>helpdesk@techadvancement.com</a:t>
              </a:r>
              <a:r>
                <a:rPr lang="en-US" dirty="0"/>
                <a:t> or submit a ticket at </a:t>
              </a:r>
              <a:r>
                <a:rPr lang="en-US" dirty="0">
                  <a:hlinkClick r:id="rId4"/>
                </a:rPr>
                <a:t>https://www.techadvancement.com/submit-ticket/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51DAA8-0BFF-4FD3-9AA2-591540C6F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4962" y="3493994"/>
              <a:ext cx="774251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5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0340"/>
            <a:ext cx="8946541" cy="4195481"/>
          </a:xfrm>
        </p:spPr>
        <p:txBody>
          <a:bodyPr/>
          <a:lstStyle/>
          <a:p>
            <a:r>
              <a:rPr lang="en-US" dirty="0"/>
              <a:t>When merging projects with differences between local and imported projects, BTT Writer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094B08-08F2-4D70-9158-31D167251B0C}"/>
              </a:ext>
            </a:extLst>
          </p:cNvPr>
          <p:cNvGrpSpPr/>
          <p:nvPr/>
        </p:nvGrpSpPr>
        <p:grpSpPr>
          <a:xfrm>
            <a:off x="9634864" y="2645365"/>
            <a:ext cx="1736031" cy="3984318"/>
            <a:chOff x="5526160" y="2718517"/>
            <a:chExt cx="1736031" cy="39843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0216-168A-4EB5-92A1-F3F3EC90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8753" y="2869072"/>
              <a:ext cx="1383438" cy="3833763"/>
            </a:xfrm>
            <a:prstGeom prst="rect">
              <a:avLst/>
            </a:prstGeom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5B7EF23-9005-4A44-853A-D0806FE174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68208" y="3876469"/>
              <a:ext cx="2782295" cy="466391"/>
            </a:xfrm>
            <a:prstGeom prst="bentConnector3">
              <a:avLst>
                <a:gd name="adj1" fmla="val 10096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30340"/>
            <a:ext cx="8946541" cy="4195481"/>
          </a:xfrm>
        </p:spPr>
        <p:txBody>
          <a:bodyPr>
            <a:noAutofit/>
          </a:bodyPr>
          <a:lstStyle/>
          <a:p>
            <a:r>
              <a:rPr lang="en-US" dirty="0"/>
              <a:t>When merging projects with differences between local and imported projects, BTT Writer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  <a:p>
            <a:r>
              <a:rPr lang="en-US" dirty="0"/>
              <a:t>For each chunk, select either:</a:t>
            </a:r>
          </a:p>
          <a:p>
            <a:pPr lvl="1"/>
            <a:r>
              <a:rPr lang="en-US" dirty="0"/>
              <a:t>The text prior to the import</a:t>
            </a:r>
            <a:br>
              <a:rPr lang="en-US" dirty="0"/>
            </a:br>
            <a:r>
              <a:rPr lang="en-US" dirty="0"/>
              <a:t>(green box)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 text from the import</a:t>
            </a:r>
            <a:br>
              <a:rPr lang="en-US" dirty="0"/>
            </a:br>
            <a:r>
              <a:rPr lang="en-US" dirty="0"/>
              <a:t>(blue box)</a:t>
            </a:r>
          </a:p>
          <a:p>
            <a:r>
              <a:rPr lang="en-US" dirty="0"/>
              <a:t>Click Confirm; the other text</a:t>
            </a:r>
            <a:br>
              <a:rPr lang="en-US" dirty="0"/>
            </a:br>
            <a:r>
              <a:rPr lang="en-US" dirty="0"/>
              <a:t>disappears.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8D02-3B0A-49A4-A70A-9A942CAE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63" y="3299792"/>
            <a:ext cx="3023992" cy="33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CA89A-C520-4BF2-AE92-B59230A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6" y="3299792"/>
            <a:ext cx="3023993" cy="34340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ECC6D-C1AE-4B01-B2F7-6F5697C7B458}"/>
              </a:ext>
            </a:extLst>
          </p:cNvPr>
          <p:cNvCxnSpPr/>
          <p:nvPr/>
        </p:nvCxnSpPr>
        <p:spPr>
          <a:xfrm>
            <a:off x="3631096" y="4227443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7DE3C5-368C-4BD1-AE19-69DDE3B035F8}"/>
              </a:ext>
            </a:extLst>
          </p:cNvPr>
          <p:cNvCxnSpPr/>
          <p:nvPr/>
        </p:nvCxnSpPr>
        <p:spPr>
          <a:xfrm>
            <a:off x="3631096" y="5440016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the content server</a:t>
            </a:r>
          </a:p>
          <a:p>
            <a:r>
              <a:rPr lang="en-US" dirty="0"/>
              <a:t>View a project on the content server</a:t>
            </a:r>
          </a:p>
          <a:p>
            <a:r>
              <a:rPr lang="en-US" dirty="0"/>
              <a:t>Delete a project from BTT Writer</a:t>
            </a:r>
          </a:p>
          <a:p>
            <a:r>
              <a:rPr lang="en-US" dirty="0"/>
              <a:t>Import a project from the content server</a:t>
            </a:r>
          </a:p>
          <a:p>
            <a:r>
              <a:rPr lang="en-US" dirty="0"/>
              <a:t>Resolve merge conflicts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4E52D49A-1E06-43CE-BCF3-0D48185D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85" y="1437943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D25-72C7-434C-8325-A88050A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D48-438A-4562-A411-45F9BB7C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8"/>
            <a:ext cx="10018713" cy="1663998"/>
          </a:xfrm>
        </p:spPr>
        <p:txBody>
          <a:bodyPr>
            <a:noAutofit/>
          </a:bodyPr>
          <a:lstStyle/>
          <a:p>
            <a:r>
              <a:rPr lang="en-US" sz="2400" dirty="0"/>
              <a:t>BTT Writer saves work to your device every 5 min. by default (can change in Settings)</a:t>
            </a:r>
          </a:p>
          <a:p>
            <a:r>
              <a:rPr lang="en-US" sz="2400" dirty="0"/>
              <a:t>Good idea to create an offline backup in case:</a:t>
            </a:r>
          </a:p>
          <a:p>
            <a:pPr lvl="1"/>
            <a:r>
              <a:rPr lang="en-US" sz="2000" dirty="0"/>
              <a:t>Your files get corrupted</a:t>
            </a:r>
          </a:p>
          <a:p>
            <a:pPr lvl="1"/>
            <a:r>
              <a:rPr lang="en-US" sz="2000" dirty="0"/>
              <a:t>Your device crashes</a:t>
            </a:r>
          </a:p>
          <a:p>
            <a:r>
              <a:rPr lang="en-US" sz="2400" dirty="0"/>
              <a:t>Enables you to: </a:t>
            </a:r>
          </a:p>
          <a:p>
            <a:pPr lvl="1"/>
            <a:r>
              <a:rPr lang="en-US" sz="2000" dirty="0"/>
              <a:t>Share your work with others</a:t>
            </a:r>
          </a:p>
          <a:p>
            <a:pPr lvl="1"/>
            <a:r>
              <a:rPr lang="en-US" sz="2000" dirty="0"/>
              <a:t>Work on a different device by importing to any device that has BTT Writer installed</a:t>
            </a:r>
          </a:p>
          <a:p>
            <a:r>
              <a:rPr lang="en-US" sz="2400" dirty="0"/>
              <a:t>BTT Writer provides several ways to back up and/or share your work</a:t>
            </a:r>
          </a:p>
          <a:p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A6D71E-3832-40A6-83A0-AD21476797F0}"/>
              </a:ext>
            </a:extLst>
          </p:cNvPr>
          <p:cNvGrpSpPr/>
          <p:nvPr/>
        </p:nvGrpSpPr>
        <p:grpSpPr>
          <a:xfrm>
            <a:off x="6624358" y="2668231"/>
            <a:ext cx="4453619" cy="1692988"/>
            <a:chOff x="5949271" y="2491579"/>
            <a:chExt cx="4453619" cy="1692988"/>
          </a:xfrm>
        </p:grpSpPr>
        <p:pic>
          <p:nvPicPr>
            <p:cNvPr id="5" name="Picture 4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AB95247D-2032-418D-B840-609C3475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7" name="Picture 6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F4BE9AB0-F512-4923-87FF-1DF911EB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9B2946-FA08-4436-AEA0-2C40906D2173}"/>
                </a:ext>
              </a:extLst>
            </p:cNvPr>
            <p:cNvSpPr/>
            <p:nvPr/>
          </p:nvSpPr>
          <p:spPr>
            <a:xfrm>
              <a:off x="7089565" y="2906736"/>
              <a:ext cx="2438400" cy="37553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4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8FD-B2A4-48CA-96F2-57A54B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menu (3 dot icon) from Project Screen: Upload/Export</a:t>
            </a:r>
          </a:p>
          <a:p>
            <a:r>
              <a:rPr lang="en-US" dirty="0"/>
              <a:t>Several options: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27A33-8E5A-4EE4-AB08-42F3DD25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56" y="2952831"/>
            <a:ext cx="2419048" cy="349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B7A63-4AAE-48C9-B671-C7F0DBCF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300" y="1362918"/>
            <a:ext cx="1980952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7752A-C4EE-4B99-B406-3E19FCE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Uploading/Exporting a Project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F5662-7B6B-4233-9C05-4AE92E841B50}"/>
              </a:ext>
            </a:extLst>
          </p:cNvPr>
          <p:cNvGrpSpPr/>
          <p:nvPr/>
        </p:nvGrpSpPr>
        <p:grpSpPr>
          <a:xfrm>
            <a:off x="4730496" y="3127673"/>
            <a:ext cx="4870048" cy="923330"/>
            <a:chOff x="5479547" y="3212912"/>
            <a:chExt cx="5928388" cy="6732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3E45D-3B08-4CC7-A087-3354B35140DB}"/>
                </a:ext>
              </a:extLst>
            </p:cNvPr>
            <p:cNvSpPr txBox="1"/>
            <p:nvPr/>
          </p:nvSpPr>
          <p:spPr>
            <a:xfrm>
              <a:off x="6634230" y="3212912"/>
              <a:ext cx="4773705" cy="67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to content server (requires internet connection and login to server account)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2590A-7922-4226-B3D2-D53724B6CAAF}"/>
                </a:ext>
              </a:extLst>
            </p:cNvPr>
            <p:cNvCxnSpPr>
              <a:cxnSpLocks/>
            </p:cNvCxnSpPr>
            <p:nvPr/>
          </p:nvCxnSpPr>
          <p:spPr>
            <a:xfrm>
              <a:off x="5479547" y="3701518"/>
              <a:ext cx="1154683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6A1132-590B-489D-9369-B7238D9628B7}"/>
              </a:ext>
            </a:extLst>
          </p:cNvPr>
          <p:cNvGrpSpPr/>
          <p:nvPr/>
        </p:nvGrpSpPr>
        <p:grpSpPr>
          <a:xfrm>
            <a:off x="4724537" y="4217947"/>
            <a:ext cx="5708330" cy="369332"/>
            <a:chOff x="5326118" y="5738067"/>
            <a:chExt cx="570833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0504D-2805-446D-BB1C-06DD1A6838D1}"/>
                </a:ext>
              </a:extLst>
            </p:cNvPr>
            <p:cNvSpPr txBox="1"/>
            <p:nvPr/>
          </p:nvSpPr>
          <p:spPr>
            <a:xfrm>
              <a:off x="6260742" y="5738067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USFM  file on your device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4E0CBB-9452-4732-8F28-9EFC447699D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18" y="5947828"/>
              <a:ext cx="9569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07636-55FE-40FE-A673-C120CCFAB3A2}"/>
              </a:ext>
            </a:extLst>
          </p:cNvPr>
          <p:cNvGrpSpPr/>
          <p:nvPr/>
        </p:nvGrpSpPr>
        <p:grpSpPr>
          <a:xfrm>
            <a:off x="4727593" y="5506298"/>
            <a:ext cx="5705274" cy="646331"/>
            <a:chOff x="5642149" y="5433569"/>
            <a:chExt cx="5705274" cy="64633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A53F28-9082-4A5E-8ABC-ED2B0828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642149" y="5605783"/>
              <a:ext cx="9509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130BC-471A-428C-9B9D-D089D27DE15B}"/>
                </a:ext>
              </a:extLst>
            </p:cNvPr>
            <p:cNvSpPr txBox="1"/>
            <p:nvPr/>
          </p:nvSpPr>
          <p:spPr>
            <a:xfrm>
              <a:off x="6573717" y="5433569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project on your device with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tstudio</a:t>
              </a:r>
              <a:r>
                <a:rPr lang="en-US" dirty="0"/>
                <a:t> extension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95CBC-A948-4BB5-840D-42C521060763}"/>
              </a:ext>
            </a:extLst>
          </p:cNvPr>
          <p:cNvGrpSpPr/>
          <p:nvPr/>
        </p:nvGrpSpPr>
        <p:grpSpPr>
          <a:xfrm>
            <a:off x="4727593" y="4831888"/>
            <a:ext cx="5705274" cy="369332"/>
            <a:chOff x="6249162" y="3989168"/>
            <a:chExt cx="57052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E2411D-1FF0-4D92-A389-E38ED14B8F49}"/>
                </a:ext>
              </a:extLst>
            </p:cNvPr>
            <p:cNvSpPr txBox="1"/>
            <p:nvPr/>
          </p:nvSpPr>
          <p:spPr>
            <a:xfrm>
              <a:off x="7180730" y="3989168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PDF file on your device 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299696-3A7E-46FD-A56D-9588C45A10DB}"/>
                </a:ext>
              </a:extLst>
            </p:cNvPr>
            <p:cNvCxnSpPr>
              <a:cxnSpLocks/>
            </p:cNvCxnSpPr>
            <p:nvPr/>
          </p:nvCxnSpPr>
          <p:spPr>
            <a:xfrm>
              <a:off x="6249162" y="4230101"/>
              <a:ext cx="9517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1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Reviewing/Uploading/Exporting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838" y="1418786"/>
            <a:ext cx="6478162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your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in to the content server (either WACS or DCS, depending on settings – the following examples use WACS).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your project and add another contributor.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your project to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the project on the server.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3E58-6F50-47A0-AFDD-7A3FAD8A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42" y="1423447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your settings: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Open the Settings page (3-dot menu </a:t>
            </a:r>
            <a:r>
              <a:rPr lang="en-US" dirty="0">
                <a:sym typeface="Wingdings" panose="05000000000000000000" pitchFamily="2" charset="2"/>
              </a:rPr>
              <a:t> Settings).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Scroll to the Advanced section.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Set Server Suite to the server of your choice (the following examples use WACS).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If you change the setting, you need to close and restart the BTT Writer.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Checking Your </a:t>
            </a:r>
            <a:br>
              <a:rPr lang="en-US" dirty="0"/>
            </a:br>
            <a:r>
              <a:rPr lang="en-US" dirty="0"/>
              <a:t>Settings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21E39-CB40-4278-84E2-73031D26A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0" y="291563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FFDF4-0A52-4E96-9520-3C491747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5" y="3757834"/>
            <a:ext cx="4824387" cy="2808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Log in to the server: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If you are using an offline account or an account that is not on the server you selected in Step 1: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dirty="0"/>
              <a:t> Log out of BTT Writer.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dirty="0"/>
              <a:t>Log in to your server account,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or</a:t>
            </a:r>
            <a:r>
              <a:rPr lang="en-US" dirty="0"/>
              <a:t> create an account if you don’t </a:t>
            </a:r>
            <a:br>
              <a:rPr lang="en-US" dirty="0"/>
            </a:br>
            <a:r>
              <a:rPr lang="en-US" dirty="0"/>
              <a:t>already have one on that server.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Logging in to </a:t>
            </a:r>
            <a:br>
              <a:rPr lang="en-US" dirty="0"/>
            </a:br>
            <a:r>
              <a:rPr lang="en-US" dirty="0"/>
              <a:t>the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C0E37-D663-49A3-AAC4-AE9F21B03174}"/>
              </a:ext>
            </a:extLst>
          </p:cNvPr>
          <p:cNvSpPr/>
          <p:nvPr/>
        </p:nvSpPr>
        <p:spPr>
          <a:xfrm>
            <a:off x="6813291" y="4264970"/>
            <a:ext cx="4432006" cy="6142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829D3-13A5-43D2-A31D-081B3BCD2095}"/>
              </a:ext>
            </a:extLst>
          </p:cNvPr>
          <p:cNvSpPr txBox="1"/>
          <p:nvPr/>
        </p:nvSpPr>
        <p:spPr>
          <a:xfrm>
            <a:off x="8648991" y="4799732"/>
            <a:ext cx="61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322C45-9950-4540-AE7D-E74F8FFFFBA8}"/>
              </a:ext>
            </a:extLst>
          </p:cNvPr>
          <p:cNvSpPr/>
          <p:nvPr/>
        </p:nvSpPr>
        <p:spPr>
          <a:xfrm>
            <a:off x="6813289" y="5110473"/>
            <a:ext cx="4432007" cy="682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21E39-CB40-4278-84E2-73031D26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0" y="291563"/>
            <a:ext cx="1951754" cy="12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154C7-5551-4A9C-B8E4-8C012E296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325" y="2907535"/>
            <a:ext cx="250476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89D0A-7B23-4123-9703-69D49056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47" y="9436"/>
            <a:ext cx="1951754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C30E9-43BA-4E07-9DCB-16B8C9E8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28" y="2510744"/>
            <a:ext cx="1942857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D9DD21-FF63-4963-A17E-314D212C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55" y="2828793"/>
            <a:ext cx="6738531" cy="3971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Reviewing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BBDE8B-4942-4F66-943B-A763DD7B2B6C}"/>
              </a:ext>
            </a:extLst>
          </p:cNvPr>
          <p:cNvSpPr/>
          <p:nvPr/>
        </p:nvSpPr>
        <p:spPr>
          <a:xfrm>
            <a:off x="10049853" y="4291585"/>
            <a:ext cx="1575078" cy="1570128"/>
          </a:xfrm>
          <a:prstGeom prst="wedgeRectCallout">
            <a:avLst>
              <a:gd name="adj1" fmla="val -75636"/>
              <a:gd name="adj2" fmla="val 30069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Indication that translation of chunk is incomplete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B1BEE-BA67-4D22-91CE-D56CFCF02D39}"/>
              </a:ext>
            </a:extLst>
          </p:cNvPr>
          <p:cNvSpPr/>
          <p:nvPr/>
        </p:nvSpPr>
        <p:spPr>
          <a:xfrm>
            <a:off x="7006107" y="3455909"/>
            <a:ext cx="730907" cy="343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32F5AE-FB6E-47DD-9F0F-9C3566612113}"/>
              </a:ext>
            </a:extLst>
          </p:cNvPr>
          <p:cNvCxnSpPr>
            <a:cxnSpLocks/>
          </p:cNvCxnSpPr>
          <p:nvPr/>
        </p:nvCxnSpPr>
        <p:spPr>
          <a:xfrm flipV="1">
            <a:off x="3694176" y="3591340"/>
            <a:ext cx="3311931" cy="700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0F312A7-5708-4C08-9D37-68CC8A2BD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43" y="57671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e6b6b08c-4e37-4703-b140-b9e21b970c4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63ebc9d3-73c5-43d0-b794-270dc3c2d1a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1389</TotalTime>
  <Words>1430</Words>
  <Application>Microsoft Office PowerPoint</Application>
  <PresentationFormat>Widescreen</PresentationFormat>
  <Paragraphs>193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Wingdings 3</vt:lpstr>
      <vt:lpstr>Ion</vt:lpstr>
      <vt:lpstr>Uploading, Exporting, and Importing  a Project</vt:lpstr>
      <vt:lpstr>What Is This Presentation About?</vt:lpstr>
      <vt:lpstr>Uploading/Exporting a Project</vt:lpstr>
      <vt:lpstr>Options for Uploading/Exporting a Project</vt:lpstr>
      <vt:lpstr>Reviewing/Uploading/Exporting a Project</vt:lpstr>
      <vt:lpstr>Step 1: Checking Your  Settings</vt:lpstr>
      <vt:lpstr>Step 2: Logging in to  the Server</vt:lpstr>
      <vt:lpstr>Step 3: Reviewing Your  Project</vt:lpstr>
      <vt:lpstr>Step 3: Reviewing Your  Project</vt:lpstr>
      <vt:lpstr>Step 3: Reviewing Your  Project</vt:lpstr>
      <vt:lpstr>Step 3: Reviewing Your  Project</vt:lpstr>
      <vt:lpstr>Step 3: Reviewing Your  Project</vt:lpstr>
      <vt:lpstr>Step 4: Exporting the Project  to the Server</vt:lpstr>
      <vt:lpstr>Step 4: Exporting the Project  to the Server</vt:lpstr>
      <vt:lpstr>Step 4: Exporting the Project  to the Server</vt:lpstr>
      <vt:lpstr>Step 5: Viewing the Project  on the Server</vt:lpstr>
      <vt:lpstr>Deleting and Importing a Project</vt:lpstr>
      <vt:lpstr>Step 1: Deleting Your Project  from Your Device (to simulate loss of the file)</vt:lpstr>
      <vt:lpstr>Step 1: Deleting Your Project  from Your Device (to simulate loss of the file)</vt:lpstr>
      <vt:lpstr>Step 2: Importing Your  Project from the Server</vt:lpstr>
      <vt:lpstr>Step 2: Importing Your  Project from the Server</vt:lpstr>
      <vt:lpstr>Merging Projects</vt:lpstr>
      <vt:lpstr>Resolving Merge Conflicts</vt:lpstr>
      <vt:lpstr>Resolving Merge Conflicts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Uploading, Exporting, and Importing  a Project</dc:title>
  <dc:creator>Pamela Gamer</dc:creator>
  <cp:lastModifiedBy>Pamela Gamer</cp:lastModifiedBy>
  <cp:revision>24</cp:revision>
  <dcterms:created xsi:type="dcterms:W3CDTF">2019-11-18T20:40:19Z</dcterms:created>
  <dcterms:modified xsi:type="dcterms:W3CDTF">2021-01-25T14:24:51Z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