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1"/>
  </p:notesMasterIdLst>
  <p:sldIdLst>
    <p:sldId id="300" r:id="rId5"/>
    <p:sldId id="344" r:id="rId6"/>
    <p:sldId id="303" r:id="rId7"/>
    <p:sldId id="266" r:id="rId8"/>
    <p:sldId id="345" r:id="rId9"/>
    <p:sldId id="278" r:id="rId10"/>
    <p:sldId id="312" r:id="rId11"/>
    <p:sldId id="269" r:id="rId12"/>
    <p:sldId id="302" r:id="rId13"/>
    <p:sldId id="304" r:id="rId14"/>
    <p:sldId id="305" r:id="rId15"/>
    <p:sldId id="306" r:id="rId16"/>
    <p:sldId id="307" r:id="rId17"/>
    <p:sldId id="262" r:id="rId18"/>
    <p:sldId id="316" r:id="rId19"/>
    <p:sldId id="314" r:id="rId20"/>
    <p:sldId id="317" r:id="rId21"/>
    <p:sldId id="315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Home screen. We’ll look at the second type of screen, the Project screen, after we create a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0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9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57BA6E-C379-4AE7-A559-9F343DD82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83F02A6-D182-4EB7-9666-00CBB63AE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C18DCB-FA65-4DD5-AD63-BD57AFF53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048BF83-CF3F-4E9C-9C56-481344245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9530BF0-56D1-4E88-9A9C-C65EB3EDF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491FF6F-621C-45FC-9137-646CA6580C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0242721-3B84-4E62-9825-1D6A2BEBA0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D3F80F-2B2E-4425-9447-3F8A38B0CD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B6FCBCC-E31B-4C3B-9A4D-282F52B58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A24E37-0CAB-4896-820D-20EF01ABDC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115AB69-2495-40FA-AA74-FAC39D0E8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F42EE0-97C1-4BEE-9F2A-9D40BAC7A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B4D51A-1982-43BA-8FFC-820AE39CE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C8E53BE-FDA9-4C9C-A6A9-23DC5BC0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6EA3501-0D78-4670-ADF2-C7D902B2E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84EAD31-609A-443E-B590-788E8A7C1C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D4E33A2-0CBA-4B27-8CE1-5F1834B46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500" dirty="0"/>
              <a:t>Starting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7413F-451C-40F0-A0DA-60753BF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747610"/>
            <a:ext cx="5266667" cy="22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category: </a:t>
            </a:r>
          </a:p>
          <a:p>
            <a:pPr lvl="1"/>
            <a:r>
              <a:rPr lang="en-US" sz="2400" dirty="0"/>
              <a:t>Click Old Testament OR </a:t>
            </a:r>
            <a:br>
              <a:rPr lang="en-US" sz="2400" dirty="0"/>
            </a:br>
            <a:r>
              <a:rPr lang="en-US" sz="2400" dirty="0"/>
              <a:t>New Testament</a:t>
            </a:r>
          </a:p>
          <a:p>
            <a:pPr lvl="1"/>
            <a:r>
              <a:rPr lang="en-US" sz="2400" dirty="0"/>
              <a:t>If you’re translating Open</a:t>
            </a:r>
            <a:br>
              <a:rPr lang="en-US" sz="2400" dirty="0"/>
            </a:br>
            <a:r>
              <a:rPr lang="en-US" sz="2400" dirty="0"/>
              <a:t>Bible Stories, click Other,</a:t>
            </a:r>
            <a:br>
              <a:rPr lang="en-US" sz="2400" dirty="0"/>
            </a:br>
            <a:r>
              <a:rPr lang="en-US" sz="2400" dirty="0"/>
              <a:t>and then select Open </a:t>
            </a:r>
            <a:br>
              <a:rPr lang="en-US" sz="2400" dirty="0"/>
            </a:br>
            <a:r>
              <a:rPr lang="en-US" sz="2400" dirty="0"/>
              <a:t>Bible Stories.</a:t>
            </a:r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994976" y="3053093"/>
            <a:ext cx="1998562" cy="10098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6AFEFCC-05F7-4A89-B4F1-D08ABBEDA8A6}"/>
              </a:ext>
            </a:extLst>
          </p:cNvPr>
          <p:cNvGrpSpPr/>
          <p:nvPr/>
        </p:nvGrpSpPr>
        <p:grpSpPr>
          <a:xfrm>
            <a:off x="3158792" y="1541645"/>
            <a:ext cx="7401624" cy="1005405"/>
            <a:chOff x="3158792" y="1541645"/>
            <a:chExt cx="7401624" cy="10054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53FB34-CC4D-4493-B16E-7302F33E571D}"/>
                </a:ext>
              </a:extLst>
            </p:cNvPr>
            <p:cNvSpPr/>
            <p:nvPr/>
          </p:nvSpPr>
          <p:spPr>
            <a:xfrm>
              <a:off x="3158792" y="2012450"/>
              <a:ext cx="2937208" cy="534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570ED9-03B5-4751-B6DE-001BDD8BE23B}"/>
                </a:ext>
              </a:extLst>
            </p:cNvPr>
            <p:cNvGrpSpPr/>
            <p:nvPr/>
          </p:nvGrpSpPr>
          <p:grpSpPr>
            <a:xfrm>
              <a:off x="7751558" y="1541645"/>
              <a:ext cx="2808858" cy="912271"/>
              <a:chOff x="2739956" y="3433636"/>
              <a:chExt cx="1721224" cy="1470481"/>
            </a:xfrm>
          </p:grpSpPr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C71A1387-4D00-47FA-A043-3CF5F2EF07E1}"/>
                  </a:ext>
                </a:extLst>
              </p:cNvPr>
              <p:cNvSpPr/>
              <p:nvPr/>
            </p:nvSpPr>
            <p:spPr>
              <a:xfrm>
                <a:off x="2739957" y="3433636"/>
                <a:ext cx="1721223" cy="1470481"/>
              </a:xfrm>
              <a:prstGeom prst="wedgeRoundRectCallout">
                <a:avLst>
                  <a:gd name="adj1" fmla="val -111632"/>
                  <a:gd name="adj2" fmla="val 17263"/>
                  <a:gd name="adj3" fmla="val 16667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781568-D0DF-4ADF-81C1-44206F9624E9}"/>
                  </a:ext>
                </a:extLst>
              </p:cNvPr>
              <p:cNvSpPr txBox="1"/>
              <p:nvPr/>
            </p:nvSpPr>
            <p:spPr>
              <a:xfrm>
                <a:off x="2739956" y="3580677"/>
                <a:ext cx="1721223" cy="1141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What you will translate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9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5E8DD-AAA3-4E65-B727-7F5A0B69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16" y="2111177"/>
            <a:ext cx="5257143" cy="44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EAE5F-2D40-434B-AA7D-9F0F7B061E86}"/>
              </a:ext>
            </a:extLst>
          </p:cNvPr>
          <p:cNvCxnSpPr>
            <a:cxnSpLocks/>
          </p:cNvCxnSpPr>
          <p:nvPr/>
        </p:nvCxnSpPr>
        <p:spPr>
          <a:xfrm flipV="1">
            <a:off x="4754880" y="4537277"/>
            <a:ext cx="3162204" cy="1534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A4327E-9B93-4A6B-8A54-B9A0A6BE2C30}"/>
              </a:ext>
            </a:extLst>
          </p:cNvPr>
          <p:cNvSpPr txBox="1">
            <a:spLocks/>
          </p:cNvSpPr>
          <p:nvPr/>
        </p:nvSpPr>
        <p:spPr>
          <a:xfrm>
            <a:off x="1109408" y="2052918"/>
            <a:ext cx="8946541" cy="437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  <a:defRPr sz="2800" b="0" i="0">
                <a:latin typeface="+mj-lt"/>
                <a:ea typeface="+mj-ea"/>
                <a:cs typeface="+mj-cs"/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400"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Choose project category</a:t>
            </a:r>
          </a:p>
          <a:p>
            <a:pPr lvl="1"/>
            <a:r>
              <a:rPr lang="en-US" dirty="0"/>
              <a:t>Click Old Testament OR </a:t>
            </a:r>
            <a:br>
              <a:rPr lang="en-US" dirty="0"/>
            </a:br>
            <a:r>
              <a:rPr lang="en-US" dirty="0"/>
              <a:t>New Testament</a:t>
            </a:r>
          </a:p>
          <a:p>
            <a:pPr lvl="1"/>
            <a:r>
              <a:rPr lang="en-US" dirty="0"/>
              <a:t>If you’re translating Open</a:t>
            </a:r>
            <a:br>
              <a:rPr lang="en-US" dirty="0"/>
            </a:br>
            <a:r>
              <a:rPr lang="en-US" dirty="0"/>
              <a:t>Bible Stories, click Other,</a:t>
            </a:r>
            <a:br>
              <a:rPr lang="en-US" dirty="0"/>
            </a:br>
            <a:r>
              <a:rPr lang="en-US" dirty="0"/>
              <a:t>and then select Open </a:t>
            </a:r>
            <a:br>
              <a:rPr lang="en-US" dirty="0"/>
            </a:br>
            <a:r>
              <a:rPr lang="en-US" dirty="0"/>
              <a:t>Bible Stories.</a:t>
            </a:r>
          </a:p>
          <a:p>
            <a:pPr lvl="1"/>
            <a:r>
              <a:rPr lang="en-US" dirty="0"/>
              <a:t>Scroll down if necessary</a:t>
            </a:r>
          </a:p>
          <a:p>
            <a:pPr lvl="1"/>
            <a:r>
              <a:rPr lang="en-US" dirty="0"/>
              <a:t>Click the book you </a:t>
            </a:r>
            <a:br>
              <a:rPr lang="en-US" dirty="0"/>
            </a:br>
            <a:r>
              <a:rPr lang="en-US" dirty="0"/>
              <a:t>want to translate</a:t>
            </a:r>
          </a:p>
        </p:txBody>
      </p:sp>
    </p:spTree>
    <p:extLst>
      <p:ext uri="{BB962C8B-B14F-4D97-AF65-F5344CB8AC3E}">
        <p14:creationId xmlns:p14="http://schemas.microsoft.com/office/powerpoint/2010/main" val="22801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D2820-557D-45DE-A778-AB48FD966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69" y="2916357"/>
            <a:ext cx="5616815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Project: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84" y="2037529"/>
            <a:ext cx="6021958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the +-</a:t>
            </a:r>
            <a:br>
              <a:rPr lang="en-US" sz="2400" dirty="0"/>
            </a:br>
            <a:r>
              <a:rPr lang="en-US" sz="2400" dirty="0"/>
              <a:t>icon.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4584192" y="3098042"/>
            <a:ext cx="2266984" cy="1202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728347" y="3002507"/>
            <a:ext cx="162408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52F79C-E627-4A4E-B8D5-26A00E3B6E5A}"/>
              </a:ext>
            </a:extLst>
          </p:cNvPr>
          <p:cNvCxnSpPr>
            <a:cxnSpLocks/>
          </p:cNvCxnSpPr>
          <p:nvPr/>
        </p:nvCxnSpPr>
        <p:spPr>
          <a:xfrm>
            <a:off x="6096000" y="4108683"/>
            <a:ext cx="2889504" cy="818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2402C-6D42-47A2-B1D6-E21DC6A1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84" y="1562343"/>
            <a:ext cx="4752381" cy="47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5620512" y="4657855"/>
            <a:ext cx="5687632" cy="637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11247108" y="4513950"/>
            <a:ext cx="461686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2DCBC4-2977-43FF-8D4A-C091DD9F5541}"/>
              </a:ext>
            </a:extLst>
          </p:cNvPr>
          <p:cNvCxnSpPr>
            <a:cxnSpLocks/>
          </p:cNvCxnSpPr>
          <p:nvPr/>
        </p:nvCxnSpPr>
        <p:spPr>
          <a:xfrm>
            <a:off x="3889248" y="5894773"/>
            <a:ext cx="7234023" cy="113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E5B9F5-8BD8-4F08-AE42-BD5291323305}"/>
              </a:ext>
            </a:extLst>
          </p:cNvPr>
          <p:cNvSpPr/>
          <p:nvPr/>
        </p:nvSpPr>
        <p:spPr>
          <a:xfrm>
            <a:off x="11123271" y="5903280"/>
            <a:ext cx="79129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F04ABD-539B-4247-B000-0B7B42F7C7D6}"/>
              </a:ext>
            </a:extLst>
          </p:cNvPr>
          <p:cNvSpPr txBox="1">
            <a:spLocks/>
          </p:cNvSpPr>
          <p:nvPr/>
        </p:nvSpPr>
        <p:spPr>
          <a:xfrm>
            <a:off x="883856" y="204072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</a:t>
            </a:r>
            <a:br>
              <a:rPr lang="en-US" sz="2800" dirty="0"/>
            </a:br>
            <a:r>
              <a:rPr lang="en-US" sz="2800" dirty="0"/>
              <a:t>texts:</a:t>
            </a:r>
          </a:p>
          <a:p>
            <a:pPr lvl="1"/>
            <a:r>
              <a:rPr lang="en-US" sz="2400" dirty="0"/>
              <a:t>Project is created.</a:t>
            </a:r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the +-</a:t>
            </a:r>
            <a:br>
              <a:rPr lang="en-US" sz="2400" dirty="0"/>
            </a:br>
            <a:r>
              <a:rPr lang="en-US" sz="2400" dirty="0"/>
              <a:t>icon.</a:t>
            </a:r>
          </a:p>
          <a:p>
            <a:pPr lvl="1"/>
            <a:r>
              <a:rPr lang="en-US" sz="2400" dirty="0"/>
              <a:t>Select the check box next to </a:t>
            </a:r>
            <a:br>
              <a:rPr lang="en-US" sz="2400" dirty="0"/>
            </a:br>
            <a:r>
              <a:rPr lang="en-US" sz="2400" dirty="0"/>
              <a:t>one or more source texts.</a:t>
            </a:r>
          </a:p>
          <a:p>
            <a:pPr lvl="1"/>
            <a:r>
              <a:rPr lang="en-US" sz="2400" dirty="0"/>
              <a:t>Click Confirm.</a:t>
            </a:r>
          </a:p>
        </p:txBody>
      </p:sp>
    </p:spTree>
    <p:extLst>
      <p:ext uri="{BB962C8B-B14F-4D97-AF65-F5344CB8AC3E}">
        <p14:creationId xmlns:p14="http://schemas.microsoft.com/office/powerpoint/2010/main" val="1600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Type of Screen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Project </a:t>
            </a:r>
            <a:r>
              <a:rPr lang="en-US" dirty="0"/>
              <a:t>screen opens</a:t>
            </a:r>
            <a:r>
              <a:rPr lang="en-US" i="1" dirty="0"/>
              <a:t>: </a:t>
            </a:r>
            <a:r>
              <a:rPr lang="en-US" dirty="0"/>
              <a:t>Your working area for a single project. You are now ready to begin translating.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872DE-F7B4-4CFB-BC56-5967BC96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04" y="2669224"/>
            <a:ext cx="6612993" cy="39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88B84-FC02-455A-BA54-0787219F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70" y="3651349"/>
            <a:ext cx="9344025" cy="2886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9649"/>
            <a:ext cx="8946541" cy="4195481"/>
          </a:xfrm>
        </p:spPr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 listed as a Text project if you chose to translate a book of the Bible.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5EF81-E0C0-408C-A198-FA45F5912756}"/>
              </a:ext>
            </a:extLst>
          </p:cNvPr>
          <p:cNvCxnSpPr>
            <a:cxnSpLocks/>
          </p:cNvCxnSpPr>
          <p:nvPr/>
        </p:nvCxnSpPr>
        <p:spPr>
          <a:xfrm flipH="1">
            <a:off x="5755129" y="2926080"/>
            <a:ext cx="492377" cy="2619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B34484-CE2B-4A10-94A2-7E023542862B}"/>
              </a:ext>
            </a:extLst>
          </p:cNvPr>
          <p:cNvSpPr/>
          <p:nvPr/>
        </p:nvSpPr>
        <p:spPr>
          <a:xfrm>
            <a:off x="5280305" y="5545491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Resource Project</a:t>
            </a:r>
            <a:br>
              <a:rPr lang="en-US" dirty="0"/>
            </a:br>
            <a:r>
              <a:rPr lang="en-US" sz="2700" dirty="0"/>
              <a:t>(Translating Bible resources from English into a gateway language)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68" y="2662519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).</a:t>
            </a:r>
            <a:br>
              <a:rPr lang="en-US" dirty="0"/>
            </a:br>
            <a:r>
              <a:rPr lang="en-US" sz="1800" dirty="0"/>
              <a:t>Suggestions for practicing: English Demo 1 or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English ULB as the source text.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sz="3200" dirty="0"/>
              <a:t>These steps are shown in the next few slides.</a:t>
            </a:r>
            <a:endParaRPr lang="en-US" sz="40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2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B3C2AB-BEB3-4ECD-8550-302BB9A6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76" y="4963859"/>
            <a:ext cx="3450710" cy="1756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64604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setup:</a:t>
            </a:r>
          </a:p>
          <a:p>
            <a:pPr lvl="1"/>
            <a:r>
              <a:rPr lang="en-US" dirty="0"/>
              <a:t>Ensure that the Gateway Language Mode setting is ON.</a:t>
            </a:r>
          </a:p>
          <a:p>
            <a:pPr lvl="1"/>
            <a:r>
              <a:rPr lang="en-US" dirty="0"/>
              <a:t>For Translation Questions or Translation Notes, set up a new Text ULB project for the Bible book you will work on (use steps for creating a mother tongue project.)</a:t>
            </a:r>
          </a:p>
          <a:p>
            <a:pPr lvl="2"/>
            <a:r>
              <a:rPr lang="en-US" sz="1600" b="1" i="1" dirty="0"/>
              <a:t>Always</a:t>
            </a:r>
            <a:r>
              <a:rPr lang="en-US" sz="1600" dirty="0"/>
              <a:t> choose English (</a:t>
            </a:r>
            <a:r>
              <a:rPr lang="en-US" sz="1600" dirty="0" err="1"/>
              <a:t>en</a:t>
            </a:r>
            <a:r>
              <a:rPr lang="en-US" sz="1600" dirty="0"/>
              <a:t>) – Unlocked Literal Bible as the source text– this is the version with the resources attached. </a:t>
            </a:r>
          </a:p>
          <a:p>
            <a:pPr lvl="2"/>
            <a:r>
              <a:rPr lang="en-US" sz="1600" dirty="0"/>
              <a:t>The new project  is shown as a Text ULB project.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FAA0-256A-4516-91B4-46AFC1BB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68" y="4692918"/>
            <a:ext cx="5882186" cy="20538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90F02-232A-4674-B00B-6C6C739DFD7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65480" y="4571291"/>
            <a:ext cx="1349580" cy="1126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FFC3AF-D877-40AF-9955-61EDA4B76545}"/>
              </a:ext>
            </a:extLst>
          </p:cNvPr>
          <p:cNvSpPr/>
          <p:nvPr/>
        </p:nvSpPr>
        <p:spPr>
          <a:xfrm>
            <a:off x="8217791" y="5639056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DBA87-2DE4-4171-AD19-7A5B7CFEF215}"/>
              </a:ext>
            </a:extLst>
          </p:cNvPr>
          <p:cNvSpPr txBox="1"/>
          <p:nvPr/>
        </p:nvSpPr>
        <p:spPr>
          <a:xfrm>
            <a:off x="8315060" y="4295826"/>
            <a:ext cx="3722742" cy="120032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You will not do any work in this project, but it is necessary before you can create Questions or Notes projects.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972B20-FB00-40CA-977E-8B6B4B1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09F35-6784-4C58-80F4-19C8C8AA3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669" y="2125250"/>
            <a:ext cx="34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238" y="1852613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 – click the plus icon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8C4F61BA-0B52-4C06-B856-75B0ACF45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24" y="2480835"/>
            <a:ext cx="1007408" cy="10233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1B3FA6-6B18-4D6A-A4BE-342DFCD2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6601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521" y="1853248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the target language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Notes or Questions projects, </a:t>
            </a:r>
            <a:r>
              <a:rPr lang="en-US" sz="2400" b="1" dirty="0"/>
              <a:t>must be same target language as the Text ULB</a:t>
            </a:r>
            <a:r>
              <a:rPr lang="en-US" sz="2400" dirty="0"/>
              <a:t> project you created during setup.</a:t>
            </a:r>
          </a:p>
          <a:p>
            <a:pPr lvl="1"/>
            <a:r>
              <a:rPr lang="en-US" sz="2400" dirty="0"/>
              <a:t>You can use the search function.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BFB6-DEE8-4571-908A-C7696154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11" y="3330914"/>
            <a:ext cx="3431313" cy="34694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7456A-CB0E-4939-B022-C7997541F41C}"/>
              </a:ext>
            </a:extLst>
          </p:cNvPr>
          <p:cNvSpPr/>
          <p:nvPr/>
        </p:nvSpPr>
        <p:spPr>
          <a:xfrm>
            <a:off x="7471588" y="3268468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D6B169-9E29-4961-AA5E-9CED27B98978}"/>
              </a:ext>
            </a:extLst>
          </p:cNvPr>
          <p:cNvSpPr/>
          <p:nvPr/>
        </p:nvSpPr>
        <p:spPr>
          <a:xfrm>
            <a:off x="10474197" y="3330914"/>
            <a:ext cx="371282" cy="439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515E7D-7BC7-4861-9B6F-4DDEC17A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8532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728623A3-D256-490B-B945-C17B46ADC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21" y="14525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a BTT Writer project is</a:t>
            </a:r>
          </a:p>
          <a:p>
            <a:r>
              <a:rPr lang="en-US" dirty="0"/>
              <a:t>List the two types of BTT Writer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58" y="1853248"/>
            <a:ext cx="10134731" cy="436775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Words project, click Other &gt; Translation Words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For Notes or Questions projects, must </a:t>
            </a:r>
            <a:br>
              <a:rPr lang="en-US" sz="2400" dirty="0"/>
            </a:br>
            <a:r>
              <a:rPr lang="en-US" sz="2400" dirty="0"/>
              <a:t>be same target Bible book as the </a:t>
            </a:r>
            <a:br>
              <a:rPr lang="en-US" sz="2400" dirty="0"/>
            </a:br>
            <a:r>
              <a:rPr lang="en-US" sz="2400" dirty="0"/>
              <a:t>Text ULB project you created during </a:t>
            </a:r>
            <a:br>
              <a:rPr lang="en-US" sz="2400" dirty="0"/>
            </a:br>
            <a:r>
              <a:rPr lang="en-US" sz="2400" dirty="0"/>
              <a:t>setup, and then select Notes or </a:t>
            </a:r>
            <a:br>
              <a:rPr lang="en-US" sz="2400" dirty="0"/>
            </a:br>
            <a:r>
              <a:rPr lang="en-US" sz="2400" dirty="0"/>
              <a:t>Questions.</a:t>
            </a:r>
          </a:p>
          <a:p>
            <a:pPr lvl="1"/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0D3B-6A95-4FEE-A74B-EA88ED29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69" y="2880122"/>
            <a:ext cx="3343143" cy="1399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1AF2-694D-4CA0-B3CF-688C05D9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09" y="2891197"/>
            <a:ext cx="3335746" cy="13959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DC64EA-8292-4AFC-BD25-CD0060EB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11195-0731-43AE-BE89-D4C45B9A7771}"/>
              </a:ext>
            </a:extLst>
          </p:cNvPr>
          <p:cNvGrpSpPr/>
          <p:nvPr/>
        </p:nvGrpSpPr>
        <p:grpSpPr>
          <a:xfrm>
            <a:off x="7843409" y="4721319"/>
            <a:ext cx="3807679" cy="1941847"/>
            <a:chOff x="7843409" y="4721319"/>
            <a:chExt cx="3807679" cy="19418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6CAF5E-DBB1-4911-B0B4-9C21D2AC3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3409" y="4721319"/>
              <a:ext cx="3807679" cy="1941847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26E92-F385-42AF-939B-9B61C5098689}"/>
                </a:ext>
              </a:extLst>
            </p:cNvPr>
            <p:cNvSpPr/>
            <p:nvPr/>
          </p:nvSpPr>
          <p:spPr>
            <a:xfrm>
              <a:off x="9290304" y="4721319"/>
              <a:ext cx="597408" cy="4115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0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037529"/>
            <a:ext cx="608225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Specify English ULB as the source text – this is the source text with the resources that you will be translating.</a:t>
            </a: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BB9F2-6D04-4888-BF22-409A577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83" y="2194997"/>
            <a:ext cx="4028546" cy="40528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F2E00F-DFDF-495F-92FE-F6E058A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697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7A4EEA-642E-487A-80C6-175F45E4C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652"/>
            <a:ext cx="12192000" cy="4129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Notes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42" y="1853248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51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Questions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9C20CD-53E1-428C-BA5B-74B7FFEF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" y="2473422"/>
            <a:ext cx="12192000" cy="41297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27748E-B90C-4025-9349-CC9FEC9051B6}"/>
              </a:ext>
            </a:extLst>
          </p:cNvPr>
          <p:cNvSpPr txBox="1">
            <a:spLocks/>
          </p:cNvSpPr>
          <p:nvPr/>
        </p:nvSpPr>
        <p:spPr>
          <a:xfrm>
            <a:off x="1459926" y="186235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/>
              <a:t>The Project screen opens and you are ready to translate.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2393E-D98D-46D9-B041-C9DA2C55A614}"/>
              </a:ext>
            </a:extLst>
          </p:cNvPr>
          <p:cNvSpPr txBox="1">
            <a:spLocks/>
          </p:cNvSpPr>
          <p:nvPr/>
        </p:nvSpPr>
        <p:spPr>
          <a:xfrm>
            <a:off x="1459926" y="186235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Words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B7557A-8677-4B32-B260-BB6CC8F8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83" y="2482998"/>
            <a:ext cx="8045558" cy="42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projects listed: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508D-702B-456A-9C4A-D0A8654D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3244"/>
            <a:ext cx="6038095" cy="3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D61CF-2A4D-4F5D-94B0-A6D0C15AD0A3}"/>
              </a:ext>
            </a:extLst>
          </p:cNvPr>
          <p:cNvSpPr txBox="1"/>
          <p:nvPr/>
        </p:nvSpPr>
        <p:spPr>
          <a:xfrm>
            <a:off x="60961" y="3481543"/>
            <a:ext cx="54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Text ULB project </a:t>
            </a:r>
            <a:r>
              <a:rPr lang="en-US" dirty="0"/>
              <a:t>(you don’t work in this project, but it’s needed for Notes or Questions projects.)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407FC-F079-4553-94F3-CBF33124BCED}"/>
              </a:ext>
            </a:extLst>
          </p:cNvPr>
          <p:cNvSpPr txBox="1"/>
          <p:nvPr/>
        </p:nvSpPr>
        <p:spPr>
          <a:xfrm>
            <a:off x="365538" y="4154866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           Text project </a:t>
            </a:r>
            <a:r>
              <a:rPr lang="en-US" dirty="0"/>
              <a:t>(this is the mother tongue </a:t>
            </a:r>
            <a:br>
              <a:rPr lang="en-US" dirty="0"/>
            </a:br>
            <a:r>
              <a:rPr lang="en-US" dirty="0"/>
              <a:t>                                                              project.)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9A3A9-A177-4724-9879-55FF664D3EB6}"/>
              </a:ext>
            </a:extLst>
          </p:cNvPr>
          <p:cNvSpPr txBox="1"/>
          <p:nvPr/>
        </p:nvSpPr>
        <p:spPr>
          <a:xfrm>
            <a:off x="3339108" y="47773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Questions project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AE4-9282-4EA3-B07B-BB618BBD402B}"/>
              </a:ext>
            </a:extLst>
          </p:cNvPr>
          <p:cNvSpPr txBox="1"/>
          <p:nvPr/>
        </p:nvSpPr>
        <p:spPr>
          <a:xfrm>
            <a:off x="3794361" y="531314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Notes project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9F257-5106-4939-9FD2-8F79A06A081A}"/>
              </a:ext>
            </a:extLst>
          </p:cNvPr>
          <p:cNvSpPr txBox="1"/>
          <p:nvPr/>
        </p:nvSpPr>
        <p:spPr>
          <a:xfrm>
            <a:off x="3747874" y="587906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Words project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94ABDD-AF23-4264-BF78-7EAAD2A6FEE3}"/>
              </a:ext>
            </a:extLst>
          </p:cNvPr>
          <p:cNvCxnSpPr>
            <a:cxnSpLocks/>
          </p:cNvCxnSpPr>
          <p:nvPr/>
        </p:nvCxnSpPr>
        <p:spPr>
          <a:xfrm>
            <a:off x="5476232" y="3804709"/>
            <a:ext cx="8547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2A56-295A-4608-A9D2-75D06E420D2F}"/>
              </a:ext>
            </a:extLst>
          </p:cNvPr>
          <p:cNvCxnSpPr>
            <a:cxnSpLocks/>
          </p:cNvCxnSpPr>
          <p:nvPr/>
        </p:nvCxnSpPr>
        <p:spPr>
          <a:xfrm>
            <a:off x="5476232" y="4368287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FE1540-A06B-42E7-BA02-67409BD8E1E1}"/>
              </a:ext>
            </a:extLst>
          </p:cNvPr>
          <p:cNvCxnSpPr>
            <a:cxnSpLocks/>
          </p:cNvCxnSpPr>
          <p:nvPr/>
        </p:nvCxnSpPr>
        <p:spPr>
          <a:xfrm>
            <a:off x="5476232" y="4931865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F262C-BA76-480C-A9E1-A465DFCC415E}"/>
              </a:ext>
            </a:extLst>
          </p:cNvPr>
          <p:cNvCxnSpPr>
            <a:cxnSpLocks/>
          </p:cNvCxnSpPr>
          <p:nvPr/>
        </p:nvCxnSpPr>
        <p:spPr>
          <a:xfrm>
            <a:off x="5476232" y="5495443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D0971-789E-4F60-8B1A-214B8E903266}"/>
              </a:ext>
            </a:extLst>
          </p:cNvPr>
          <p:cNvCxnSpPr>
            <a:cxnSpLocks/>
          </p:cNvCxnSpPr>
          <p:nvPr/>
        </p:nvCxnSpPr>
        <p:spPr>
          <a:xfrm>
            <a:off x="5476232" y="6059021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a BTT Writer project is</a:t>
            </a:r>
          </a:p>
          <a:p>
            <a:r>
              <a:rPr lang="en-US" dirty="0"/>
              <a:t>List the two types of BTT Writer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1ADB7AC2-1EEA-4C8F-B0E3-C803E51AF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36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BTT Writer opens to display the first type, the Home screen.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282C7-EB74-4987-94ED-6A798F5B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2D376-E0E0-4B1E-A680-753DB701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680AC-F631-42FB-92F3-077492ECD97B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263E2E-8990-4B0F-9C9D-2EE39C9A637A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BB9C-80C7-4B68-85AC-EEF1D82152DE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A9950-278E-4738-AF5D-6AD765DAD50F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474106AC-9B38-4A0B-BECD-C7C774AF476F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B8A5C0E4-C3E5-4AF8-9944-65EDDFD3BDB6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B27E42-EEA7-4B9A-A6D3-ED25AB334198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184B524A-8189-45BF-9E81-9E5A770C2E71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Speech Bubble: Rectangle 21">
              <a:extLst>
                <a:ext uri="{FF2B5EF4-FFF2-40B4-BE49-F238E27FC236}">
                  <a16:creationId xmlns:a16="http://schemas.microsoft.com/office/drawing/2014/main" id="{C8F2BC8E-CD25-42D7-A7CB-71F1A73998C7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Screens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D70C275-93C4-4B85-B9FD-7474D52E99AC}"/>
              </a:ext>
            </a:extLst>
          </p:cNvPr>
          <p:cNvSpPr/>
          <p:nvPr/>
        </p:nvSpPr>
        <p:spPr>
          <a:xfrm>
            <a:off x="5382069" y="4810998"/>
            <a:ext cx="2464984" cy="629509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Your projects (if any) are listed here.</a:t>
            </a:r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A project is a workspace to translate a specific portion of Scripture or Bible story into a target language, OR to translate Bible resources from English to a gateway language.</a:t>
            </a:r>
          </a:p>
          <a:p>
            <a:r>
              <a:rPr lang="en-US" sz="2800" dirty="0"/>
              <a:t>2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Target language: What language am I translating </a:t>
            </a:r>
            <a:r>
              <a:rPr lang="en-US" b="1" dirty="0"/>
              <a:t>INTO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Project category: What will I be translating? </a:t>
            </a:r>
          </a:p>
          <a:p>
            <a:pPr lvl="2"/>
            <a:r>
              <a:rPr lang="en-US" dirty="0"/>
              <a:t>Old or New Testament? Which book?</a:t>
            </a:r>
          </a:p>
          <a:p>
            <a:pPr lvl="2"/>
            <a:r>
              <a:rPr lang="en-US" dirty="0"/>
              <a:t>Open Bible Stories?</a:t>
            </a:r>
          </a:p>
          <a:p>
            <a:pPr lvl="2"/>
            <a:r>
              <a:rPr lang="en-US" dirty="0"/>
              <a:t>Notes, Questions, or Words?</a:t>
            </a:r>
          </a:p>
          <a:p>
            <a:r>
              <a:rPr lang="en-US" dirty="0"/>
              <a:t>After creating a project, you must specify source text: What will I use to </a:t>
            </a:r>
            <a:br>
              <a:rPr lang="en-US" dirty="0"/>
            </a:br>
            <a:r>
              <a:rPr lang="en-US" dirty="0"/>
              <a:t>translate </a:t>
            </a:r>
            <a:r>
              <a:rPr lang="en-US" b="1" dirty="0"/>
              <a:t>FROM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Can be English or a gateway language, ULB or UDB</a:t>
            </a:r>
          </a:p>
          <a:p>
            <a:pPr lvl="2"/>
            <a:r>
              <a:rPr lang="en-US" dirty="0"/>
              <a:t>Can use multiple source texts (up to 3)</a:t>
            </a:r>
          </a:p>
        </p:txBody>
      </p: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2E2511-AC78-4343-AE1E-2DDE4F92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15" y="4170001"/>
            <a:ext cx="2767051" cy="1755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508F3-B08E-40AF-9F40-445A1CF8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3" y="4199429"/>
            <a:ext cx="2734673" cy="1725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2D237-5B43-4376-ABC7-2D8497617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37" y="4199429"/>
            <a:ext cx="2796567" cy="1728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2650842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Mother Tongue project: Translating from English or a gateway language into a mother tongue</a:t>
            </a:r>
          </a:p>
          <a:p>
            <a:pPr lvl="2"/>
            <a:r>
              <a:rPr lang="en-US" dirty="0"/>
              <a:t>Can translate either a book of the Bible or Open Bible Stories</a:t>
            </a:r>
          </a:p>
          <a:p>
            <a:pPr lvl="2"/>
            <a:r>
              <a:rPr lang="en-US" dirty="0"/>
              <a:t>Can be done either on the desktop or Android versions of BTT Writer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Resources Project: Translating Bible resources from English to a gateway language</a:t>
            </a:r>
          </a:p>
          <a:p>
            <a:pPr lvl="2"/>
            <a:r>
              <a:rPr lang="en-US" dirty="0"/>
              <a:t>Includes Translation Notes, Translation Questions, or Translation Words</a:t>
            </a:r>
          </a:p>
          <a:p>
            <a:pPr lvl="2"/>
            <a:r>
              <a:rPr lang="en-US" dirty="0"/>
              <a:t>This can be done only on the desktop version of  BTT Writer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Mother Tongue Project </a:t>
            </a:r>
            <a:r>
              <a:rPr lang="en-US" sz="2700" dirty="0"/>
              <a:t>(Translating from English or a gateway language into a mother tongue)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293561"/>
            <a:ext cx="10018713" cy="4111721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 that the Gateway Language Mode setting is off.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Suggestions for practicing: English Demo 1 or English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</a:t>
            </a:r>
            <a:br>
              <a:rPr lang="en-US" dirty="0"/>
            </a:br>
            <a:r>
              <a:rPr lang="en-US" sz="1800" dirty="0"/>
              <a:t>Suggestion: </a:t>
            </a:r>
            <a:r>
              <a:rPr lang="en-US" sz="1800" dirty="0" err="1"/>
              <a:t>Bible:NT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James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a source text (language and text for the source translation)</a:t>
            </a:r>
            <a:br>
              <a:rPr lang="en-US" dirty="0"/>
            </a:br>
            <a:r>
              <a:rPr lang="en-US" sz="1800" dirty="0"/>
              <a:t>Suggestion: English (</a:t>
            </a:r>
            <a:r>
              <a:rPr lang="en-US" sz="1800" dirty="0" err="1"/>
              <a:t>en</a:t>
            </a:r>
            <a:r>
              <a:rPr lang="en-US" sz="1800" dirty="0"/>
              <a:t>) – Unlocked Literal Bible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These steps are shown in the next few slides.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8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0" y="2016342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Ensure that the Gateway Language Mode setting is off:</a:t>
            </a:r>
          </a:p>
          <a:p>
            <a:pPr lvl="1"/>
            <a:r>
              <a:rPr lang="en-US" sz="2400" dirty="0"/>
              <a:t>Tap the three dot icon to invoke the Options menu.</a:t>
            </a:r>
          </a:p>
          <a:p>
            <a:pPr lvl="1"/>
            <a:r>
              <a:rPr lang="en-US" sz="2400" dirty="0"/>
              <a:t>Select Settings.</a:t>
            </a:r>
          </a:p>
          <a:p>
            <a:pPr lvl="1"/>
            <a:r>
              <a:rPr lang="en-US" sz="2400" dirty="0"/>
              <a:t>Ensure that Gateway Language Mode </a:t>
            </a:r>
            <a:br>
              <a:rPr lang="en-US" sz="2400" dirty="0"/>
            </a:br>
            <a:r>
              <a:rPr lang="en-US" sz="2400" dirty="0"/>
              <a:t>is NOT selected.</a:t>
            </a:r>
          </a:p>
          <a:p>
            <a:pPr lvl="1"/>
            <a:r>
              <a:rPr lang="en-US" sz="2400" dirty="0"/>
              <a:t>Click the back arrow or the Home link </a:t>
            </a:r>
            <a:br>
              <a:rPr lang="en-US" sz="2400" dirty="0"/>
            </a:br>
            <a:r>
              <a:rPr lang="en-US" sz="2400" dirty="0"/>
              <a:t>to return to the home screen.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65159-DD94-4B50-88BA-B6957005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40" y="2931635"/>
            <a:ext cx="749043" cy="645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Starting a Mother Tongue Project: Step 1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83921-31B6-4912-BFC8-093A996D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00" y="4227432"/>
            <a:ext cx="4313699" cy="107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CC999-5F41-4D1F-AC73-48BF905C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834" y="1333410"/>
            <a:ext cx="1888765" cy="2751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8EA91-ED80-4830-8C5D-D4822357C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900" y="5439969"/>
            <a:ext cx="2628571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project: Click the plus icon OR the “Start a New Project” button</a:t>
            </a:r>
          </a:p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7B5FFE-DE05-4EA6-B55E-68C4C6BF5A38}"/>
              </a:ext>
            </a:extLst>
          </p:cNvPr>
          <p:cNvGrpSpPr/>
          <p:nvPr/>
        </p:nvGrpSpPr>
        <p:grpSpPr>
          <a:xfrm>
            <a:off x="1772602" y="3420363"/>
            <a:ext cx="7748103" cy="1000274"/>
            <a:chOff x="1772602" y="3420363"/>
            <a:chExt cx="7748103" cy="1000274"/>
          </a:xfrm>
        </p:grpSpPr>
        <p:pic>
          <p:nvPicPr>
            <p:cNvPr id="6" name="Picture 5" descr="A picture containing object, first-aid kit&#10;&#10;Description automatically generated">
              <a:extLst>
                <a:ext uri="{FF2B5EF4-FFF2-40B4-BE49-F238E27FC236}">
                  <a16:creationId xmlns:a16="http://schemas.microsoft.com/office/drawing/2014/main" id="{BCADBB72-233B-474E-AB57-51F5133F3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602" y="3420363"/>
              <a:ext cx="984645" cy="10002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60C62-E67C-4905-A61F-A4C279AE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253" y="3561027"/>
              <a:ext cx="3016452" cy="718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82333-B393-4EC7-91C4-B85381D65F62}"/>
                </a:ext>
              </a:extLst>
            </p:cNvPr>
            <p:cNvSpPr txBox="1"/>
            <p:nvPr/>
          </p:nvSpPr>
          <p:spPr>
            <a:xfrm>
              <a:off x="4222497" y="3597335"/>
              <a:ext cx="9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OR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98DC49D-3DBE-425A-82B3-CEE5CD0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Starting a Mother Tongue Project: Step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4BC5D6-D249-4355-B17B-4614E69E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53" y="2956844"/>
            <a:ext cx="3801272" cy="3843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target language: </a:t>
            </a:r>
          </a:p>
          <a:p>
            <a:pPr lvl="1"/>
            <a:r>
              <a:rPr lang="en-US" sz="2400" dirty="0"/>
              <a:t>Click magnifying glass</a:t>
            </a:r>
          </a:p>
          <a:p>
            <a:pPr lvl="1"/>
            <a:r>
              <a:rPr lang="en-US" sz="2400" dirty="0"/>
              <a:t>Search for language, </a:t>
            </a:r>
            <a:br>
              <a:rPr lang="en-US" sz="2400" dirty="0"/>
            </a:br>
            <a:r>
              <a:rPr lang="en-US" sz="2400" dirty="0"/>
              <a:t>such as  “</a:t>
            </a:r>
            <a:r>
              <a:rPr lang="en-US" sz="2400" dirty="0" err="1"/>
              <a:t>fr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Click desired target</a:t>
            </a:r>
            <a:br>
              <a:rPr lang="en-US" sz="2400" dirty="0"/>
            </a:br>
            <a:r>
              <a:rPr lang="en-US" sz="2400" dirty="0"/>
              <a:t>language to select it</a:t>
            </a:r>
          </a:p>
          <a:p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5F70D7-F58C-43EC-A076-35DB5F84041E}"/>
              </a:ext>
            </a:extLst>
          </p:cNvPr>
          <p:cNvGrpSpPr/>
          <p:nvPr/>
        </p:nvGrpSpPr>
        <p:grpSpPr>
          <a:xfrm>
            <a:off x="3158792" y="1541645"/>
            <a:ext cx="7401624" cy="1005405"/>
            <a:chOff x="3158792" y="1541645"/>
            <a:chExt cx="7401624" cy="10054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30F9AC-F84E-4C85-ACA0-9F532E764058}"/>
                </a:ext>
              </a:extLst>
            </p:cNvPr>
            <p:cNvSpPr/>
            <p:nvPr/>
          </p:nvSpPr>
          <p:spPr>
            <a:xfrm>
              <a:off x="3158792" y="2012450"/>
              <a:ext cx="2937208" cy="534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F2C849-3FC0-4379-85AB-655AF3BFAF8D}"/>
                </a:ext>
              </a:extLst>
            </p:cNvPr>
            <p:cNvGrpSpPr/>
            <p:nvPr/>
          </p:nvGrpSpPr>
          <p:grpSpPr>
            <a:xfrm>
              <a:off x="7751558" y="1541645"/>
              <a:ext cx="2808858" cy="912271"/>
              <a:chOff x="2739956" y="3433636"/>
              <a:chExt cx="1721224" cy="1470481"/>
            </a:xfrm>
          </p:grpSpPr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FEABAE60-125E-41ED-9F68-04EE41EDBC40}"/>
                  </a:ext>
                </a:extLst>
              </p:cNvPr>
              <p:cNvSpPr/>
              <p:nvPr/>
            </p:nvSpPr>
            <p:spPr>
              <a:xfrm>
                <a:off x="2739957" y="3433636"/>
                <a:ext cx="1721223" cy="1470481"/>
              </a:xfrm>
              <a:prstGeom prst="wedgeRoundRectCallout">
                <a:avLst>
                  <a:gd name="adj1" fmla="val -111632"/>
                  <a:gd name="adj2" fmla="val 17263"/>
                  <a:gd name="adj3" fmla="val 16667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6C2014-7E58-4902-B806-3AAFFCC9D06E}"/>
                  </a:ext>
                </a:extLst>
              </p:cNvPr>
              <p:cNvSpPr txBox="1"/>
              <p:nvPr/>
            </p:nvSpPr>
            <p:spPr>
              <a:xfrm>
                <a:off x="2739956" y="3580678"/>
                <a:ext cx="172122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Language you’re translating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into</a:t>
                </a:r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3A041-8AE5-451A-AA5C-29BFB5F44264}"/>
              </a:ext>
            </a:extLst>
          </p:cNvPr>
          <p:cNvCxnSpPr>
            <a:cxnSpLocks/>
          </p:cNvCxnSpPr>
          <p:nvPr/>
        </p:nvCxnSpPr>
        <p:spPr>
          <a:xfrm flipV="1">
            <a:off x="4900495" y="3828288"/>
            <a:ext cx="4499537" cy="506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A7B974-8659-45F3-BE42-3E63A77B32A7}"/>
              </a:ext>
            </a:extLst>
          </p:cNvPr>
          <p:cNvGrpSpPr/>
          <p:nvPr/>
        </p:nvGrpSpPr>
        <p:grpSpPr>
          <a:xfrm>
            <a:off x="3785032" y="2947037"/>
            <a:ext cx="3966526" cy="786911"/>
            <a:chOff x="3785032" y="2947037"/>
            <a:chExt cx="3966526" cy="7869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E9AC573-2DD1-47F9-8917-0089BC0AF55F}"/>
                </a:ext>
              </a:extLst>
            </p:cNvPr>
            <p:cNvSpPr/>
            <p:nvPr/>
          </p:nvSpPr>
          <p:spPr>
            <a:xfrm>
              <a:off x="7105087" y="2947037"/>
              <a:ext cx="646471" cy="5419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080419-A03E-4F6B-B98D-B7C9F2C7C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032" y="3403007"/>
              <a:ext cx="3320055" cy="3309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8A74D-DE46-45B6-88D2-5C0C15E2C215}"/>
              </a:ext>
            </a:extLst>
          </p:cNvPr>
          <p:cNvGrpSpPr/>
          <p:nvPr/>
        </p:nvGrpSpPr>
        <p:grpSpPr>
          <a:xfrm>
            <a:off x="5283818" y="2816352"/>
            <a:ext cx="5671425" cy="586655"/>
            <a:chOff x="5283818" y="2816352"/>
            <a:chExt cx="5671425" cy="58665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18B678-FC67-4C88-B8B1-075015CD01DC}"/>
                </a:ext>
              </a:extLst>
            </p:cNvPr>
            <p:cNvSpPr/>
            <p:nvPr/>
          </p:nvSpPr>
          <p:spPr>
            <a:xfrm>
              <a:off x="10583961" y="2963313"/>
              <a:ext cx="371282" cy="4396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849EBD-755D-4BD9-BE92-DAEF65B0FBED}"/>
                </a:ext>
              </a:extLst>
            </p:cNvPr>
            <p:cNvGrpSpPr/>
            <p:nvPr/>
          </p:nvGrpSpPr>
          <p:grpSpPr>
            <a:xfrm>
              <a:off x="5283818" y="2816352"/>
              <a:ext cx="5534651" cy="366808"/>
              <a:chOff x="5283818" y="2816352"/>
              <a:chExt cx="5300143" cy="36680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3CC90F-9EE4-4100-8E99-14B2DE70FDE3}"/>
                  </a:ext>
                </a:extLst>
              </p:cNvPr>
              <p:cNvCxnSpPr/>
              <p:nvPr/>
            </p:nvCxnSpPr>
            <p:spPr>
              <a:xfrm>
                <a:off x="5283818" y="2816352"/>
                <a:ext cx="530014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1972EB7-411C-47D6-A5A5-88B9A69CAED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10583961" y="2816352"/>
                <a:ext cx="0" cy="3668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8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e6b6b08c-4e37-4703-b140-b9e21b970c4f"/>
    <ds:schemaRef ds:uri="http://purl.org/dc/terms/"/>
    <ds:schemaRef ds:uri="http://www.w3.org/XML/1998/namespace"/>
    <ds:schemaRef ds:uri="http://schemas.openxmlformats.org/package/2006/metadata/core-properties"/>
    <ds:schemaRef ds:uri="63ebc9d3-73c5-43d0-b794-270dc3c2d1a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1602</TotalTime>
  <Words>935</Words>
  <Application>Microsoft Office PowerPoint</Application>
  <PresentationFormat>Widescreen</PresentationFormat>
  <Paragraphs>163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Starting a New Project</vt:lpstr>
      <vt:lpstr>What Is This Presentation About?</vt:lpstr>
      <vt:lpstr>There Are Two Types of Screens</vt:lpstr>
      <vt:lpstr>What Is a Project?</vt:lpstr>
      <vt:lpstr>Two Types of Projects</vt:lpstr>
      <vt:lpstr>Steps to Create a New Mother Tongue Project (Translating from English or a gateway language into a mother tongue) </vt:lpstr>
      <vt:lpstr>Starting a Mother Tongue Project: Step 1</vt:lpstr>
      <vt:lpstr>Starting a Mother Tongue Project: Step 2</vt:lpstr>
      <vt:lpstr>Starting a Mother Tongue Project: Step 3</vt:lpstr>
      <vt:lpstr>Starting a Mother Tongue Project: Step 4</vt:lpstr>
      <vt:lpstr>Starting a Mother Tongue Project: Step 4</vt:lpstr>
      <vt:lpstr>Starting a Mother Tongue Project: Step 5</vt:lpstr>
      <vt:lpstr>Starting a Mother Tongue Project: Step 5</vt:lpstr>
      <vt:lpstr>Second Type of Screen</vt:lpstr>
      <vt:lpstr>Back to the Home Screen</vt:lpstr>
      <vt:lpstr>Steps to Create a New Resource Project (Translating Bible resources from English into a gateway language) </vt:lpstr>
      <vt:lpstr>Starting a Resources Project:  Step 1</vt:lpstr>
      <vt:lpstr>Starting a Resources Project:  Step 2</vt:lpstr>
      <vt:lpstr>Starting a Resources Project:  Step 3</vt:lpstr>
      <vt:lpstr>Starting a Resources Project:  Step 4</vt:lpstr>
      <vt:lpstr>Starting a Resources Project:  Step 5</vt:lpstr>
      <vt:lpstr>The Project Screen for a Notes Project</vt:lpstr>
      <vt:lpstr>The Project Screen for a Questions Project</vt:lpstr>
      <vt:lpstr>The Project Screen for a Words Project</vt:lpstr>
      <vt:lpstr>Back to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16</cp:revision>
  <dcterms:created xsi:type="dcterms:W3CDTF">2019-11-18T15:43:47Z</dcterms:created>
  <dcterms:modified xsi:type="dcterms:W3CDTF">2019-11-19T19:51:22Z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