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0" r:id="rId4"/>
  </p:sldMasterIdLst>
  <p:notesMasterIdLst>
    <p:notesMasterId r:id="rId41"/>
  </p:notesMasterIdLst>
  <p:sldIdLst>
    <p:sldId id="300" r:id="rId5"/>
    <p:sldId id="298" r:id="rId6"/>
    <p:sldId id="335" r:id="rId7"/>
    <p:sldId id="336" r:id="rId8"/>
    <p:sldId id="329" r:id="rId9"/>
    <p:sldId id="330" r:id="rId10"/>
    <p:sldId id="344" r:id="rId11"/>
    <p:sldId id="301" r:id="rId12"/>
    <p:sldId id="302" r:id="rId13"/>
    <p:sldId id="303" r:id="rId14"/>
    <p:sldId id="304" r:id="rId15"/>
    <p:sldId id="305" r:id="rId16"/>
    <p:sldId id="306" r:id="rId17"/>
    <p:sldId id="282" r:id="rId18"/>
    <p:sldId id="318" r:id="rId19"/>
    <p:sldId id="287" r:id="rId20"/>
    <p:sldId id="307" r:id="rId21"/>
    <p:sldId id="308" r:id="rId22"/>
    <p:sldId id="309" r:id="rId23"/>
    <p:sldId id="310" r:id="rId24"/>
    <p:sldId id="311" r:id="rId25"/>
    <p:sldId id="312" r:id="rId26"/>
    <p:sldId id="319" r:id="rId27"/>
    <p:sldId id="320" r:id="rId28"/>
    <p:sldId id="321" r:id="rId29"/>
    <p:sldId id="322" r:id="rId30"/>
    <p:sldId id="325" r:id="rId31"/>
    <p:sldId id="326" r:id="rId32"/>
    <p:sldId id="313" r:id="rId33"/>
    <p:sldId id="315" r:id="rId34"/>
    <p:sldId id="316" r:id="rId35"/>
    <p:sldId id="317" r:id="rId36"/>
    <p:sldId id="314" r:id="rId37"/>
    <p:sldId id="327" r:id="rId38"/>
    <p:sldId id="328" r:id="rId39"/>
    <p:sldId id="299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C28C"/>
    <a:srgbClr val="002664"/>
    <a:srgbClr val="3FB2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084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2A5A54-57FA-4281-A6F5-1860CF48FA07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B8915D-B0F2-4E00-A13E-77885368E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626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1908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7480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3909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5303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6927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2720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7535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9545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918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this as a group exercise. Have them tell how they would implement each step in BTT Writer, then click to show the answer.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3738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8720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8762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885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5971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174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8939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712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03520" y="2468880"/>
            <a:ext cx="6172200" cy="3329581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962656"/>
            <a:ext cx="3200400" cy="3325168"/>
          </a:xfrm>
        </p:spPr>
        <p:txBody>
          <a:bodyPr anchor="t">
            <a:noAutofit/>
          </a:bodyPr>
          <a:lstStyle>
            <a:lvl1pPr marL="0" indent="0" algn="r">
              <a:buNone/>
              <a:defRPr sz="2400" b="1" cap="all">
                <a:solidFill>
                  <a:srgbClr val="28C28C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FF4940B4-518E-47CD-B08D-0B2A41374B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21286" y="303731"/>
            <a:ext cx="529550" cy="5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2488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9C1F56C1-65C1-4D71-9327-20B04813F57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21286" y="303731"/>
            <a:ext cx="529550" cy="5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14552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51BB619F-3667-408B-B67F-2FAF0CA1D85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21286" y="303731"/>
            <a:ext cx="529550" cy="5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32348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CA9FF593-071D-4DB7-A6D3-6E700FD84D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21286" y="303731"/>
            <a:ext cx="529550" cy="5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58596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5DEEE016-77A9-491A-8A12-B4154272E38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21286" y="303731"/>
            <a:ext cx="529550" cy="5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10699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0C6D133C-ED9A-40AF-8F0B-E999727AE61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21286" y="303731"/>
            <a:ext cx="529550" cy="5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44744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A6695F2A-D28F-4CAE-9A86-278492E57E1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21286" y="303731"/>
            <a:ext cx="529550" cy="5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74724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C8B00EA2-6787-4AAC-8DC0-72CE2342116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21286" y="303731"/>
            <a:ext cx="529550" cy="5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618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7FB3CEF1-4C43-4ECB-B5AB-B17CD1A96E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21286" y="303731"/>
            <a:ext cx="529550" cy="5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449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6111" y="2188565"/>
            <a:ext cx="4215384" cy="4206240"/>
          </a:xfrm>
        </p:spPr>
        <p:txBody>
          <a:bodyPr>
            <a:noAutofit/>
          </a:bodyPr>
          <a:lstStyle>
            <a:lvl1pPr>
              <a:buClr>
                <a:srgbClr val="28C28C"/>
              </a:buClr>
              <a:defRPr sz="2400"/>
            </a:lvl1pPr>
            <a:lvl2pPr>
              <a:buClr>
                <a:srgbClr val="28C28C"/>
              </a:buClr>
              <a:defRPr sz="2400"/>
            </a:lvl2pPr>
            <a:lvl3pPr>
              <a:buClr>
                <a:srgbClr val="28C28C"/>
              </a:buClr>
              <a:defRPr sz="2400"/>
            </a:lvl3pPr>
            <a:lvl4pPr>
              <a:buClr>
                <a:srgbClr val="28C28C"/>
              </a:buClr>
              <a:defRPr sz="1200"/>
            </a:lvl4pPr>
            <a:lvl5pPr>
              <a:buClr>
                <a:srgbClr val="28C28C"/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0640" y="2194560"/>
            <a:ext cx="6089904" cy="4200245"/>
          </a:xfrm>
        </p:spPr>
        <p:txBody>
          <a:bodyPr>
            <a:normAutofit/>
          </a:bodyPr>
          <a:lstStyle>
            <a:lvl1pPr>
              <a:buClr>
                <a:srgbClr val="28C28C"/>
              </a:buClr>
              <a:defRPr sz="1800"/>
            </a:lvl1pPr>
            <a:lvl2pPr>
              <a:buClr>
                <a:srgbClr val="28C28C"/>
              </a:buClr>
              <a:defRPr sz="1600"/>
            </a:lvl2pPr>
            <a:lvl3pPr>
              <a:buClr>
                <a:srgbClr val="28C28C"/>
              </a:buClr>
              <a:defRPr sz="1400"/>
            </a:lvl3pPr>
            <a:lvl4pPr>
              <a:buClr>
                <a:srgbClr val="28C28C"/>
              </a:buClr>
              <a:defRPr sz="1200"/>
            </a:lvl4pPr>
            <a:lvl5pPr>
              <a:buClr>
                <a:srgbClr val="28C28C"/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631EDA-FC97-4E7C-A281-E24C74E247D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071DDA4C-F7E1-460A-9577-5DF90D4D944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21286" y="303731"/>
            <a:ext cx="529550" cy="5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350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28C28C"/>
              </a:buClr>
              <a:defRPr/>
            </a:lvl1pPr>
            <a:lvl2pPr>
              <a:buClr>
                <a:srgbClr val="28C28C"/>
              </a:buClr>
              <a:defRPr/>
            </a:lvl2pPr>
            <a:lvl3pPr>
              <a:buClr>
                <a:srgbClr val="28C28C"/>
              </a:buClr>
              <a:defRPr/>
            </a:lvl3pPr>
            <a:lvl4pPr>
              <a:buClr>
                <a:srgbClr val="28C28C"/>
              </a:buClr>
              <a:defRPr/>
            </a:lvl4pPr>
            <a:lvl5pPr>
              <a:buClr>
                <a:srgbClr val="28C28C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CE5806-CCAD-44D3-8FC7-E762BECF4AC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C2969069-C257-4A3A-AF1D-3591F10CE1C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21286" y="303731"/>
            <a:ext cx="529550" cy="5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920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b="1" cap="all">
                <a:solidFill>
                  <a:srgbClr val="28C28C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D9D6ED-6FE1-4014-9C29-0BBFFC6DDA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BF758D5F-B4E8-4EDD-83CB-478F32AF848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21286" y="303731"/>
            <a:ext cx="529550" cy="5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824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rgbClr val="28C28C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buClr>
                <a:srgbClr val="28C28C"/>
              </a:buClr>
              <a:defRPr sz="1800"/>
            </a:lvl1pPr>
            <a:lvl2pPr>
              <a:buClr>
                <a:srgbClr val="28C28C"/>
              </a:buClr>
              <a:defRPr sz="1600"/>
            </a:lvl2pPr>
            <a:lvl3pPr>
              <a:buClr>
                <a:srgbClr val="28C28C"/>
              </a:buClr>
              <a:defRPr sz="1400"/>
            </a:lvl3pPr>
            <a:lvl4pPr>
              <a:buClr>
                <a:srgbClr val="28C28C"/>
              </a:buClr>
              <a:defRPr sz="1200"/>
            </a:lvl4pPr>
            <a:lvl5pPr>
              <a:buClr>
                <a:srgbClr val="28C28C"/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rgbClr val="28C28C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buClr>
                <a:srgbClr val="28C28C"/>
              </a:buClr>
              <a:defRPr sz="1800"/>
            </a:lvl1pPr>
            <a:lvl2pPr>
              <a:buClr>
                <a:srgbClr val="28C28C"/>
              </a:buClr>
              <a:defRPr sz="1600"/>
            </a:lvl2pPr>
            <a:lvl3pPr>
              <a:buClr>
                <a:srgbClr val="28C28C"/>
              </a:buClr>
              <a:defRPr sz="1400"/>
            </a:lvl3pPr>
            <a:lvl4pPr>
              <a:buClr>
                <a:srgbClr val="28C28C"/>
              </a:buClr>
              <a:defRPr sz="1200"/>
            </a:lvl4pPr>
            <a:lvl5pPr>
              <a:buClr>
                <a:srgbClr val="28C28C"/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46C4822-B60C-4CFD-B2B5-4487D90065E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780B989B-4F51-4DA6-9A8D-5E646B7EAC1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21286" y="303731"/>
            <a:ext cx="529550" cy="5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38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DD1CFB06-27A6-41FE-B3B7-2DA911197B0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21286" y="303731"/>
            <a:ext cx="529550" cy="5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97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DA0575D9-7680-4C28-95AD-D3F2C2E7724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21286" y="303731"/>
            <a:ext cx="529550" cy="5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344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buClr>
                <a:srgbClr val="28C28C"/>
              </a:buClr>
              <a:defRPr sz="2000"/>
            </a:lvl1pPr>
            <a:lvl2pPr>
              <a:buClr>
                <a:srgbClr val="28C28C"/>
              </a:buClr>
              <a:defRPr sz="1800"/>
            </a:lvl2pPr>
            <a:lvl3pPr>
              <a:buClr>
                <a:srgbClr val="28C28C"/>
              </a:buClr>
              <a:defRPr sz="1600"/>
            </a:lvl3pPr>
            <a:lvl4pPr>
              <a:buClr>
                <a:srgbClr val="28C28C"/>
              </a:buClr>
              <a:defRPr sz="1400"/>
            </a:lvl4pPr>
            <a:lvl5pPr>
              <a:buClr>
                <a:srgbClr val="28C28C"/>
              </a:buCl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C9917807-52EA-4113-8D18-AD7DB27BDF4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21286" y="303731"/>
            <a:ext cx="529550" cy="5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898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56698D39-D538-4881-818F-5BF10E13B3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21286" y="303731"/>
            <a:ext cx="529550" cy="5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370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rgbClr val="002664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rgbClr val="28C28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573448B-0838-405C-B69D-F5BBF286DCFD}"/>
              </a:ext>
            </a:extLst>
          </p:cNvPr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704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1" r:id="rId1"/>
    <p:sldLayoutId id="2147483854" r:id="rId2"/>
    <p:sldLayoutId id="2147483852" r:id="rId3"/>
    <p:sldLayoutId id="2147483853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  <p:sldLayoutId id="2147483862" r:id="rId12"/>
    <p:sldLayoutId id="2147483863" r:id="rId13"/>
    <p:sldLayoutId id="2147483864" r:id="rId14"/>
    <p:sldLayoutId id="2147483865" r:id="rId15"/>
    <p:sldLayoutId id="2147483866" r:id="rId16"/>
    <p:sldLayoutId id="2147483867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gif"/><Relationship Id="rId4" Type="http://schemas.openxmlformats.org/officeDocument/2006/relationships/image" Target="../media/image8.gi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gi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gi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gi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gi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gi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gif"/><Relationship Id="rId4" Type="http://schemas.openxmlformats.org/officeDocument/2006/relationships/image" Target="../media/image12.gi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ead.bibletranslationtools.org/u/WycliffeAssociates/en_tm/dc23f839f6/#translation-guidelines" TargetMode="External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bibleineverylanguage.org/translations" TargetMode="External"/><Relationship Id="rId4" Type="http://schemas.openxmlformats.org/officeDocument/2006/relationships/hyperlink" Target="https://bibleineverylanguage.org/statement-of-faith/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gi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gi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gi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gi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gi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E6F7702B-E972-475B-96F6-B122B5A86A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8680" y="2468880"/>
            <a:ext cx="3200400" cy="3328416"/>
          </a:xfrm>
        </p:spPr>
        <p:txBody>
          <a:bodyPr>
            <a:noAutofit/>
          </a:bodyPr>
          <a:lstStyle/>
          <a:p>
            <a:pPr algn="r"/>
            <a:r>
              <a:rPr lang="en-US" sz="2400" dirty="0"/>
              <a:t>BTT writer for the desktop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B828929-3BAD-49E0-91F2-1DFDE6EE0F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0" y="2103120"/>
            <a:ext cx="6172200" cy="3328416"/>
          </a:xfrm>
        </p:spPr>
        <p:txBody>
          <a:bodyPr anchor="t" anchorCtr="0"/>
          <a:lstStyle/>
          <a:p>
            <a:r>
              <a:rPr lang="en-US" sz="4400" dirty="0"/>
              <a:t>Performing Translation in Mother Tongue Projects</a:t>
            </a:r>
          </a:p>
        </p:txBody>
      </p:sp>
    </p:spTree>
    <p:extLst>
      <p:ext uri="{BB962C8B-B14F-4D97-AF65-F5344CB8AC3E}">
        <p14:creationId xmlns:p14="http://schemas.microsoft.com/office/powerpoint/2010/main" val="3635355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872B821-BD4A-46E0-B5F2-2947D479ACB0}"/>
              </a:ext>
            </a:extLst>
          </p:cNvPr>
          <p:cNvSpPr/>
          <p:nvPr/>
        </p:nvSpPr>
        <p:spPr>
          <a:xfrm>
            <a:off x="1284587" y="2440510"/>
            <a:ext cx="2266949" cy="2433242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1DBDA4-2E9A-4CE4-A75F-A3E8C21C2B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231" y="2472251"/>
            <a:ext cx="2266950" cy="23336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828ABD-06AC-45BC-868C-834BFAFE4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Steps of MAST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4AD09-9BF5-446C-B828-EF8A3E5B6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2314" y="1423447"/>
            <a:ext cx="7820709" cy="436775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700" dirty="0"/>
              <a:t>Consume: Read or listen to the entire chapter to be translated.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700" dirty="0"/>
              <a:t>Verbalize: In the target language, tell another person what you read.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700" dirty="0"/>
              <a:t>Chunk: Divide the chapter into chunks that you can retell without looking.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700" dirty="0"/>
              <a:t>Blind draft: Close the source text and translate a chunk without looking at the source.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700" dirty="0"/>
              <a:t>Self-edit: Compare translation draft with source and make corrections.</a:t>
            </a:r>
          </a:p>
        </p:txBody>
      </p:sp>
    </p:spTree>
    <p:extLst>
      <p:ext uri="{BB962C8B-B14F-4D97-AF65-F5344CB8AC3E}">
        <p14:creationId xmlns:p14="http://schemas.microsoft.com/office/powerpoint/2010/main" val="5305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8487C66-984D-4273-9AE9-FBCAC4661E99}"/>
              </a:ext>
            </a:extLst>
          </p:cNvPr>
          <p:cNvSpPr/>
          <p:nvPr/>
        </p:nvSpPr>
        <p:spPr>
          <a:xfrm>
            <a:off x="1284587" y="2440510"/>
            <a:ext cx="2266949" cy="2433242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B30916-8BDD-4CEF-9FE5-99CE024B6D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556" y="2473848"/>
            <a:ext cx="2333625" cy="22669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828ABD-06AC-45BC-868C-834BFAFE4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Steps of MAST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4AD09-9BF5-446C-B828-EF8A3E5B6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2314" y="1423447"/>
            <a:ext cx="7820709" cy="436775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700" dirty="0"/>
              <a:t>Consume: Read or listen to the entire chapter to be translated.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700" dirty="0"/>
              <a:t>Verbalize: In the target language, tell another person what you read.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700" dirty="0"/>
              <a:t>Chunk: Divide the chapter into chunks that you can retell without looking.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700" dirty="0"/>
              <a:t>Blind draft: Close the source text and translate a chunk without looking at the source.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700" dirty="0"/>
              <a:t>Self-edit: Compare translation draft with source and make corrections.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700" dirty="0"/>
              <a:t>Peer edit: Have a partner compare translation draft with source and discuss corrections; translator makes any changes.</a:t>
            </a:r>
          </a:p>
        </p:txBody>
      </p:sp>
    </p:spTree>
    <p:extLst>
      <p:ext uri="{BB962C8B-B14F-4D97-AF65-F5344CB8AC3E}">
        <p14:creationId xmlns:p14="http://schemas.microsoft.com/office/powerpoint/2010/main" val="2797617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DB063E6-AFB9-430F-82E6-4E39A64CB02B}"/>
              </a:ext>
            </a:extLst>
          </p:cNvPr>
          <p:cNvSpPr/>
          <p:nvPr/>
        </p:nvSpPr>
        <p:spPr>
          <a:xfrm>
            <a:off x="1284587" y="2440510"/>
            <a:ext cx="2266949" cy="2433242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13E965-0238-4583-B93A-0F8548C4D3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231" y="2454798"/>
            <a:ext cx="2266950" cy="2286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828ABD-06AC-45BC-868C-834BFAFE4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Steps of MAST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81DC794-212C-4D39-AE58-6C99798C37E9}"/>
              </a:ext>
            </a:extLst>
          </p:cNvPr>
          <p:cNvSpPr txBox="1">
            <a:spLocks/>
          </p:cNvSpPr>
          <p:nvPr/>
        </p:nvSpPr>
        <p:spPr>
          <a:xfrm>
            <a:off x="3688247" y="1423446"/>
            <a:ext cx="7820709" cy="43677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1700" dirty="0"/>
              <a:t>Consume: Read or listen to the entire chapter to be translated.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700" dirty="0"/>
              <a:t>Verbalize: In the target language, tell another person what you read.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700" dirty="0"/>
              <a:t>Chunk: Divide the chapter into chunks that you can retell without looking.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700" dirty="0"/>
              <a:t>Blind draft: Close the source text and translate a chunk without looking at the source.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700" dirty="0"/>
              <a:t>Self-edit: Compare translation draft with source and make corrections.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700" dirty="0"/>
              <a:t>Peer edit: Have a partner compare translation draft with source and discuss corrections; translator makes any changes.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700" dirty="0"/>
              <a:t>Important terms check: Check key terms to ensure they are present in the draft and translated clearly and consistently.</a:t>
            </a:r>
          </a:p>
        </p:txBody>
      </p:sp>
    </p:spTree>
    <p:extLst>
      <p:ext uri="{BB962C8B-B14F-4D97-AF65-F5344CB8AC3E}">
        <p14:creationId xmlns:p14="http://schemas.microsoft.com/office/powerpoint/2010/main" val="1319454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E78F682-E97D-499D-8F91-BA9C364C2C70}"/>
              </a:ext>
            </a:extLst>
          </p:cNvPr>
          <p:cNvSpPr/>
          <p:nvPr/>
        </p:nvSpPr>
        <p:spPr>
          <a:xfrm>
            <a:off x="1284587" y="2440510"/>
            <a:ext cx="2266949" cy="2433242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9E0F9A-A6AD-4022-B989-F9BB0FC29F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231" y="2473848"/>
            <a:ext cx="2286000" cy="22669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828ABD-06AC-45BC-868C-834BFAFE4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Steps of MAST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2E06106-0C26-4F59-90E8-4DE352728AEF}"/>
              </a:ext>
            </a:extLst>
          </p:cNvPr>
          <p:cNvSpPr txBox="1">
            <a:spLocks/>
          </p:cNvSpPr>
          <p:nvPr/>
        </p:nvSpPr>
        <p:spPr>
          <a:xfrm>
            <a:off x="3685036" y="1423446"/>
            <a:ext cx="7820709" cy="43677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7200" indent="-45720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+mj-lt"/>
              <a:buAutoNum type="arabicPeriod"/>
              <a:defRPr sz="1700" b="0" i="0">
                <a:latin typeface="+mj-lt"/>
                <a:ea typeface="+mj-ea"/>
                <a:cs typeface="+mj-cs"/>
              </a:defRPr>
            </a:lvl1pPr>
            <a:lvl2pPr marL="742950" indent="-28575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b="0" i="0">
                <a:latin typeface="+mj-lt"/>
                <a:ea typeface="+mj-ea"/>
                <a:cs typeface="+mj-cs"/>
              </a:defRPr>
            </a:lvl2pPr>
            <a:lvl3pPr marL="1143000" indent="-22860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sz="1600" b="0" i="0">
                <a:latin typeface="+mj-lt"/>
                <a:ea typeface="+mj-ea"/>
                <a:cs typeface="+mj-cs"/>
              </a:defRPr>
            </a:lvl3pPr>
            <a:lvl4pPr marL="1600200" indent="-22860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sz="1400" b="0" i="0">
                <a:latin typeface="+mj-lt"/>
                <a:ea typeface="+mj-ea"/>
                <a:cs typeface="+mj-cs"/>
              </a:defRPr>
            </a:lvl4pPr>
            <a:lvl5pPr marL="2057400" indent="-22860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sz="1400" b="0" i="0">
                <a:latin typeface="+mj-lt"/>
                <a:ea typeface="+mj-ea"/>
                <a:cs typeface="+mj-cs"/>
              </a:defRPr>
            </a:lvl5pPr>
            <a:lvl6pPr marL="25146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>
                <a:latin typeface="+mj-lt"/>
                <a:ea typeface="+mj-ea"/>
                <a:cs typeface="+mj-cs"/>
              </a:defRPr>
            </a:lvl6pPr>
            <a:lvl7pPr marL="29718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>
                <a:latin typeface="+mj-lt"/>
                <a:ea typeface="+mj-ea"/>
                <a:cs typeface="+mj-cs"/>
              </a:defRPr>
            </a:lvl7pPr>
            <a:lvl8pPr marL="34290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>
                <a:latin typeface="+mj-lt"/>
                <a:ea typeface="+mj-ea"/>
                <a:cs typeface="+mj-cs"/>
              </a:defRPr>
            </a:lvl8pPr>
            <a:lvl9pPr marL="38862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Consume: Read or listen to the entire chapter to be translated.</a:t>
            </a:r>
          </a:p>
          <a:p>
            <a:r>
              <a:rPr lang="en-US" dirty="0"/>
              <a:t>Verbalize: In the target language, tell another person what you read.</a:t>
            </a:r>
          </a:p>
          <a:p>
            <a:r>
              <a:rPr lang="en-US" dirty="0"/>
              <a:t>Chunk: Divide the chapter into chunks that you can retell without looking.</a:t>
            </a:r>
          </a:p>
          <a:p>
            <a:r>
              <a:rPr lang="en-US" dirty="0"/>
              <a:t>Blind draft: Close the source text and translate a chunk without looking at the source.</a:t>
            </a:r>
          </a:p>
          <a:p>
            <a:r>
              <a:rPr lang="en-US" dirty="0"/>
              <a:t>Self-edit: Compare translation draft with source and make corrections.</a:t>
            </a:r>
          </a:p>
          <a:p>
            <a:r>
              <a:rPr lang="en-US" dirty="0"/>
              <a:t>Peer edit: Have a partner compare translation draft with source and discuss corrections; translator makes any changes.</a:t>
            </a:r>
          </a:p>
          <a:p>
            <a:r>
              <a:rPr lang="en-US" dirty="0"/>
              <a:t>Important terms check: Check key terms to ensure they are present in the draft and translated clearly and consistently.</a:t>
            </a:r>
          </a:p>
          <a:p>
            <a:r>
              <a:rPr lang="en-US" dirty="0"/>
              <a:t>Verse-by-verse check: Back-translate the draft orally while someone checks it against a source text.</a:t>
            </a:r>
          </a:p>
        </p:txBody>
      </p:sp>
    </p:spTree>
    <p:extLst>
      <p:ext uri="{BB962C8B-B14F-4D97-AF65-F5344CB8AC3E}">
        <p14:creationId xmlns:p14="http://schemas.microsoft.com/office/powerpoint/2010/main" val="87969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28ABD-06AC-45BC-868C-834BFAFE4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652" y="95232"/>
            <a:ext cx="10018713" cy="897903"/>
          </a:xfrm>
        </p:spPr>
        <p:txBody>
          <a:bodyPr/>
          <a:lstStyle/>
          <a:p>
            <a:r>
              <a:rPr lang="en-US" dirty="0"/>
              <a:t>Implementing MAST in BTT Writer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6089C6-27D8-4EED-82D1-5829448F2A31}"/>
              </a:ext>
            </a:extLst>
          </p:cNvPr>
          <p:cNvSpPr txBox="1"/>
          <p:nvPr/>
        </p:nvSpPr>
        <p:spPr>
          <a:xfrm>
            <a:off x="5946138" y="993135"/>
            <a:ext cx="18473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AAF2B6D-6DEB-42FC-9BC3-F53DF768CC53}"/>
              </a:ext>
            </a:extLst>
          </p:cNvPr>
          <p:cNvSpPr/>
          <p:nvPr/>
        </p:nvSpPr>
        <p:spPr>
          <a:xfrm>
            <a:off x="648635" y="993135"/>
            <a:ext cx="10354235" cy="56900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7F1AB96-6750-40C6-9C12-04AB930CAEE1}"/>
              </a:ext>
            </a:extLst>
          </p:cNvPr>
          <p:cNvCxnSpPr>
            <a:stCxn id="12" idx="1"/>
            <a:endCxn id="12" idx="3"/>
          </p:cNvCxnSpPr>
          <p:nvPr/>
        </p:nvCxnSpPr>
        <p:spPr>
          <a:xfrm>
            <a:off x="648635" y="3838162"/>
            <a:ext cx="103542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FD85635-B07C-46F2-AA14-954C91D05F53}"/>
              </a:ext>
            </a:extLst>
          </p:cNvPr>
          <p:cNvCxnSpPr/>
          <p:nvPr/>
        </p:nvCxnSpPr>
        <p:spPr>
          <a:xfrm>
            <a:off x="648635" y="4488103"/>
            <a:ext cx="103542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1A3D61A-3E9B-4F59-8F7D-B933EF4E7F15}"/>
              </a:ext>
            </a:extLst>
          </p:cNvPr>
          <p:cNvCxnSpPr/>
          <p:nvPr/>
        </p:nvCxnSpPr>
        <p:spPr>
          <a:xfrm>
            <a:off x="648635" y="5931421"/>
            <a:ext cx="103542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344AB99-8A1A-4918-9374-BC8E9B6D4450}"/>
              </a:ext>
            </a:extLst>
          </p:cNvPr>
          <p:cNvCxnSpPr/>
          <p:nvPr/>
        </p:nvCxnSpPr>
        <p:spPr>
          <a:xfrm>
            <a:off x="648635" y="5263550"/>
            <a:ext cx="103542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67A0C83-CF72-4082-BABF-CA34E6B1C479}"/>
              </a:ext>
            </a:extLst>
          </p:cNvPr>
          <p:cNvCxnSpPr/>
          <p:nvPr/>
        </p:nvCxnSpPr>
        <p:spPr>
          <a:xfrm>
            <a:off x="648635" y="3062715"/>
            <a:ext cx="103542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1D74E2C-2B30-439D-9456-1903CF7F3818}"/>
              </a:ext>
            </a:extLst>
          </p:cNvPr>
          <p:cNvCxnSpPr/>
          <p:nvPr/>
        </p:nvCxnSpPr>
        <p:spPr>
          <a:xfrm>
            <a:off x="648635" y="1695597"/>
            <a:ext cx="103542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D225EC9-C2B6-4E69-A356-1F2F23A5AD92}"/>
              </a:ext>
            </a:extLst>
          </p:cNvPr>
          <p:cNvCxnSpPr/>
          <p:nvPr/>
        </p:nvCxnSpPr>
        <p:spPr>
          <a:xfrm>
            <a:off x="648635" y="2412774"/>
            <a:ext cx="103542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29A9727-CFD4-4984-9986-D7CCFCF9CFC1}"/>
              </a:ext>
            </a:extLst>
          </p:cNvPr>
          <p:cNvCxnSpPr>
            <a:cxnSpLocks/>
          </p:cNvCxnSpPr>
          <p:nvPr/>
        </p:nvCxnSpPr>
        <p:spPr>
          <a:xfrm flipV="1">
            <a:off x="2699311" y="993135"/>
            <a:ext cx="0" cy="56900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1D8DE70-7202-4CB9-BC02-6F4F9109CF9E}"/>
              </a:ext>
            </a:extLst>
          </p:cNvPr>
          <p:cNvSpPr txBox="1"/>
          <p:nvPr/>
        </p:nvSpPr>
        <p:spPr>
          <a:xfrm>
            <a:off x="648635" y="1158725"/>
            <a:ext cx="13805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Consume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FBEB679-0983-402A-9995-F943277B37AA}"/>
              </a:ext>
            </a:extLst>
          </p:cNvPr>
          <p:cNvSpPr txBox="1"/>
          <p:nvPr/>
        </p:nvSpPr>
        <p:spPr>
          <a:xfrm>
            <a:off x="648635" y="2543617"/>
            <a:ext cx="9909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Chunk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04942B7-866A-4AF0-8BA2-842C27604BD7}"/>
              </a:ext>
            </a:extLst>
          </p:cNvPr>
          <p:cNvSpPr txBox="1"/>
          <p:nvPr/>
        </p:nvSpPr>
        <p:spPr>
          <a:xfrm>
            <a:off x="648635" y="3262393"/>
            <a:ext cx="1447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Blind Draft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9DC396D-1825-49C6-A9B5-FC5C8D310CB8}"/>
              </a:ext>
            </a:extLst>
          </p:cNvPr>
          <p:cNvSpPr txBox="1"/>
          <p:nvPr/>
        </p:nvSpPr>
        <p:spPr>
          <a:xfrm>
            <a:off x="648635" y="3953029"/>
            <a:ext cx="1508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Self Check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E25AF5F-9F30-4914-B16A-79A209F2CA11}"/>
              </a:ext>
            </a:extLst>
          </p:cNvPr>
          <p:cNvSpPr txBox="1"/>
          <p:nvPr/>
        </p:nvSpPr>
        <p:spPr>
          <a:xfrm>
            <a:off x="648635" y="4646463"/>
            <a:ext cx="16450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Peer Check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261E4FE-1A68-4413-A4D4-3D0778C97F7B}"/>
              </a:ext>
            </a:extLst>
          </p:cNvPr>
          <p:cNvSpPr txBox="1"/>
          <p:nvPr/>
        </p:nvSpPr>
        <p:spPr>
          <a:xfrm>
            <a:off x="648635" y="5231922"/>
            <a:ext cx="20506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Important Terms Check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84942B4-CD88-487C-86FC-53F0A513D6A0}"/>
              </a:ext>
            </a:extLst>
          </p:cNvPr>
          <p:cNvSpPr txBox="1"/>
          <p:nvPr/>
        </p:nvSpPr>
        <p:spPr>
          <a:xfrm>
            <a:off x="648635" y="5930621"/>
            <a:ext cx="20506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/>
              <a:t>Verse by Verse     </a:t>
            </a:r>
            <a:br>
              <a:rPr lang="en-US" sz="2000" b="1" dirty="0"/>
            </a:br>
            <a:r>
              <a:rPr lang="en-US" sz="2000" b="1" dirty="0"/>
              <a:t> Check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6304C63-4A32-4105-81F7-3EE1A32AF50F}"/>
              </a:ext>
            </a:extLst>
          </p:cNvPr>
          <p:cNvSpPr txBox="1"/>
          <p:nvPr/>
        </p:nvSpPr>
        <p:spPr>
          <a:xfrm>
            <a:off x="648635" y="1836243"/>
            <a:ext cx="1353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Verbalize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AC46284-7821-48B1-957A-23D1CAAA1BAA}"/>
              </a:ext>
            </a:extLst>
          </p:cNvPr>
          <p:cNvSpPr txBox="1"/>
          <p:nvPr/>
        </p:nvSpPr>
        <p:spPr>
          <a:xfrm>
            <a:off x="2747966" y="1158725"/>
            <a:ext cx="7492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/>
            </a:lvl1pPr>
          </a:lstStyle>
          <a:p>
            <a:r>
              <a:rPr lang="en-US" sz="1800" dirty="0"/>
              <a:t>In Chapter view, read the entire chapter in the source text.</a:t>
            </a:r>
          </a:p>
          <a:p>
            <a:endParaRPr lang="en-US" sz="18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6C81EE8-E298-4C44-8FEB-F54DCB0F4DB5}"/>
              </a:ext>
            </a:extLst>
          </p:cNvPr>
          <p:cNvSpPr txBox="1"/>
          <p:nvPr/>
        </p:nvSpPr>
        <p:spPr>
          <a:xfrm>
            <a:off x="2747966" y="2390283"/>
            <a:ext cx="8119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Chunking has been done for you. In the Chunk view, read a chunk until you can retell it.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7980A18-EB56-4D97-BECA-6253D10675F4}"/>
              </a:ext>
            </a:extLst>
          </p:cNvPr>
          <p:cNvSpPr txBox="1"/>
          <p:nvPr/>
        </p:nvSpPr>
        <p:spPr>
          <a:xfrm>
            <a:off x="2747967" y="3805608"/>
            <a:ext cx="8012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dirty="0"/>
              <a:t>In Check view, compare translation draft with source and make corrections; use the resources; place the verse markers.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09D9CB-CE2B-483D-9F16-0FCD2A3A3E7C}"/>
              </a:ext>
            </a:extLst>
          </p:cNvPr>
          <p:cNvSpPr txBox="1"/>
          <p:nvPr/>
        </p:nvSpPr>
        <p:spPr>
          <a:xfrm>
            <a:off x="2747965" y="3129951"/>
            <a:ext cx="8126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dirty="0"/>
              <a:t>In Chunk view, click the “paper” behind the source text and translate the chunk; you can’t see the source while you are translating.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1D9195D-EEE6-4080-B7BF-0C4186808446}"/>
              </a:ext>
            </a:extLst>
          </p:cNvPr>
          <p:cNvSpPr txBox="1"/>
          <p:nvPr/>
        </p:nvSpPr>
        <p:spPr>
          <a:xfrm>
            <a:off x="2747965" y="4524679"/>
            <a:ext cx="8308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dirty="0"/>
              <a:t>In Check view, have a partner compare translation draft with source and discuss corrections; use the resources to help resolve issues.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09AFFCA-E6C0-44CA-A717-9D79560F3AFC}"/>
              </a:ext>
            </a:extLst>
          </p:cNvPr>
          <p:cNvSpPr txBox="1"/>
          <p:nvPr/>
        </p:nvSpPr>
        <p:spPr>
          <a:xfrm>
            <a:off x="2747965" y="5365854"/>
            <a:ext cx="5152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dirty="0"/>
              <a:t>Check the resources for the key terms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E5FB87C-1E5C-4A24-9D71-EF0781B00704}"/>
              </a:ext>
            </a:extLst>
          </p:cNvPr>
          <p:cNvSpPr txBox="1"/>
          <p:nvPr/>
        </p:nvSpPr>
        <p:spPr>
          <a:xfrm>
            <a:off x="2747966" y="5959767"/>
            <a:ext cx="6996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dirty="0"/>
              <a:t>Can use the resources for in-depth checking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0DBC96A-4C3F-49B9-837B-E41BEA1AD950}"/>
              </a:ext>
            </a:extLst>
          </p:cNvPr>
          <p:cNvSpPr txBox="1"/>
          <p:nvPr/>
        </p:nvSpPr>
        <p:spPr>
          <a:xfrm>
            <a:off x="2747966" y="1836243"/>
            <a:ext cx="1922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 offline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585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uild="p"/>
      <p:bldP spid="34" grpId="0" build="p"/>
      <p:bldP spid="35" grpId="0" build="p"/>
      <p:bldP spid="36" grpId="0" build="p"/>
      <p:bldP spid="37" grpId="0" build="p"/>
      <p:bldP spid="38" grpId="0" build="p"/>
      <p:bldP spid="39" grpId="0" build="p"/>
      <p:bldP spid="40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1759C9F-422B-4614-9F83-23112CE0A1B0}"/>
              </a:ext>
            </a:extLst>
          </p:cNvPr>
          <p:cNvSpPr/>
          <p:nvPr/>
        </p:nvSpPr>
        <p:spPr>
          <a:xfrm>
            <a:off x="1494722" y="2143076"/>
            <a:ext cx="1714500" cy="241495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EE32DCD-E2D1-4692-A83A-3AD29A7BF7F6}"/>
              </a:ext>
            </a:extLst>
          </p:cNvPr>
          <p:cNvSpPr/>
          <p:nvPr/>
        </p:nvSpPr>
        <p:spPr>
          <a:xfrm>
            <a:off x="4062677" y="2143076"/>
            <a:ext cx="1714500" cy="241495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E50315C-0E64-4AFA-9069-AC44B51E626A}"/>
              </a:ext>
            </a:extLst>
          </p:cNvPr>
          <p:cNvSpPr/>
          <p:nvPr/>
        </p:nvSpPr>
        <p:spPr>
          <a:xfrm>
            <a:off x="6528144" y="2115366"/>
            <a:ext cx="1714500" cy="241495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2D916B6-0468-4011-9EB4-56E4E679EA12}"/>
              </a:ext>
            </a:extLst>
          </p:cNvPr>
          <p:cNvSpPr/>
          <p:nvPr/>
        </p:nvSpPr>
        <p:spPr>
          <a:xfrm>
            <a:off x="9081296" y="2107445"/>
            <a:ext cx="1714500" cy="241495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3AB6DF-29DC-47AF-A8BC-59135DEEB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 Drafting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39F3F-A108-4612-A037-C40116B67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568286"/>
            <a:ext cx="8946541" cy="4195481"/>
          </a:xfrm>
        </p:spPr>
        <p:txBody>
          <a:bodyPr/>
          <a:lstStyle/>
          <a:p>
            <a:r>
              <a:rPr lang="en-US" dirty="0"/>
              <a:t>The first four steps of MAST are the drafting steps.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The result of the drafting steps is a first draft of the translation.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9C84C12-267C-407C-B138-0872394C11FD}"/>
              </a:ext>
            </a:extLst>
          </p:cNvPr>
          <p:cNvGrpSpPr/>
          <p:nvPr/>
        </p:nvGrpSpPr>
        <p:grpSpPr>
          <a:xfrm>
            <a:off x="1502598" y="2148110"/>
            <a:ext cx="9311486" cy="2779252"/>
            <a:chOff x="1475166" y="3256474"/>
            <a:chExt cx="9311486" cy="277925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AEB9FA5-A06C-47BE-90C1-DD1899F325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72152" y="3256474"/>
              <a:ext cx="1714500" cy="2333625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CDB1B02-F030-43CD-86EB-BDB94CF119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21536" y="3256474"/>
              <a:ext cx="1714500" cy="2333625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39FF764-28F7-45CD-AD24-0A83A523B5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5166" y="3256474"/>
              <a:ext cx="1714500" cy="2333625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6C49CAD5-432B-4460-A8E4-4C859E079BC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34927" y="3256474"/>
              <a:ext cx="1714500" cy="2333625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0FE4793-82C6-4216-8945-49EF7B513CE4}"/>
                </a:ext>
              </a:extLst>
            </p:cNvPr>
            <p:cNvSpPr txBox="1"/>
            <p:nvPr/>
          </p:nvSpPr>
          <p:spPr>
            <a:xfrm>
              <a:off x="1775212" y="5638684"/>
              <a:ext cx="1114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Consume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B989E74-E126-4BB4-BA4A-D97003B6CA87}"/>
                </a:ext>
              </a:extLst>
            </p:cNvPr>
            <p:cNvSpPr txBox="1"/>
            <p:nvPr/>
          </p:nvSpPr>
          <p:spPr>
            <a:xfrm>
              <a:off x="4339334" y="5638684"/>
              <a:ext cx="11056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Verbalize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81B39C2-1592-40CC-9DEA-8467938B9D20}"/>
                </a:ext>
              </a:extLst>
            </p:cNvPr>
            <p:cNvSpPr txBox="1"/>
            <p:nvPr/>
          </p:nvSpPr>
          <p:spPr>
            <a:xfrm>
              <a:off x="6968257" y="5666394"/>
              <a:ext cx="8210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Chunk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FACB64F-4E9D-48AB-AD29-94A8FDA98B6D}"/>
                </a:ext>
              </a:extLst>
            </p:cNvPr>
            <p:cNvSpPr txBox="1"/>
            <p:nvPr/>
          </p:nvSpPr>
          <p:spPr>
            <a:xfrm>
              <a:off x="9294453" y="5638684"/>
              <a:ext cx="12698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Blind Draft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6986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6558D4F-FA61-4453-A481-6868DB3F3B24}"/>
              </a:ext>
            </a:extLst>
          </p:cNvPr>
          <p:cNvSpPr/>
          <p:nvPr/>
        </p:nvSpPr>
        <p:spPr>
          <a:xfrm>
            <a:off x="8607654" y="137084"/>
            <a:ext cx="1714500" cy="241495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7F8A25-B76B-4795-87EC-795A5A5A09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0839" y="2543836"/>
            <a:ext cx="7070014" cy="41770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366CD7-8216-4F8C-8663-62424D6E2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 Step 1: Consume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68E18-258F-45DA-A18A-33B4B710A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23447"/>
            <a:ext cx="7741577" cy="436775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In Chapter view, read an entire chapter.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Get an overall picture of the story or passage.</a:t>
            </a:r>
          </a:p>
          <a:p>
            <a:pPr marL="457200" indent="-457200">
              <a:buFont typeface="+mj-lt"/>
              <a:buAutoNum type="arabicPeriod"/>
            </a:pP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FD7F07-5198-4FC1-97D9-A584512750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2832" y="137084"/>
            <a:ext cx="1714500" cy="2333625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DD4AB10-6258-4940-87B2-F56DF5611979}"/>
              </a:ext>
            </a:extLst>
          </p:cNvPr>
          <p:cNvSpPr/>
          <p:nvPr/>
        </p:nvSpPr>
        <p:spPr>
          <a:xfrm>
            <a:off x="3739487" y="2934271"/>
            <a:ext cx="573206" cy="36849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2B6FBF-3D1E-4B65-BA82-D9E0189980E5}"/>
              </a:ext>
            </a:extLst>
          </p:cNvPr>
          <p:cNvSpPr txBox="1"/>
          <p:nvPr/>
        </p:nvSpPr>
        <p:spPr>
          <a:xfrm>
            <a:off x="2136871" y="2933429"/>
            <a:ext cx="1624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Chapter view </a:t>
            </a:r>
          </a:p>
        </p:txBody>
      </p:sp>
    </p:spTree>
    <p:extLst>
      <p:ext uri="{BB962C8B-B14F-4D97-AF65-F5344CB8AC3E}">
        <p14:creationId xmlns:p14="http://schemas.microsoft.com/office/powerpoint/2010/main" val="3378170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8192AEF-DD1B-4D36-A7A7-910150007FC9}"/>
              </a:ext>
            </a:extLst>
          </p:cNvPr>
          <p:cNvSpPr/>
          <p:nvPr/>
        </p:nvSpPr>
        <p:spPr>
          <a:xfrm>
            <a:off x="8605808" y="0"/>
            <a:ext cx="1714500" cy="241495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9ABD072-A7EC-4515-B1AB-8AB09BB095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5808" y="40664"/>
            <a:ext cx="1714500" cy="23336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366CD7-8216-4F8C-8663-62424D6E2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 Step 2: Verbalize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68E18-258F-45DA-A18A-33B4B710A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23447"/>
            <a:ext cx="7741577" cy="436775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Do this offline.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Tell another person what you have read, or just say </a:t>
            </a:r>
            <a:br>
              <a:rPr lang="en-US" dirty="0"/>
            </a:br>
            <a:r>
              <a:rPr lang="en-US" dirty="0"/>
              <a:t>it out loud if no one else is available.</a:t>
            </a:r>
          </a:p>
          <a:p>
            <a:pPr marL="457200" indent="-457200">
              <a:buFont typeface="+mj-lt"/>
              <a:buAutoNum type="arabicPeriod"/>
            </a:pPr>
            <a:endParaRPr lang="en-US" sz="18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326FA78-0B89-42FE-B847-5145ED0D42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302" y="2786343"/>
            <a:ext cx="6574506" cy="3822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728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3" dur="3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4082DD0-694D-406A-8ACE-FFBD9941505F}"/>
              </a:ext>
            </a:extLst>
          </p:cNvPr>
          <p:cNvSpPr/>
          <p:nvPr/>
        </p:nvSpPr>
        <p:spPr>
          <a:xfrm>
            <a:off x="8660672" y="36576"/>
            <a:ext cx="1714500" cy="241495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6B7679-2E5B-41A0-94A8-89EBB12602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4349" y="2781673"/>
            <a:ext cx="6736875" cy="398025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366CD7-8216-4F8C-8663-62424D6E2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 Step 3: Chunk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68E18-258F-45DA-A18A-33B4B710A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23447"/>
            <a:ext cx="7741577" cy="436775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The chunking has been done for you.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 chunk view, read a section until you think you can translate it without looking.</a:t>
            </a:r>
          </a:p>
          <a:p>
            <a:pPr marL="457200" indent="-457200">
              <a:buFont typeface="+mj-lt"/>
              <a:buAutoNum type="arabicPeriod"/>
            </a:pPr>
            <a:endParaRPr lang="en-US" sz="18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8A1A2F6-9CBA-4445-B7F9-254FCBF942CF}"/>
              </a:ext>
            </a:extLst>
          </p:cNvPr>
          <p:cNvSpPr/>
          <p:nvPr/>
        </p:nvSpPr>
        <p:spPr>
          <a:xfrm>
            <a:off x="2627061" y="3424528"/>
            <a:ext cx="403032" cy="36849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CD1173-B481-4554-8F59-A62816CEEC5D}"/>
              </a:ext>
            </a:extLst>
          </p:cNvPr>
          <p:cNvSpPr txBox="1"/>
          <p:nvPr/>
        </p:nvSpPr>
        <p:spPr>
          <a:xfrm>
            <a:off x="1188221" y="3423686"/>
            <a:ext cx="1624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Chunk view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A9B1C33-A75D-41C4-8617-4C91FC975A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0672" y="46152"/>
            <a:ext cx="1714500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294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C2A75BA-D015-4DF3-8B58-FC247540828D}"/>
              </a:ext>
            </a:extLst>
          </p:cNvPr>
          <p:cNvSpPr/>
          <p:nvPr/>
        </p:nvSpPr>
        <p:spPr>
          <a:xfrm>
            <a:off x="8625066" y="135959"/>
            <a:ext cx="1714500" cy="241495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B832C2-2D50-4554-85E7-94039C41DD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6373" y="2640690"/>
            <a:ext cx="6736875" cy="39802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ABD072-A7EC-4515-B1AB-8AB09BB095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5066" y="135959"/>
            <a:ext cx="1714500" cy="23336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366CD7-8216-4F8C-8663-62424D6E2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 Step 4: Blind Draft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68E18-258F-45DA-A18A-33B4B710A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23447"/>
            <a:ext cx="7741577" cy="436775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Click “piece of paper” behind the chunk.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CD1173-B481-4554-8F59-A62816CEEC5D}"/>
              </a:ext>
            </a:extLst>
          </p:cNvPr>
          <p:cNvSpPr txBox="1"/>
          <p:nvPr/>
        </p:nvSpPr>
        <p:spPr>
          <a:xfrm>
            <a:off x="1380245" y="3196975"/>
            <a:ext cx="1624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Chunk view 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88EAF7D-F024-42BE-B04F-F57C0EB69A80}"/>
              </a:ext>
            </a:extLst>
          </p:cNvPr>
          <p:cNvSpPr/>
          <p:nvPr/>
        </p:nvSpPr>
        <p:spPr>
          <a:xfrm>
            <a:off x="2819085" y="3283545"/>
            <a:ext cx="403032" cy="36849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8DD0AA0-8B08-48F6-A0D0-38516CAAE80E}"/>
              </a:ext>
            </a:extLst>
          </p:cNvPr>
          <p:cNvCxnSpPr>
            <a:cxnSpLocks/>
          </p:cNvCxnSpPr>
          <p:nvPr/>
        </p:nvCxnSpPr>
        <p:spPr>
          <a:xfrm>
            <a:off x="3842527" y="1853248"/>
            <a:ext cx="5551790" cy="286117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731320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computer&#10;&#10;Description automatically generated">
            <a:extLst>
              <a:ext uri="{FF2B5EF4-FFF2-40B4-BE49-F238E27FC236}">
                <a16:creationId xmlns:a16="http://schemas.microsoft.com/office/drawing/2014/main" id="{D8EB001F-516B-49C9-A9D3-49E5FD9D6C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092" y="1350983"/>
            <a:ext cx="3838575" cy="38576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E89B76-491D-4376-A986-0496E00BB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This Presentation About?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91E74-C58F-4BD6-B724-A5405BF85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32875"/>
            <a:ext cx="6305675" cy="43583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In this presentation you learn to:</a:t>
            </a:r>
          </a:p>
          <a:p>
            <a:r>
              <a:rPr lang="en-US" dirty="0"/>
              <a:t>Implement MAST steps with BTT Writer</a:t>
            </a:r>
          </a:p>
          <a:p>
            <a:r>
              <a:rPr lang="en-US" dirty="0"/>
              <a:t>Perform translations</a:t>
            </a:r>
          </a:p>
          <a:p>
            <a:r>
              <a:rPr lang="en-US" dirty="0"/>
              <a:t>Use BTT Writer resources</a:t>
            </a:r>
          </a:p>
          <a:p>
            <a:r>
              <a:rPr lang="en-US" dirty="0"/>
              <a:t>Check and edit translations</a:t>
            </a:r>
          </a:p>
        </p:txBody>
      </p:sp>
    </p:spTree>
    <p:extLst>
      <p:ext uri="{BB962C8B-B14F-4D97-AF65-F5344CB8AC3E}">
        <p14:creationId xmlns:p14="http://schemas.microsoft.com/office/powerpoint/2010/main" val="1648753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2C6B8CA-C4B9-4A4B-ABE2-02F725260C2E}"/>
              </a:ext>
            </a:extLst>
          </p:cNvPr>
          <p:cNvSpPr/>
          <p:nvPr/>
        </p:nvSpPr>
        <p:spPr>
          <a:xfrm>
            <a:off x="8614952" y="36576"/>
            <a:ext cx="1714500" cy="241495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372171-3686-4E2E-8086-BC0C0D936C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0547" y="3202199"/>
            <a:ext cx="8657143" cy="19428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ABD072-A7EC-4515-B1AB-8AB09BB095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4952" y="36576"/>
            <a:ext cx="1714500" cy="23336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366CD7-8216-4F8C-8663-62424D6E2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 Step 4: Blind Draft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68E18-258F-45DA-A18A-33B4B710A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23447"/>
            <a:ext cx="7741577" cy="436775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Click “piece of paper behind the chunk.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Type your translation of the chunk into </a:t>
            </a:r>
            <a:br>
              <a:rPr lang="en-US" dirty="0"/>
            </a:br>
            <a:r>
              <a:rPr lang="en-US" dirty="0"/>
              <a:t>the “note card”.</a:t>
            </a:r>
          </a:p>
          <a:p>
            <a:pPr marL="457200" indent="-457200">
              <a:buFont typeface="+mj-lt"/>
              <a:buAutoNum type="arabicPeriod"/>
            </a:pPr>
            <a:endParaRPr lang="en-US" sz="1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CD1173-B481-4554-8F59-A62816CEEC5D}"/>
              </a:ext>
            </a:extLst>
          </p:cNvPr>
          <p:cNvSpPr txBox="1"/>
          <p:nvPr/>
        </p:nvSpPr>
        <p:spPr>
          <a:xfrm>
            <a:off x="483319" y="3571043"/>
            <a:ext cx="16240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Chunk view – translation “note card”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F6F3465-503C-42E5-942F-2DAF4D68DD9D}"/>
              </a:ext>
            </a:extLst>
          </p:cNvPr>
          <p:cNvGrpSpPr/>
          <p:nvPr/>
        </p:nvGrpSpPr>
        <p:grpSpPr>
          <a:xfrm>
            <a:off x="2107403" y="2708442"/>
            <a:ext cx="4171220" cy="1965413"/>
            <a:chOff x="4724401" y="2344478"/>
            <a:chExt cx="4171220" cy="2241377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4F10878C-50C3-42B7-9323-7CB7E647518D}"/>
                </a:ext>
              </a:extLst>
            </p:cNvPr>
            <p:cNvSpPr/>
            <p:nvPr/>
          </p:nvSpPr>
          <p:spPr>
            <a:xfrm>
              <a:off x="4724401" y="3397453"/>
              <a:ext cx="4171220" cy="1188402"/>
            </a:xfrm>
            <a:prstGeom prst="round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84AC1E22-B64A-43E0-AE65-498FC6F2B0EC}"/>
                </a:ext>
              </a:extLst>
            </p:cNvPr>
            <p:cNvCxnSpPr>
              <a:cxnSpLocks/>
            </p:cNvCxnSpPr>
            <p:nvPr/>
          </p:nvCxnSpPr>
          <p:spPr>
            <a:xfrm>
              <a:off x="6627908" y="2344478"/>
              <a:ext cx="402336" cy="1415956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993106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E1F64D4-C5E8-439A-850E-2C7E19FC1D75}"/>
              </a:ext>
            </a:extLst>
          </p:cNvPr>
          <p:cNvSpPr/>
          <p:nvPr/>
        </p:nvSpPr>
        <p:spPr>
          <a:xfrm>
            <a:off x="8651528" y="93345"/>
            <a:ext cx="1714500" cy="241495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8A6CB6-7CAC-4857-B166-F2C98DE2E2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8394" y="2962394"/>
            <a:ext cx="6386244" cy="37822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ABD072-A7EC-4515-B1AB-8AB09BB095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1528" y="70224"/>
            <a:ext cx="1714500" cy="23336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366CD7-8216-4F8C-8663-62424D6E2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 Step 4: Blind Draft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68E18-258F-45DA-A18A-33B4B710A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23447"/>
            <a:ext cx="9817673" cy="436775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Click “piece of paper behind the chunk.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Type your translation of the chunk into the </a:t>
            </a:r>
            <a:br>
              <a:rPr lang="en-US" dirty="0"/>
            </a:br>
            <a:r>
              <a:rPr lang="en-US" dirty="0"/>
              <a:t>“note card”.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When done, click “piece of paper” behind translated chunk to return to  source.</a:t>
            </a:r>
          </a:p>
          <a:p>
            <a:pPr marL="457200" indent="-457200">
              <a:buFont typeface="+mj-lt"/>
              <a:buAutoNum type="arabicPeriod"/>
            </a:pPr>
            <a:endParaRPr lang="en-US" sz="1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CD1173-B481-4554-8F59-A62816CEEC5D}"/>
              </a:ext>
            </a:extLst>
          </p:cNvPr>
          <p:cNvSpPr txBox="1"/>
          <p:nvPr/>
        </p:nvSpPr>
        <p:spPr>
          <a:xfrm>
            <a:off x="1484311" y="4840135"/>
            <a:ext cx="16240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Chunk view – translation “note card”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3E0C664-D22B-454E-AD7C-71004531C4E1}"/>
              </a:ext>
            </a:extLst>
          </p:cNvPr>
          <p:cNvCxnSpPr>
            <a:cxnSpLocks/>
          </p:cNvCxnSpPr>
          <p:nvPr/>
        </p:nvCxnSpPr>
        <p:spPr>
          <a:xfrm>
            <a:off x="4855464" y="2962394"/>
            <a:ext cx="1948646" cy="2480103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787929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8140342-FCB5-4B9D-8A23-3DAF417417EC}"/>
              </a:ext>
            </a:extLst>
          </p:cNvPr>
          <p:cNvSpPr/>
          <p:nvPr/>
        </p:nvSpPr>
        <p:spPr>
          <a:xfrm>
            <a:off x="8631936" y="0"/>
            <a:ext cx="1714500" cy="241495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9ABD072-A7EC-4515-B1AB-8AB09BB095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1936" y="0"/>
            <a:ext cx="1714500" cy="23336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366CD7-8216-4F8C-8663-62424D6E2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 Step 4: Blind Draft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68E18-258F-45DA-A18A-33B4B710A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23447"/>
            <a:ext cx="9543353" cy="436775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Click “piece of paper behind the chunk.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Type your translation of the chunk into the </a:t>
            </a:r>
            <a:br>
              <a:rPr lang="en-US" dirty="0"/>
            </a:br>
            <a:r>
              <a:rPr lang="en-US" dirty="0"/>
              <a:t>“note card”.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When done, click “piece of paper” behind translated chunk to return to source.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Translate each chunk in the chapter or passage, one by one.</a:t>
            </a:r>
          </a:p>
          <a:p>
            <a:pPr marL="457200" indent="-457200">
              <a:buFont typeface="+mj-lt"/>
              <a:buAutoNum type="arabicPeriod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70081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AB6DF-29DC-47AF-A8BC-59135DEEB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 Checking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39F3F-A108-4612-A037-C40116B67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last four steps of MAST are the checking steps.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result of the checking steps is a level one checked translation.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56E99AF-2C2C-4BD3-BA30-D5FBEAEC8E66}"/>
              </a:ext>
            </a:extLst>
          </p:cNvPr>
          <p:cNvSpPr/>
          <p:nvPr/>
        </p:nvSpPr>
        <p:spPr>
          <a:xfrm>
            <a:off x="1621967" y="2502853"/>
            <a:ext cx="2266949" cy="2433242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06E3062-A7EC-438A-8A90-C8B4B46F8911}"/>
              </a:ext>
            </a:extLst>
          </p:cNvPr>
          <p:cNvSpPr/>
          <p:nvPr/>
        </p:nvSpPr>
        <p:spPr>
          <a:xfrm>
            <a:off x="9340298" y="2502853"/>
            <a:ext cx="2266949" cy="2433242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B5EC2D2-1767-4FB6-99C3-44ADE1870B6D}"/>
              </a:ext>
            </a:extLst>
          </p:cNvPr>
          <p:cNvSpPr/>
          <p:nvPr/>
        </p:nvSpPr>
        <p:spPr>
          <a:xfrm>
            <a:off x="6780857" y="2502853"/>
            <a:ext cx="2266949" cy="2433242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1EC86AE-CBC8-40B1-BE23-F1599C155777}"/>
              </a:ext>
            </a:extLst>
          </p:cNvPr>
          <p:cNvSpPr/>
          <p:nvPr/>
        </p:nvSpPr>
        <p:spPr>
          <a:xfrm>
            <a:off x="4175159" y="2502853"/>
            <a:ext cx="2266949" cy="2433242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38D22A3-F5BE-4087-A064-DCA98597BEC9}"/>
              </a:ext>
            </a:extLst>
          </p:cNvPr>
          <p:cNvGrpSpPr/>
          <p:nvPr/>
        </p:nvGrpSpPr>
        <p:grpSpPr>
          <a:xfrm>
            <a:off x="1595132" y="2544891"/>
            <a:ext cx="10030490" cy="2841139"/>
            <a:chOff x="1597304" y="3194587"/>
            <a:chExt cx="10030490" cy="284113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0FE4793-82C6-4216-8945-49EF7B513CE4}"/>
                </a:ext>
              </a:extLst>
            </p:cNvPr>
            <p:cNvSpPr txBox="1"/>
            <p:nvPr/>
          </p:nvSpPr>
          <p:spPr>
            <a:xfrm>
              <a:off x="2219261" y="5666394"/>
              <a:ext cx="10230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Self Edit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B989E74-E126-4BB4-BA4A-D97003B6CA87}"/>
                </a:ext>
              </a:extLst>
            </p:cNvPr>
            <p:cNvSpPr txBox="1"/>
            <p:nvPr/>
          </p:nvSpPr>
          <p:spPr>
            <a:xfrm>
              <a:off x="4733576" y="5666394"/>
              <a:ext cx="1083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Peer Edit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81B39C2-1592-40CC-9DEA-8467938B9D20}"/>
                </a:ext>
              </a:extLst>
            </p:cNvPr>
            <p:cNvSpPr txBox="1"/>
            <p:nvPr/>
          </p:nvSpPr>
          <p:spPr>
            <a:xfrm>
              <a:off x="6570704" y="5666394"/>
              <a:ext cx="24887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Important Terms Check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FACB64F-4E9D-48AB-AD29-94A8FDA98B6D}"/>
                </a:ext>
              </a:extLst>
            </p:cNvPr>
            <p:cNvSpPr txBox="1"/>
            <p:nvPr/>
          </p:nvSpPr>
          <p:spPr>
            <a:xfrm>
              <a:off x="9267373" y="5666394"/>
              <a:ext cx="22519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Verse by Verse Check</a:t>
              </a:r>
            </a:p>
          </p:txBody>
        </p: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EEB5A4FD-7CDA-4A04-B4C0-9A8BC3A1E9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77777" y="3218399"/>
              <a:ext cx="2266950" cy="2286000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A1763B7D-3296-4031-81F6-59056716D0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08483" y="3227924"/>
              <a:ext cx="2333625" cy="2266950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1F99652E-E024-49F6-A2DD-B864678305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97304" y="3194587"/>
              <a:ext cx="2266950" cy="2333625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9CE6D175-6A88-4E11-AA0C-1A6E9FD1FD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41794" y="3227924"/>
              <a:ext cx="2286000" cy="22669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85067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379333F-D295-4056-BCBD-46FA1278A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2764" y="2935823"/>
            <a:ext cx="6436421" cy="379347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E18767F-B33C-45A0-BDFE-CCF2A0FD1EC5}"/>
              </a:ext>
            </a:extLst>
          </p:cNvPr>
          <p:cNvSpPr txBox="1"/>
          <p:nvPr/>
        </p:nvSpPr>
        <p:spPr>
          <a:xfrm>
            <a:off x="1541973" y="3944352"/>
            <a:ext cx="1624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Check view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3AB6DF-29DC-47AF-A8BC-59135DEEB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BTT Writer Resources in Checking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39F3F-A108-4612-A037-C40116B67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10061512" cy="4195481"/>
          </a:xfrm>
        </p:spPr>
        <p:txBody>
          <a:bodyPr/>
          <a:lstStyle/>
          <a:p>
            <a:r>
              <a:rPr lang="en-US" dirty="0"/>
              <a:t>During any of the checking steps, you can use BTT Writer’s resources to help.</a:t>
            </a:r>
          </a:p>
          <a:p>
            <a:r>
              <a:rPr lang="en-US" dirty="0"/>
              <a:t>In the check view, scroll the screen to the right to show the resources. 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3B0CE4E-EE43-416A-981B-680CE9337B49}"/>
              </a:ext>
            </a:extLst>
          </p:cNvPr>
          <p:cNvSpPr/>
          <p:nvPr/>
        </p:nvSpPr>
        <p:spPr>
          <a:xfrm>
            <a:off x="3132764" y="3939020"/>
            <a:ext cx="353702" cy="36933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584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E31AA1C-15B5-4C3E-8198-1C3D5C899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4522" y="2866029"/>
            <a:ext cx="6683383" cy="393903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3AB6DF-29DC-47AF-A8BC-59135DEEB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BTT Writer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39F3F-A108-4612-A037-C40116B67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2101" y="1853248"/>
            <a:ext cx="8946541" cy="4195481"/>
          </a:xfrm>
        </p:spPr>
        <p:txBody>
          <a:bodyPr/>
          <a:lstStyle/>
          <a:p>
            <a:r>
              <a:rPr lang="en-US" dirty="0"/>
              <a:t>Resources displayed pertain to each chunk.</a:t>
            </a:r>
          </a:p>
          <a:p>
            <a:r>
              <a:rPr lang="en-US" dirty="0"/>
              <a:t>Three tabs display the three types of resources:</a:t>
            </a:r>
          </a:p>
          <a:p>
            <a:pPr lvl="1"/>
            <a:r>
              <a:rPr lang="en-US" dirty="0"/>
              <a:t>Notes</a:t>
            </a:r>
          </a:p>
          <a:p>
            <a:pPr lvl="1"/>
            <a:r>
              <a:rPr lang="en-US" dirty="0"/>
              <a:t>Words</a:t>
            </a:r>
          </a:p>
          <a:p>
            <a:pPr lvl="1"/>
            <a:r>
              <a:rPr lang="en-US" dirty="0"/>
              <a:t>Questions </a:t>
            </a:r>
          </a:p>
          <a:p>
            <a:r>
              <a:rPr lang="fr-FR" dirty="0"/>
              <a:t>4th tab displays </a:t>
            </a:r>
            <a:br>
              <a:rPr lang="fr-FR" dirty="0"/>
            </a:br>
            <a:r>
              <a:rPr lang="fr-FR" dirty="0"/>
              <a:t>the UDB</a:t>
            </a:r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1F2ACE5-605B-4C15-8926-1A89F811AE80}"/>
              </a:ext>
            </a:extLst>
          </p:cNvPr>
          <p:cNvSpPr/>
          <p:nvPr/>
        </p:nvSpPr>
        <p:spPr>
          <a:xfrm>
            <a:off x="8274392" y="4536426"/>
            <a:ext cx="573206" cy="36849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E763371-DC6D-4511-B860-F802BFDFB4E7}"/>
              </a:ext>
            </a:extLst>
          </p:cNvPr>
          <p:cNvSpPr/>
          <p:nvPr/>
        </p:nvSpPr>
        <p:spPr>
          <a:xfrm>
            <a:off x="3073029" y="2866029"/>
            <a:ext cx="512750" cy="36849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2E2BBE1-7135-49A2-951B-3A9D47924E72}"/>
              </a:ext>
            </a:extLst>
          </p:cNvPr>
          <p:cNvSpPr/>
          <p:nvPr/>
        </p:nvSpPr>
        <p:spPr>
          <a:xfrm>
            <a:off x="9147274" y="4543675"/>
            <a:ext cx="573206" cy="36849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5894489-48AB-4FAF-8866-DE62867791CA}"/>
              </a:ext>
            </a:extLst>
          </p:cNvPr>
          <p:cNvSpPr/>
          <p:nvPr/>
        </p:nvSpPr>
        <p:spPr>
          <a:xfrm>
            <a:off x="4095470" y="3916920"/>
            <a:ext cx="353702" cy="36933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EBEA9EA-4E41-4C24-A5D0-1B6D06219E03}"/>
              </a:ext>
            </a:extLst>
          </p:cNvPr>
          <p:cNvSpPr/>
          <p:nvPr/>
        </p:nvSpPr>
        <p:spPr>
          <a:xfrm>
            <a:off x="10020156" y="4543675"/>
            <a:ext cx="460958" cy="36849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742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uiExpand="1" animBg="1"/>
      <p:bldP spid="10" grpId="0" uiExpand="1" animBg="1"/>
      <p:bldP spid="11" grpId="0" animBg="1"/>
      <p:bldP spid="1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D526FC6-EC0A-4EBD-877B-AFC0E3D79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0710" y="1974847"/>
            <a:ext cx="3971429" cy="48761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50707C-D480-4547-82E4-66C31FDB5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Translation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5A527-09FF-4689-A2FF-1C5767A95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Notes show detailed information and/or </a:t>
            </a:r>
            <a:br>
              <a:rPr lang="en-US" dirty="0"/>
            </a:br>
            <a:r>
              <a:rPr lang="en-US" dirty="0"/>
              <a:t>translation suggestions about a word or </a:t>
            </a:r>
            <a:br>
              <a:rPr lang="en-US" dirty="0"/>
            </a:br>
            <a:r>
              <a:rPr lang="en-US" dirty="0"/>
              <a:t>phrase in the chunk.</a:t>
            </a:r>
          </a:p>
          <a:p>
            <a:r>
              <a:rPr lang="en-US" dirty="0"/>
              <a:t>Click the Notes tab.</a:t>
            </a:r>
          </a:p>
          <a:p>
            <a:r>
              <a:rPr lang="en-US" dirty="0"/>
              <a:t>Click a note to open it.</a:t>
            </a:r>
          </a:p>
          <a:p>
            <a:r>
              <a:rPr lang="en-US" dirty="0"/>
              <a:t>There may be links to</a:t>
            </a:r>
            <a:br>
              <a:rPr lang="en-US" dirty="0"/>
            </a:br>
            <a:r>
              <a:rPr lang="en-US" dirty="0"/>
              <a:t>additional information.</a:t>
            </a:r>
          </a:p>
          <a:p>
            <a:r>
              <a:rPr lang="en-US" dirty="0"/>
              <a:t>Click CLOSE to close the note.</a:t>
            </a:r>
          </a:p>
          <a:p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7E1D7DC-0BBC-49C1-9866-9D47EAF8D52F}"/>
              </a:ext>
            </a:extLst>
          </p:cNvPr>
          <p:cNvSpPr/>
          <p:nvPr/>
        </p:nvSpPr>
        <p:spPr>
          <a:xfrm>
            <a:off x="8596669" y="4130608"/>
            <a:ext cx="961859" cy="22193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rgbClr val="FF0000"/>
                </a:solidFill>
              </a:ln>
              <a:noFill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4670814-7340-4D9E-A240-D074C421119C}"/>
              </a:ext>
            </a:extLst>
          </p:cNvPr>
          <p:cNvCxnSpPr>
            <a:cxnSpLocks/>
          </p:cNvCxnSpPr>
          <p:nvPr/>
        </p:nvCxnSpPr>
        <p:spPr>
          <a:xfrm flipV="1">
            <a:off x="4370832" y="4230624"/>
            <a:ext cx="3968496" cy="24079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075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0707C-D480-4547-82E4-66C31FDB5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Translation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5A527-09FF-4689-A2FF-1C5767A95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423447"/>
            <a:ext cx="6133810" cy="4367753"/>
          </a:xfrm>
        </p:spPr>
        <p:txBody>
          <a:bodyPr/>
          <a:lstStyle/>
          <a:p>
            <a:r>
              <a:rPr lang="en-US" dirty="0"/>
              <a:t>Words are key words or terms in the passage with definitions, additional information, and/or translation suggestions.</a:t>
            </a:r>
          </a:p>
          <a:p>
            <a:r>
              <a:rPr lang="en-US" dirty="0"/>
              <a:t>Click the Words tab.</a:t>
            </a:r>
          </a:p>
          <a:p>
            <a:r>
              <a:rPr lang="en-US" dirty="0"/>
              <a:t>Click a word to open it.</a:t>
            </a:r>
          </a:p>
          <a:p>
            <a:r>
              <a:rPr lang="en-US" dirty="0"/>
              <a:t>There may be links to other words </a:t>
            </a:r>
            <a:br>
              <a:rPr lang="en-US" dirty="0"/>
            </a:br>
            <a:r>
              <a:rPr lang="en-US" dirty="0"/>
              <a:t>or additional information.</a:t>
            </a:r>
          </a:p>
          <a:p>
            <a:r>
              <a:rPr lang="en-US" dirty="0"/>
              <a:t>Click CLOSE to close the word.</a:t>
            </a:r>
          </a:p>
          <a:p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175D919-A540-44D3-A4BA-D94B30A6511D}"/>
              </a:ext>
            </a:extLst>
          </p:cNvPr>
          <p:cNvGrpSpPr/>
          <p:nvPr/>
        </p:nvGrpSpPr>
        <p:grpSpPr>
          <a:xfrm>
            <a:off x="7923021" y="1423446"/>
            <a:ext cx="3580002" cy="5125825"/>
            <a:chOff x="9090143" y="262737"/>
            <a:chExt cx="2784668" cy="437774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C857359-8C47-4385-9EE9-085F10293C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9798"/>
            <a:stretch/>
          </p:blipFill>
          <p:spPr>
            <a:xfrm>
              <a:off x="9090144" y="262737"/>
              <a:ext cx="2784667" cy="3166263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3746D9C-CF13-4503-BF3D-77848E6AC6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2610"/>
            <a:stretch/>
          </p:blipFill>
          <p:spPr>
            <a:xfrm>
              <a:off x="9090143" y="1572904"/>
              <a:ext cx="2784667" cy="3067575"/>
            </a:xfrm>
            <a:prstGeom prst="rect">
              <a:avLst/>
            </a:prstGeom>
          </p:spPr>
        </p:pic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4D74922-12B3-4632-829F-D1B1269224FF}"/>
              </a:ext>
            </a:extLst>
          </p:cNvPr>
          <p:cNvCxnSpPr>
            <a:cxnSpLocks/>
          </p:cNvCxnSpPr>
          <p:nvPr/>
        </p:nvCxnSpPr>
        <p:spPr>
          <a:xfrm>
            <a:off x="5477256" y="3776472"/>
            <a:ext cx="2656810" cy="165808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4602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331C6B9-CBEB-4E05-A865-9A38A2563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9737" y="2150180"/>
            <a:ext cx="3990476" cy="291428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50707C-D480-4547-82E4-66C31FDB5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Translation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5A527-09FF-4689-A2FF-1C5767A95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6102160" cy="4195481"/>
          </a:xfrm>
        </p:spPr>
        <p:txBody>
          <a:bodyPr/>
          <a:lstStyle/>
          <a:p>
            <a:r>
              <a:rPr lang="en-US" dirty="0"/>
              <a:t>Questions can be used in the checking steps to determine if the translation is clear and accurate.</a:t>
            </a:r>
          </a:p>
          <a:p>
            <a:r>
              <a:rPr lang="en-US" dirty="0"/>
              <a:t>Click the Questions tab.</a:t>
            </a:r>
          </a:p>
          <a:p>
            <a:r>
              <a:rPr lang="en-US" dirty="0"/>
              <a:t>Click a question to open it.</a:t>
            </a:r>
          </a:p>
          <a:p>
            <a:r>
              <a:rPr lang="en-US" dirty="0"/>
              <a:t>If someone cannot correctly answer the </a:t>
            </a:r>
            <a:br>
              <a:rPr lang="en-US" dirty="0"/>
            </a:br>
            <a:r>
              <a:rPr lang="en-US" dirty="0"/>
              <a:t>question just by reading the translation,</a:t>
            </a:r>
            <a:br>
              <a:rPr lang="en-US" dirty="0"/>
            </a:br>
            <a:r>
              <a:rPr lang="en-US" dirty="0"/>
              <a:t>the translation may not be clear and/or</a:t>
            </a:r>
            <a:br>
              <a:rPr lang="en-US" dirty="0"/>
            </a:br>
            <a:r>
              <a:rPr lang="en-US" dirty="0"/>
              <a:t>accurate.</a:t>
            </a:r>
          </a:p>
          <a:p>
            <a:r>
              <a:rPr lang="en-US" dirty="0"/>
              <a:t>Click CLOSE to close the question.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963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D493F8B-66E7-45DC-AFA0-94EBD5BB0498}"/>
              </a:ext>
            </a:extLst>
          </p:cNvPr>
          <p:cNvSpPr/>
          <p:nvPr/>
        </p:nvSpPr>
        <p:spPr>
          <a:xfrm>
            <a:off x="9743096" y="148133"/>
            <a:ext cx="2295649" cy="2333719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E4A71C4-E059-4DDD-A215-3E9098A64B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3096" y="148227"/>
            <a:ext cx="2266950" cy="23336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366CD7-8216-4F8C-8663-62424D6E2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 Step 5: Self Edit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68E18-258F-45DA-A18A-33B4B710A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23447"/>
            <a:ext cx="8287487" cy="436775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In check view you see the source and translation side by side.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Compare and make note of changes needed.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Click pencil </a:t>
            </a:r>
            <a:br>
              <a:rPr lang="en-US" dirty="0"/>
            </a:br>
            <a:r>
              <a:rPr lang="en-US" dirty="0"/>
              <a:t>icon to edit.</a:t>
            </a:r>
          </a:p>
          <a:p>
            <a:pPr marL="457200" indent="-457200">
              <a:buFont typeface="+mj-lt"/>
              <a:buAutoNum type="arabicPeriod"/>
            </a:pPr>
            <a:endParaRPr lang="en-US" sz="18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ED5B170-95AC-4CB2-A8A7-6AE9FC111296}"/>
              </a:ext>
            </a:extLst>
          </p:cNvPr>
          <p:cNvGrpSpPr/>
          <p:nvPr/>
        </p:nvGrpSpPr>
        <p:grpSpPr>
          <a:xfrm>
            <a:off x="3933129" y="2644321"/>
            <a:ext cx="6919753" cy="4065452"/>
            <a:chOff x="3933129" y="2644321"/>
            <a:chExt cx="6919753" cy="406545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3A7D7CE-97BC-418F-AFE9-59910C0892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33129" y="2644321"/>
              <a:ext cx="6919753" cy="4065452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087C1FF7-02C9-450C-9751-2006578279E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343027" y="4604779"/>
              <a:ext cx="364663" cy="325869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7190894-C956-4F62-BB5F-2056324A1BD7}"/>
              </a:ext>
            </a:extLst>
          </p:cNvPr>
          <p:cNvGrpSpPr/>
          <p:nvPr/>
        </p:nvGrpSpPr>
        <p:grpSpPr>
          <a:xfrm>
            <a:off x="9609608" y="5237717"/>
            <a:ext cx="2738353" cy="715952"/>
            <a:chOff x="9576476" y="5574892"/>
            <a:chExt cx="2738353" cy="715952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136DD82-A1D3-4EF4-9CAA-19642A961011}"/>
                </a:ext>
              </a:extLst>
            </p:cNvPr>
            <p:cNvCxnSpPr>
              <a:cxnSpLocks/>
              <a:stCxn id="19" idx="1"/>
            </p:cNvCxnSpPr>
            <p:nvPr/>
          </p:nvCxnSpPr>
          <p:spPr>
            <a:xfrm flipH="1">
              <a:off x="9576476" y="5898058"/>
              <a:ext cx="1466838" cy="392786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C13AF9E-A01B-47F4-832A-F903A4732CAA}"/>
                </a:ext>
              </a:extLst>
            </p:cNvPr>
            <p:cNvSpPr txBox="1"/>
            <p:nvPr/>
          </p:nvSpPr>
          <p:spPr>
            <a:xfrm>
              <a:off x="11043314" y="5574892"/>
              <a:ext cx="127151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Missing word 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A8BF48D8-AD33-47B5-BBD7-C5F5A5E4E4EC}"/>
              </a:ext>
            </a:extLst>
          </p:cNvPr>
          <p:cNvSpPr txBox="1"/>
          <p:nvPr/>
        </p:nvSpPr>
        <p:spPr>
          <a:xfrm>
            <a:off x="2420203" y="3838700"/>
            <a:ext cx="1624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Check view 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E08F28B-2333-4BA1-9237-DFC9FA7496FE}"/>
              </a:ext>
            </a:extLst>
          </p:cNvPr>
          <p:cNvSpPr/>
          <p:nvPr/>
        </p:nvSpPr>
        <p:spPr>
          <a:xfrm>
            <a:off x="10261931" y="4544833"/>
            <a:ext cx="445759" cy="44575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9EFCF8A-A292-4C5F-804E-C5613923E5FD}"/>
              </a:ext>
            </a:extLst>
          </p:cNvPr>
          <p:cNvSpPr/>
          <p:nvPr/>
        </p:nvSpPr>
        <p:spPr>
          <a:xfrm>
            <a:off x="3859043" y="3839542"/>
            <a:ext cx="573206" cy="36849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D708A8C-03D9-4C41-B0E3-0A9BEB60D24C}"/>
              </a:ext>
            </a:extLst>
          </p:cNvPr>
          <p:cNvGrpSpPr/>
          <p:nvPr/>
        </p:nvGrpSpPr>
        <p:grpSpPr>
          <a:xfrm>
            <a:off x="10058400" y="6155080"/>
            <a:ext cx="2307408" cy="646331"/>
            <a:chOff x="9703850" y="6193408"/>
            <a:chExt cx="2307408" cy="646331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C68F463-86CC-4B5A-862E-D712F10A1D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03850" y="6509179"/>
              <a:ext cx="961085" cy="7394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BD52C7F-141D-4833-8F1D-6B2A62982FDD}"/>
                </a:ext>
              </a:extLst>
            </p:cNvPr>
            <p:cNvSpPr txBox="1"/>
            <p:nvPr/>
          </p:nvSpPr>
          <p:spPr>
            <a:xfrm>
              <a:off x="10739743" y="6193408"/>
              <a:ext cx="127151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Missing period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839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867F2E5-46BA-4FE0-98BB-1CD6ED58B147}"/>
              </a:ext>
            </a:extLst>
          </p:cNvPr>
          <p:cNvSpPr/>
          <p:nvPr/>
        </p:nvSpPr>
        <p:spPr>
          <a:xfrm rot="19544981">
            <a:off x="9402228" y="512550"/>
            <a:ext cx="1665786" cy="289034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347ADAA3-7515-4BD1-BBAA-79E6FA00C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475683">
            <a:off x="8991097" y="508973"/>
            <a:ext cx="2688548" cy="26885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70B595-1586-4DC3-A9B7-38E458313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 You Translate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C7E34-6324-4248-B55F-E3CBC2637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6643" y="1647459"/>
            <a:ext cx="10018713" cy="436775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Pray that God would help you make an easily-</a:t>
            </a:r>
            <a:br>
              <a:rPr lang="en-US" dirty="0"/>
            </a:br>
            <a:r>
              <a:rPr lang="en-US" dirty="0"/>
              <a:t>understandable, Scripturally-accurate translation</a:t>
            </a:r>
          </a:p>
          <a:p>
            <a:r>
              <a:rPr lang="en-US" dirty="0"/>
              <a:t>Translate everything that is in the source text language.</a:t>
            </a:r>
          </a:p>
          <a:p>
            <a:r>
              <a:rPr lang="en-US" dirty="0"/>
              <a:t>Do not add anything that that is not necessary for comprehension.</a:t>
            </a:r>
          </a:p>
          <a:p>
            <a:r>
              <a:rPr lang="en-US" dirty="0"/>
              <a:t>Always do your translation according to the Translation Guidelines (</a:t>
            </a:r>
            <a:r>
              <a:rPr lang="en-US" dirty="0">
                <a:hlinkClick r:id="rId3"/>
              </a:rPr>
              <a:t>https://read.bibletranslationtools.org/u/WycliffeAssociates/en_tm/dc23f839f6/#translation-guidelines</a:t>
            </a:r>
            <a:r>
              <a:rPr lang="en-US" dirty="0"/>
              <a:t>).</a:t>
            </a:r>
          </a:p>
          <a:p>
            <a:r>
              <a:rPr lang="en-US" dirty="0"/>
              <a:t>Ensure that you ascribe to the Statement of Faith (</a:t>
            </a:r>
            <a:r>
              <a:rPr lang="en-US" dirty="0">
                <a:hlinkClick r:id="rId4"/>
              </a:rPr>
              <a:t>https://bibleineverylanguage.org/statement-of-faith/</a:t>
            </a:r>
            <a:r>
              <a:rPr lang="en-US" dirty="0"/>
              <a:t>).</a:t>
            </a:r>
          </a:p>
          <a:p>
            <a:r>
              <a:rPr lang="en-US" dirty="0"/>
              <a:t>Use the Translation Words, Translation Notes and Translation Questions (</a:t>
            </a:r>
            <a:r>
              <a:rPr lang="en-US" dirty="0">
                <a:hlinkClick r:id="rId5"/>
              </a:rPr>
              <a:t>https://bibleineverylanguage.org/translations</a:t>
            </a:r>
            <a:r>
              <a:rPr lang="en-US" dirty="0"/>
              <a:t>) to help you make a better translation. These resources are also available within BTT Writer, in the Check view of the project.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501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77C5A18-E87E-48C7-81E2-B8C6A5094B37}"/>
              </a:ext>
            </a:extLst>
          </p:cNvPr>
          <p:cNvSpPr/>
          <p:nvPr/>
        </p:nvSpPr>
        <p:spPr>
          <a:xfrm>
            <a:off x="9743096" y="148133"/>
            <a:ext cx="2295649" cy="2333719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4E7A56-DD81-4C33-B3AA-B18A97FA47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3919" y="2911646"/>
            <a:ext cx="6285583" cy="379812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E4A71C4-E059-4DDD-A215-3E9098A64B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3096" y="148227"/>
            <a:ext cx="2266950" cy="23336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366CD7-8216-4F8C-8663-62424D6E2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 Step 5: Self Edit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68E18-258F-45DA-A18A-33B4B710A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23447"/>
            <a:ext cx="8287487" cy="436775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In check view you see the source and translation side by side.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Compare and make note of changes needed.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Click pencil icon to edit.</a:t>
            </a:r>
          </a:p>
          <a:p>
            <a:pPr marL="1371600" lvl="2" indent="-457200">
              <a:buFont typeface="+mj-lt"/>
              <a:buAutoNum type="arabicPeriod"/>
            </a:pPr>
            <a:endParaRPr lang="en-US" sz="12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8E8EBBB-1E70-45AC-AB19-CB03E7F5C7DE}"/>
              </a:ext>
            </a:extLst>
          </p:cNvPr>
          <p:cNvGrpSpPr/>
          <p:nvPr/>
        </p:nvGrpSpPr>
        <p:grpSpPr>
          <a:xfrm>
            <a:off x="9618909" y="5812392"/>
            <a:ext cx="1360594" cy="897381"/>
            <a:chOff x="8137328" y="3846111"/>
            <a:chExt cx="1360594" cy="89738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E08F28B-2333-4BA1-9237-DFC9FA7496FE}"/>
                </a:ext>
              </a:extLst>
            </p:cNvPr>
            <p:cNvSpPr/>
            <p:nvPr/>
          </p:nvSpPr>
          <p:spPr>
            <a:xfrm>
              <a:off x="8137328" y="3846111"/>
              <a:ext cx="680297" cy="445759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05B885A-823D-4719-AC22-23F4D1665E9B}"/>
                </a:ext>
              </a:extLst>
            </p:cNvPr>
            <p:cNvSpPr/>
            <p:nvPr/>
          </p:nvSpPr>
          <p:spPr>
            <a:xfrm>
              <a:off x="8817625" y="4297733"/>
              <a:ext cx="680297" cy="445759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537FA47E-DDE3-4B8E-85B8-AACDDA6F6837}"/>
              </a:ext>
            </a:extLst>
          </p:cNvPr>
          <p:cNvSpPr txBox="1">
            <a:spLocks/>
          </p:cNvSpPr>
          <p:nvPr/>
        </p:nvSpPr>
        <p:spPr>
          <a:xfrm>
            <a:off x="1484309" y="2763823"/>
            <a:ext cx="8287487" cy="4367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+mj-lt"/>
              <a:buAutoNum type="arabicPeriod"/>
              <a:defRPr sz="2000" b="0" i="0">
                <a:latin typeface="+mj-lt"/>
                <a:ea typeface="+mj-ea"/>
                <a:cs typeface="+mj-cs"/>
              </a:defRPr>
            </a:lvl1pPr>
            <a:lvl2pPr marL="742950" indent="-28575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b="0" i="0">
                <a:latin typeface="+mj-lt"/>
                <a:ea typeface="+mj-ea"/>
                <a:cs typeface="+mj-cs"/>
              </a:defRPr>
            </a:lvl2pPr>
            <a:lvl3pPr marL="1371600" lvl="2" indent="-45720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+mj-lt"/>
              <a:buAutoNum type="arabicPeriod"/>
              <a:defRPr sz="1200" b="0" i="0">
                <a:latin typeface="+mj-lt"/>
                <a:ea typeface="+mj-ea"/>
                <a:cs typeface="+mj-cs"/>
              </a:defRPr>
            </a:lvl3pPr>
            <a:lvl4pPr marL="1600200" indent="-22860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sz="1400" b="0" i="0">
                <a:latin typeface="+mj-lt"/>
                <a:ea typeface="+mj-ea"/>
                <a:cs typeface="+mj-cs"/>
              </a:defRPr>
            </a:lvl4pPr>
            <a:lvl5pPr marL="2057400" indent="-22860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sz="1400" b="0" i="0">
                <a:latin typeface="+mj-lt"/>
                <a:ea typeface="+mj-ea"/>
                <a:cs typeface="+mj-cs"/>
              </a:defRPr>
            </a:lvl5pPr>
            <a:lvl6pPr marL="25146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>
                <a:latin typeface="+mj-lt"/>
                <a:ea typeface="+mj-ea"/>
                <a:cs typeface="+mj-cs"/>
              </a:defRPr>
            </a:lvl6pPr>
            <a:lvl7pPr marL="29718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>
                <a:latin typeface="+mj-lt"/>
                <a:ea typeface="+mj-ea"/>
                <a:cs typeface="+mj-cs"/>
              </a:defRPr>
            </a:lvl7pPr>
            <a:lvl8pPr marL="34290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>
                <a:latin typeface="+mj-lt"/>
                <a:ea typeface="+mj-ea"/>
                <a:cs typeface="+mj-cs"/>
              </a:defRPr>
            </a:lvl8pPr>
            <a:lvl9pPr marL="38862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>
                <a:latin typeface="+mj-lt"/>
                <a:ea typeface="+mj-ea"/>
                <a:cs typeface="+mj-cs"/>
              </a:defRPr>
            </a:lvl9pPr>
          </a:lstStyle>
          <a:p>
            <a:pPr>
              <a:buFont typeface="+mj-lt"/>
              <a:buAutoNum type="arabicPeriod" startAt="4"/>
            </a:pPr>
            <a:r>
              <a:rPr lang="en-US" dirty="0"/>
              <a:t>Make corrections.</a:t>
            </a:r>
          </a:p>
          <a:p>
            <a:pPr>
              <a:buFont typeface="+mj-lt"/>
              <a:buAutoNum type="arabicPeriod" startAt="4"/>
            </a:pPr>
            <a:r>
              <a:rPr lang="en-US" dirty="0"/>
              <a:t>Click check mark</a:t>
            </a:r>
            <a:br>
              <a:rPr lang="en-US" dirty="0"/>
            </a:br>
            <a:r>
              <a:rPr lang="en-US" dirty="0"/>
              <a:t>to save.</a:t>
            </a:r>
          </a:p>
          <a:p>
            <a:pPr>
              <a:buFont typeface="+mj-lt"/>
              <a:buAutoNum type="arabicPeriod" startAt="4"/>
            </a:pPr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5401F04-6F77-4213-8684-4326CD7AF28A}"/>
              </a:ext>
            </a:extLst>
          </p:cNvPr>
          <p:cNvSpPr/>
          <p:nvPr/>
        </p:nvSpPr>
        <p:spPr>
          <a:xfrm>
            <a:off x="10341203" y="4708323"/>
            <a:ext cx="680297" cy="44575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219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uiExpand="1" build="p"/>
      <p:bldP spid="2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565836E-35A9-4486-8A42-E1E672CF1507}"/>
              </a:ext>
            </a:extLst>
          </p:cNvPr>
          <p:cNvSpPr/>
          <p:nvPr/>
        </p:nvSpPr>
        <p:spPr>
          <a:xfrm>
            <a:off x="9743096" y="148133"/>
            <a:ext cx="2295649" cy="2333719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2676F55-07D8-480E-9234-5E8D30F0E0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3918" y="2894868"/>
            <a:ext cx="6299677" cy="379812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E4A71C4-E059-4DDD-A215-3E9098A64B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3096" y="148227"/>
            <a:ext cx="2266950" cy="23336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366CD7-8216-4F8C-8663-62424D6E2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 Step 5: Self Edit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68E18-258F-45DA-A18A-33B4B710A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23447"/>
            <a:ext cx="8287487" cy="436775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In check view you see the source and translation side by side.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Compare and make note of changes needed.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Click pencil icon to edit.</a:t>
            </a:r>
          </a:p>
          <a:p>
            <a:pPr marL="1371600" lvl="2" indent="-457200">
              <a:buFont typeface="+mj-lt"/>
              <a:buAutoNum type="arabicPeriod"/>
            </a:pPr>
            <a:endParaRPr lang="en-US" sz="12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FB6F2A5-E53A-47F3-8332-76801D44F95B}"/>
              </a:ext>
            </a:extLst>
          </p:cNvPr>
          <p:cNvCxnSpPr>
            <a:cxnSpLocks/>
          </p:cNvCxnSpPr>
          <p:nvPr/>
        </p:nvCxnSpPr>
        <p:spPr>
          <a:xfrm>
            <a:off x="8693260" y="5307049"/>
            <a:ext cx="655456" cy="77426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FCCE216-F9BA-4A7D-89D5-56A195A5B807}"/>
              </a:ext>
            </a:extLst>
          </p:cNvPr>
          <p:cNvSpPr txBox="1">
            <a:spLocks/>
          </p:cNvSpPr>
          <p:nvPr/>
        </p:nvSpPr>
        <p:spPr>
          <a:xfrm>
            <a:off x="1474658" y="2786343"/>
            <a:ext cx="8287487" cy="4367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+mj-lt"/>
              <a:buAutoNum type="arabicPeriod"/>
              <a:defRPr sz="2000" b="0" i="0">
                <a:latin typeface="+mj-lt"/>
                <a:ea typeface="+mj-ea"/>
                <a:cs typeface="+mj-cs"/>
              </a:defRPr>
            </a:lvl1pPr>
            <a:lvl2pPr marL="742950" indent="-28575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b="0" i="0">
                <a:latin typeface="+mj-lt"/>
                <a:ea typeface="+mj-ea"/>
                <a:cs typeface="+mj-cs"/>
              </a:defRPr>
            </a:lvl2pPr>
            <a:lvl3pPr marL="1371600" lvl="2" indent="-45720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+mj-lt"/>
              <a:buAutoNum type="arabicPeriod"/>
              <a:defRPr sz="2000" b="0" i="0">
                <a:latin typeface="+mj-lt"/>
                <a:ea typeface="+mj-ea"/>
                <a:cs typeface="+mj-cs"/>
              </a:defRPr>
            </a:lvl3pPr>
            <a:lvl4pPr marL="1600200" indent="-22860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sz="1400" b="0" i="0">
                <a:latin typeface="+mj-lt"/>
                <a:ea typeface="+mj-ea"/>
                <a:cs typeface="+mj-cs"/>
              </a:defRPr>
            </a:lvl4pPr>
            <a:lvl5pPr marL="2057400" indent="-22860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sz="1400" b="0" i="0">
                <a:latin typeface="+mj-lt"/>
                <a:ea typeface="+mj-ea"/>
                <a:cs typeface="+mj-cs"/>
              </a:defRPr>
            </a:lvl5pPr>
            <a:lvl6pPr marL="25146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>
                <a:latin typeface="+mj-lt"/>
                <a:ea typeface="+mj-ea"/>
                <a:cs typeface="+mj-cs"/>
              </a:defRPr>
            </a:lvl6pPr>
            <a:lvl7pPr marL="29718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>
                <a:latin typeface="+mj-lt"/>
                <a:ea typeface="+mj-ea"/>
                <a:cs typeface="+mj-cs"/>
              </a:defRPr>
            </a:lvl7pPr>
            <a:lvl8pPr marL="34290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>
                <a:latin typeface="+mj-lt"/>
                <a:ea typeface="+mj-ea"/>
                <a:cs typeface="+mj-cs"/>
              </a:defRPr>
            </a:lvl8pPr>
            <a:lvl9pPr marL="38862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>
                <a:latin typeface="+mj-lt"/>
                <a:ea typeface="+mj-ea"/>
                <a:cs typeface="+mj-cs"/>
              </a:defRPr>
            </a:lvl9pPr>
          </a:lstStyle>
          <a:p>
            <a:pPr>
              <a:buFont typeface="+mj-lt"/>
              <a:buAutoNum type="arabicPeriod" startAt="4"/>
            </a:pPr>
            <a:r>
              <a:rPr lang="en-US" dirty="0"/>
              <a:t>Make corrections.</a:t>
            </a:r>
          </a:p>
          <a:p>
            <a:pPr>
              <a:buFont typeface="+mj-lt"/>
              <a:buAutoNum type="arabicPeriod" startAt="4"/>
            </a:pPr>
            <a:r>
              <a:rPr lang="en-US" dirty="0"/>
              <a:t>Click check mark</a:t>
            </a:r>
            <a:br>
              <a:rPr lang="en-US" dirty="0"/>
            </a:br>
            <a:r>
              <a:rPr lang="en-US" dirty="0"/>
              <a:t>to save.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2E2D6E7-06B6-4909-97C7-E1F887422E6A}"/>
              </a:ext>
            </a:extLst>
          </p:cNvPr>
          <p:cNvSpPr txBox="1">
            <a:spLocks/>
          </p:cNvSpPr>
          <p:nvPr/>
        </p:nvSpPr>
        <p:spPr>
          <a:xfrm>
            <a:off x="1474658" y="4003760"/>
            <a:ext cx="8287487" cy="4367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+mj-lt"/>
              <a:buAutoNum type="arabicPeriod"/>
              <a:defRPr sz="2000" b="0" i="0">
                <a:latin typeface="+mj-lt"/>
                <a:ea typeface="+mj-ea"/>
                <a:cs typeface="+mj-cs"/>
              </a:defRPr>
            </a:lvl1pPr>
            <a:lvl2pPr marL="742950" indent="-28575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b="0" i="0">
                <a:latin typeface="+mj-lt"/>
                <a:ea typeface="+mj-ea"/>
                <a:cs typeface="+mj-cs"/>
              </a:defRPr>
            </a:lvl2pPr>
            <a:lvl3pPr marL="1371600" lvl="2" indent="-45720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+mj-lt"/>
              <a:buAutoNum type="arabicPeriod"/>
              <a:defRPr sz="2000" b="0" i="0">
                <a:latin typeface="+mj-lt"/>
                <a:ea typeface="+mj-ea"/>
                <a:cs typeface="+mj-cs"/>
              </a:defRPr>
            </a:lvl3pPr>
            <a:lvl4pPr marL="1600200" indent="-22860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sz="1400" b="0" i="0">
                <a:latin typeface="+mj-lt"/>
                <a:ea typeface="+mj-ea"/>
                <a:cs typeface="+mj-cs"/>
              </a:defRPr>
            </a:lvl4pPr>
            <a:lvl5pPr marL="2057400" indent="-22860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sz="1400" b="0" i="0">
                <a:latin typeface="+mj-lt"/>
                <a:ea typeface="+mj-ea"/>
                <a:cs typeface="+mj-cs"/>
              </a:defRPr>
            </a:lvl5pPr>
            <a:lvl6pPr marL="25146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>
                <a:latin typeface="+mj-lt"/>
                <a:ea typeface="+mj-ea"/>
                <a:cs typeface="+mj-cs"/>
              </a:defRPr>
            </a:lvl6pPr>
            <a:lvl7pPr marL="29718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>
                <a:latin typeface="+mj-lt"/>
                <a:ea typeface="+mj-ea"/>
                <a:cs typeface="+mj-cs"/>
              </a:defRPr>
            </a:lvl7pPr>
            <a:lvl8pPr marL="34290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>
                <a:latin typeface="+mj-lt"/>
                <a:ea typeface="+mj-ea"/>
                <a:cs typeface="+mj-cs"/>
              </a:defRPr>
            </a:lvl8pPr>
            <a:lvl9pPr marL="38862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>
                <a:latin typeface="+mj-lt"/>
                <a:ea typeface="+mj-ea"/>
                <a:cs typeface="+mj-cs"/>
              </a:defRPr>
            </a:lvl9pPr>
          </a:lstStyle>
          <a:p>
            <a:pPr>
              <a:buFont typeface="+mj-lt"/>
              <a:buAutoNum type="arabicPeriod" startAt="6"/>
            </a:pPr>
            <a:r>
              <a:rPr lang="en-US" dirty="0"/>
              <a:t>Drag verse</a:t>
            </a:r>
            <a:br>
              <a:rPr lang="en-US" dirty="0"/>
            </a:br>
            <a:r>
              <a:rPr lang="en-US" dirty="0"/>
              <a:t>markers.</a:t>
            </a:r>
          </a:p>
          <a:p>
            <a:pPr>
              <a:buFont typeface="+mj-lt"/>
              <a:buAutoNum type="arabicPeriod" startAt="6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689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D6FC7CD-2679-4E9F-9D6A-B62C3A4E97A2}"/>
              </a:ext>
            </a:extLst>
          </p:cNvPr>
          <p:cNvSpPr/>
          <p:nvPr/>
        </p:nvSpPr>
        <p:spPr>
          <a:xfrm>
            <a:off x="9743096" y="148133"/>
            <a:ext cx="2295649" cy="2333719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C72AED-FB92-4ED1-A931-D9C0D37FB8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4585" y="2912847"/>
            <a:ext cx="6653255" cy="374245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E4A71C4-E059-4DDD-A215-3E9098A64B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3096" y="148227"/>
            <a:ext cx="2266950" cy="23336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366CD7-8216-4F8C-8663-62424D6E2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 Step 5: Self Edit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68E18-258F-45DA-A18A-33B4B710A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23447"/>
            <a:ext cx="8287487" cy="436775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In check view you see the source and translation side by side.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Compare and make note of changes needed.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Click pencil icon to edit.</a:t>
            </a:r>
          </a:p>
          <a:p>
            <a:pPr marL="1371600" lvl="2" indent="-457200">
              <a:buFont typeface="+mj-lt"/>
              <a:buAutoNum type="arabicPeriod"/>
            </a:pPr>
            <a:endParaRPr lang="en-US" sz="2000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537FA47E-DDE3-4B8E-85B8-AACDDA6F6837}"/>
              </a:ext>
            </a:extLst>
          </p:cNvPr>
          <p:cNvSpPr txBox="1">
            <a:spLocks/>
          </p:cNvSpPr>
          <p:nvPr/>
        </p:nvSpPr>
        <p:spPr>
          <a:xfrm>
            <a:off x="1474658" y="2786343"/>
            <a:ext cx="8287487" cy="4367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+mj-lt"/>
              <a:buAutoNum type="arabicPeriod"/>
              <a:defRPr sz="2000" b="0" i="0">
                <a:latin typeface="+mj-lt"/>
                <a:ea typeface="+mj-ea"/>
                <a:cs typeface="+mj-cs"/>
              </a:defRPr>
            </a:lvl1pPr>
            <a:lvl2pPr marL="742950" indent="-28575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b="0" i="0">
                <a:latin typeface="+mj-lt"/>
                <a:ea typeface="+mj-ea"/>
                <a:cs typeface="+mj-cs"/>
              </a:defRPr>
            </a:lvl2pPr>
            <a:lvl3pPr marL="1371600" lvl="2" indent="-45720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+mj-lt"/>
              <a:buAutoNum type="arabicPeriod"/>
              <a:defRPr sz="2000" b="0" i="0">
                <a:latin typeface="+mj-lt"/>
                <a:ea typeface="+mj-ea"/>
                <a:cs typeface="+mj-cs"/>
              </a:defRPr>
            </a:lvl3pPr>
            <a:lvl4pPr marL="1600200" indent="-22860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sz="1400" b="0" i="0">
                <a:latin typeface="+mj-lt"/>
                <a:ea typeface="+mj-ea"/>
                <a:cs typeface="+mj-cs"/>
              </a:defRPr>
            </a:lvl4pPr>
            <a:lvl5pPr marL="2057400" indent="-22860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sz="1400" b="0" i="0">
                <a:latin typeface="+mj-lt"/>
                <a:ea typeface="+mj-ea"/>
                <a:cs typeface="+mj-cs"/>
              </a:defRPr>
            </a:lvl5pPr>
            <a:lvl6pPr marL="25146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>
                <a:latin typeface="+mj-lt"/>
                <a:ea typeface="+mj-ea"/>
                <a:cs typeface="+mj-cs"/>
              </a:defRPr>
            </a:lvl6pPr>
            <a:lvl7pPr marL="29718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>
                <a:latin typeface="+mj-lt"/>
                <a:ea typeface="+mj-ea"/>
                <a:cs typeface="+mj-cs"/>
              </a:defRPr>
            </a:lvl7pPr>
            <a:lvl8pPr marL="34290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>
                <a:latin typeface="+mj-lt"/>
                <a:ea typeface="+mj-ea"/>
                <a:cs typeface="+mj-cs"/>
              </a:defRPr>
            </a:lvl8pPr>
            <a:lvl9pPr marL="38862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>
                <a:latin typeface="+mj-lt"/>
                <a:ea typeface="+mj-ea"/>
                <a:cs typeface="+mj-cs"/>
              </a:defRPr>
            </a:lvl9pPr>
          </a:lstStyle>
          <a:p>
            <a:pPr>
              <a:buFont typeface="+mj-lt"/>
              <a:buAutoNum type="arabicPeriod" startAt="4"/>
            </a:pPr>
            <a:r>
              <a:rPr lang="en-US" dirty="0"/>
              <a:t>Make corrections.</a:t>
            </a:r>
          </a:p>
          <a:p>
            <a:pPr>
              <a:buFont typeface="+mj-lt"/>
              <a:buAutoNum type="arabicPeriod" startAt="4"/>
            </a:pPr>
            <a:r>
              <a:rPr lang="en-US" dirty="0"/>
              <a:t>Click check mark</a:t>
            </a:r>
            <a:br>
              <a:rPr lang="en-US" dirty="0"/>
            </a:br>
            <a:r>
              <a:rPr lang="en-US" dirty="0"/>
              <a:t>to save.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C7DE92A-1C59-40FA-9959-1A294AE58FBF}"/>
              </a:ext>
            </a:extLst>
          </p:cNvPr>
          <p:cNvSpPr txBox="1">
            <a:spLocks/>
          </p:cNvSpPr>
          <p:nvPr/>
        </p:nvSpPr>
        <p:spPr>
          <a:xfrm>
            <a:off x="1474658" y="4003760"/>
            <a:ext cx="8287487" cy="4367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+mj-lt"/>
              <a:buAutoNum type="arabicPeriod"/>
              <a:defRPr sz="2000" b="0" i="0">
                <a:latin typeface="+mj-lt"/>
                <a:ea typeface="+mj-ea"/>
                <a:cs typeface="+mj-cs"/>
              </a:defRPr>
            </a:lvl1pPr>
            <a:lvl2pPr marL="742950" indent="-28575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b="0" i="0">
                <a:latin typeface="+mj-lt"/>
                <a:ea typeface="+mj-ea"/>
                <a:cs typeface="+mj-cs"/>
              </a:defRPr>
            </a:lvl2pPr>
            <a:lvl3pPr marL="1371600" lvl="2" indent="-45720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+mj-lt"/>
              <a:buAutoNum type="arabicPeriod"/>
              <a:defRPr sz="2000" b="0" i="0">
                <a:latin typeface="+mj-lt"/>
                <a:ea typeface="+mj-ea"/>
                <a:cs typeface="+mj-cs"/>
              </a:defRPr>
            </a:lvl3pPr>
            <a:lvl4pPr marL="1600200" indent="-22860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sz="1400" b="0" i="0">
                <a:latin typeface="+mj-lt"/>
                <a:ea typeface="+mj-ea"/>
                <a:cs typeface="+mj-cs"/>
              </a:defRPr>
            </a:lvl4pPr>
            <a:lvl5pPr marL="2057400" indent="-22860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sz="1400" b="0" i="0">
                <a:latin typeface="+mj-lt"/>
                <a:ea typeface="+mj-ea"/>
                <a:cs typeface="+mj-cs"/>
              </a:defRPr>
            </a:lvl5pPr>
            <a:lvl6pPr marL="25146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>
                <a:latin typeface="+mj-lt"/>
                <a:ea typeface="+mj-ea"/>
                <a:cs typeface="+mj-cs"/>
              </a:defRPr>
            </a:lvl6pPr>
            <a:lvl7pPr marL="29718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>
                <a:latin typeface="+mj-lt"/>
                <a:ea typeface="+mj-ea"/>
                <a:cs typeface="+mj-cs"/>
              </a:defRPr>
            </a:lvl7pPr>
            <a:lvl8pPr marL="34290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>
                <a:latin typeface="+mj-lt"/>
                <a:ea typeface="+mj-ea"/>
                <a:cs typeface="+mj-cs"/>
              </a:defRPr>
            </a:lvl8pPr>
            <a:lvl9pPr marL="38862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>
                <a:latin typeface="+mj-lt"/>
                <a:ea typeface="+mj-ea"/>
                <a:cs typeface="+mj-cs"/>
              </a:defRPr>
            </a:lvl9pPr>
          </a:lstStyle>
          <a:p>
            <a:pPr>
              <a:buFont typeface="+mj-lt"/>
              <a:buAutoNum type="arabicPeriod" startAt="6"/>
            </a:pPr>
            <a:r>
              <a:rPr lang="en-US" dirty="0"/>
              <a:t>Drag verse</a:t>
            </a:r>
            <a:br>
              <a:rPr lang="en-US" dirty="0"/>
            </a:br>
            <a:r>
              <a:rPr lang="en-US" dirty="0"/>
              <a:t>markers.</a:t>
            </a:r>
          </a:p>
          <a:p>
            <a:pPr>
              <a:buFont typeface="+mj-lt"/>
              <a:buAutoNum type="arabicPeriod" startAt="6"/>
            </a:pP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472EC1D-E3C2-4E23-9AAF-A4B269AEE91E}"/>
              </a:ext>
            </a:extLst>
          </p:cNvPr>
          <p:cNvSpPr txBox="1">
            <a:spLocks/>
          </p:cNvSpPr>
          <p:nvPr/>
        </p:nvSpPr>
        <p:spPr>
          <a:xfrm>
            <a:off x="1455609" y="4828490"/>
            <a:ext cx="8287487" cy="4367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+mj-lt"/>
              <a:buAutoNum type="arabicPeriod"/>
              <a:defRPr sz="2000" b="0" i="0">
                <a:latin typeface="+mj-lt"/>
                <a:ea typeface="+mj-ea"/>
                <a:cs typeface="+mj-cs"/>
              </a:defRPr>
            </a:lvl1pPr>
            <a:lvl2pPr marL="742950" indent="-28575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b="0" i="0">
                <a:latin typeface="+mj-lt"/>
                <a:ea typeface="+mj-ea"/>
                <a:cs typeface="+mj-cs"/>
              </a:defRPr>
            </a:lvl2pPr>
            <a:lvl3pPr marL="1371600" lvl="2" indent="-45720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+mj-lt"/>
              <a:buAutoNum type="arabicPeriod"/>
              <a:defRPr sz="2000" b="0" i="0">
                <a:latin typeface="+mj-lt"/>
                <a:ea typeface="+mj-ea"/>
                <a:cs typeface="+mj-cs"/>
              </a:defRPr>
            </a:lvl3pPr>
            <a:lvl4pPr marL="1600200" indent="-22860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sz="1400" b="0" i="0">
                <a:latin typeface="+mj-lt"/>
                <a:ea typeface="+mj-ea"/>
                <a:cs typeface="+mj-cs"/>
              </a:defRPr>
            </a:lvl4pPr>
            <a:lvl5pPr marL="2057400" indent="-22860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sz="1400" b="0" i="0">
                <a:latin typeface="+mj-lt"/>
                <a:ea typeface="+mj-ea"/>
                <a:cs typeface="+mj-cs"/>
              </a:defRPr>
            </a:lvl5pPr>
            <a:lvl6pPr marL="25146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>
                <a:latin typeface="+mj-lt"/>
                <a:ea typeface="+mj-ea"/>
                <a:cs typeface="+mj-cs"/>
              </a:defRPr>
            </a:lvl6pPr>
            <a:lvl7pPr marL="29718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>
                <a:latin typeface="+mj-lt"/>
                <a:ea typeface="+mj-ea"/>
                <a:cs typeface="+mj-cs"/>
              </a:defRPr>
            </a:lvl7pPr>
            <a:lvl8pPr marL="34290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>
                <a:latin typeface="+mj-lt"/>
                <a:ea typeface="+mj-ea"/>
                <a:cs typeface="+mj-cs"/>
              </a:defRPr>
            </a:lvl8pPr>
            <a:lvl9pPr marL="38862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>
                <a:latin typeface="+mj-lt"/>
                <a:ea typeface="+mj-ea"/>
                <a:cs typeface="+mj-cs"/>
              </a:defRPr>
            </a:lvl9pPr>
          </a:lstStyle>
          <a:p>
            <a:pPr>
              <a:buFont typeface="+mj-lt"/>
              <a:buAutoNum type="arabicPeriod" startAt="7"/>
            </a:pPr>
            <a:r>
              <a:rPr lang="en-US" dirty="0"/>
              <a:t>Mark chunk </a:t>
            </a:r>
            <a:br>
              <a:rPr lang="en-US" dirty="0"/>
            </a:br>
            <a:r>
              <a:rPr lang="en-US" dirty="0"/>
              <a:t>complete.</a:t>
            </a:r>
          </a:p>
          <a:p>
            <a:pPr>
              <a:buFont typeface="+mj-lt"/>
              <a:buAutoNum type="arabicPeriod" startAt="7"/>
            </a:pP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7EC03CB-02DF-435A-91E0-77846A4499BA}"/>
              </a:ext>
            </a:extLst>
          </p:cNvPr>
          <p:cNvSpPr/>
          <p:nvPr/>
        </p:nvSpPr>
        <p:spPr>
          <a:xfrm>
            <a:off x="10292054" y="6160467"/>
            <a:ext cx="735786" cy="41563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59E59313-F1F5-4A32-9771-477B549F0970}"/>
              </a:ext>
            </a:extLst>
          </p:cNvPr>
          <p:cNvSpPr txBox="1">
            <a:spLocks/>
          </p:cNvSpPr>
          <p:nvPr/>
        </p:nvSpPr>
        <p:spPr>
          <a:xfrm>
            <a:off x="1465006" y="5668791"/>
            <a:ext cx="2755181" cy="13058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+mj-lt"/>
              <a:buAutoNum type="arabicPeriod"/>
              <a:defRPr sz="2000" b="0" i="0">
                <a:latin typeface="+mj-lt"/>
                <a:ea typeface="+mj-ea"/>
                <a:cs typeface="+mj-cs"/>
              </a:defRPr>
            </a:lvl1pPr>
            <a:lvl2pPr marL="742950" indent="-28575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b="0" i="0">
                <a:latin typeface="+mj-lt"/>
                <a:ea typeface="+mj-ea"/>
                <a:cs typeface="+mj-cs"/>
              </a:defRPr>
            </a:lvl2pPr>
            <a:lvl3pPr marL="1371600" lvl="2" indent="-45720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+mj-lt"/>
              <a:buAutoNum type="arabicPeriod"/>
              <a:defRPr sz="2000" b="0" i="0">
                <a:latin typeface="+mj-lt"/>
                <a:ea typeface="+mj-ea"/>
                <a:cs typeface="+mj-cs"/>
              </a:defRPr>
            </a:lvl3pPr>
            <a:lvl4pPr marL="1600200" indent="-22860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sz="1400" b="0" i="0">
                <a:latin typeface="+mj-lt"/>
                <a:ea typeface="+mj-ea"/>
                <a:cs typeface="+mj-cs"/>
              </a:defRPr>
            </a:lvl4pPr>
            <a:lvl5pPr marL="2057400" indent="-22860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sz="1400" b="0" i="0">
                <a:latin typeface="+mj-lt"/>
                <a:ea typeface="+mj-ea"/>
                <a:cs typeface="+mj-cs"/>
              </a:defRPr>
            </a:lvl5pPr>
            <a:lvl6pPr marL="25146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>
                <a:latin typeface="+mj-lt"/>
                <a:ea typeface="+mj-ea"/>
                <a:cs typeface="+mj-cs"/>
              </a:defRPr>
            </a:lvl6pPr>
            <a:lvl7pPr marL="29718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>
                <a:latin typeface="+mj-lt"/>
                <a:ea typeface="+mj-ea"/>
                <a:cs typeface="+mj-cs"/>
              </a:defRPr>
            </a:lvl7pPr>
            <a:lvl8pPr marL="34290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>
                <a:latin typeface="+mj-lt"/>
                <a:ea typeface="+mj-ea"/>
                <a:cs typeface="+mj-cs"/>
              </a:defRPr>
            </a:lvl8pPr>
            <a:lvl9pPr marL="38862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>
                <a:latin typeface="+mj-lt"/>
                <a:ea typeface="+mj-ea"/>
                <a:cs typeface="+mj-cs"/>
              </a:defRPr>
            </a:lvl9pPr>
          </a:lstStyle>
          <a:p>
            <a:pPr>
              <a:buFont typeface="+mj-lt"/>
              <a:buAutoNum type="arabicPeriod" startAt="8"/>
            </a:pPr>
            <a:r>
              <a:rPr lang="en-US" dirty="0"/>
              <a:t>Do all chunks </a:t>
            </a:r>
            <a:br>
              <a:rPr lang="en-US" dirty="0"/>
            </a:br>
            <a:r>
              <a:rPr lang="en-US" dirty="0"/>
              <a:t>in passage.</a:t>
            </a:r>
          </a:p>
          <a:p>
            <a:pPr>
              <a:buFont typeface="+mj-lt"/>
              <a:buAutoNum type="arabicPeriod" startAt="8"/>
            </a:pPr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E4D3A3E-AAE5-4EDB-9B1F-A10BA49E8A45}"/>
              </a:ext>
            </a:extLst>
          </p:cNvPr>
          <p:cNvGrpSpPr/>
          <p:nvPr/>
        </p:nvGrpSpPr>
        <p:grpSpPr>
          <a:xfrm>
            <a:off x="8444272" y="3843638"/>
            <a:ext cx="2519328" cy="530830"/>
            <a:chOff x="8481216" y="3724472"/>
            <a:chExt cx="2519328" cy="53083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07BB39D-DA72-4BBF-8C05-C89738234B61}"/>
                </a:ext>
              </a:extLst>
            </p:cNvPr>
            <p:cNvSpPr/>
            <p:nvPr/>
          </p:nvSpPr>
          <p:spPr>
            <a:xfrm>
              <a:off x="10554994" y="3809752"/>
              <a:ext cx="445550" cy="445550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0A2A716-A062-4CB6-95AD-0B3F7FD2E7F7}"/>
                </a:ext>
              </a:extLst>
            </p:cNvPr>
            <p:cNvSpPr txBox="1"/>
            <p:nvPr/>
          </p:nvSpPr>
          <p:spPr>
            <a:xfrm>
              <a:off x="8481216" y="3724472"/>
              <a:ext cx="2014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No more edit icon!</a:t>
              </a:r>
            </a:p>
          </p:txBody>
        </p:sp>
      </p:grpSp>
      <p:sp>
        <p:nvSpPr>
          <p:cNvPr id="24" name="Speech Bubble: Rectangle 23">
            <a:extLst>
              <a:ext uri="{FF2B5EF4-FFF2-40B4-BE49-F238E27FC236}">
                <a16:creationId xmlns:a16="http://schemas.microsoft.com/office/drawing/2014/main" id="{C937FA23-BA71-4232-91ED-893CF7ED534F}"/>
              </a:ext>
            </a:extLst>
          </p:cNvPr>
          <p:cNvSpPr/>
          <p:nvPr/>
        </p:nvSpPr>
        <p:spPr>
          <a:xfrm>
            <a:off x="7785373" y="4748291"/>
            <a:ext cx="1931829" cy="982855"/>
          </a:xfrm>
          <a:prstGeom prst="wedgeRectCallout">
            <a:avLst>
              <a:gd name="adj1" fmla="val 76043"/>
              <a:gd name="adj2" fmla="val 83395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When finished, mark chunk as Done.</a:t>
            </a:r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49E97F53-C551-43B0-B247-7395EBD16193}"/>
              </a:ext>
            </a:extLst>
          </p:cNvPr>
          <p:cNvCxnSpPr>
            <a:cxnSpLocks/>
            <a:stCxn id="7" idx="3"/>
          </p:cNvCxnSpPr>
          <p:nvPr/>
        </p:nvCxnSpPr>
        <p:spPr>
          <a:xfrm flipH="1" flipV="1">
            <a:off x="10973248" y="4017701"/>
            <a:ext cx="54592" cy="2350584"/>
          </a:xfrm>
          <a:prstGeom prst="curvedConnector4">
            <a:avLst>
              <a:gd name="adj1" fmla="val -1832679"/>
              <a:gd name="adj2" fmla="val 109994"/>
            </a:avLst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3169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  <p:bldP spid="7" grpId="0" animBg="1"/>
      <p:bldP spid="20" grpId="0" uiExpand="1" build="p"/>
      <p:bldP spid="2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6AF1E23-8F6E-470F-AABA-ED709009C607}"/>
              </a:ext>
            </a:extLst>
          </p:cNvPr>
          <p:cNvSpPr/>
          <p:nvPr/>
        </p:nvSpPr>
        <p:spPr>
          <a:xfrm>
            <a:off x="9613710" y="505386"/>
            <a:ext cx="2295649" cy="2333719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A8C5C8-1DEB-437B-A239-58963CE1D0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9390" y="2974945"/>
            <a:ext cx="6875414" cy="37780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B7EA07-9183-4F31-B7D3-0BA0ABF208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9003" y="491179"/>
            <a:ext cx="2333625" cy="22669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366CD7-8216-4F8C-8663-62424D6E2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 Step 6: Peer Edit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68E18-258F-45DA-A18A-33B4B710A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23447"/>
            <a:ext cx="8287487" cy="436775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In check view, have another person check your translation.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Discuss suggested corrections.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To edit a chunk, click the “Chunk Completed” toggle,</a:t>
            </a:r>
            <a:br>
              <a:rPr lang="en-US" dirty="0"/>
            </a:br>
            <a:r>
              <a:rPr lang="en-US" dirty="0"/>
              <a:t>and then click </a:t>
            </a:r>
            <a:br>
              <a:rPr lang="en-US" dirty="0"/>
            </a:br>
            <a:r>
              <a:rPr lang="en-US" dirty="0"/>
              <a:t>the pencil icon.</a:t>
            </a:r>
          </a:p>
          <a:p>
            <a:pPr marL="457200" indent="-457200">
              <a:buFont typeface="+mj-lt"/>
              <a:buAutoNum type="arabicPeriod"/>
            </a:pPr>
            <a:endParaRPr lang="en-US" sz="18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0970A64-B96F-4D9B-A8B4-D374E0918073}"/>
              </a:ext>
            </a:extLst>
          </p:cNvPr>
          <p:cNvSpPr/>
          <p:nvPr/>
        </p:nvSpPr>
        <p:spPr>
          <a:xfrm>
            <a:off x="10369803" y="6320991"/>
            <a:ext cx="791562" cy="41563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14398C4-EBA3-4C44-BE62-B8FDDA66EEF8}"/>
              </a:ext>
            </a:extLst>
          </p:cNvPr>
          <p:cNvSpPr/>
          <p:nvPr/>
        </p:nvSpPr>
        <p:spPr>
          <a:xfrm>
            <a:off x="10715815" y="4086852"/>
            <a:ext cx="445550" cy="44555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309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790DC63-DEDD-4C4E-B33E-223FBA29FAC7}"/>
              </a:ext>
            </a:extLst>
          </p:cNvPr>
          <p:cNvSpPr/>
          <p:nvPr/>
        </p:nvSpPr>
        <p:spPr>
          <a:xfrm>
            <a:off x="9613710" y="505386"/>
            <a:ext cx="2295649" cy="2333719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4B87FF-1B2C-4B12-B436-ADD32A4A59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5678" y="481654"/>
            <a:ext cx="2266950" cy="2286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366CD7-8216-4F8C-8663-62424D6E2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MAST Step 7: Important Terms Check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68E18-258F-45DA-A18A-33B4B710A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5183" y="1972087"/>
            <a:ext cx="5433905" cy="436775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Use the Translation Words resource.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Ensure that all important terms and concepts are:</a:t>
            </a:r>
          </a:p>
          <a:p>
            <a:pPr lvl="1"/>
            <a:r>
              <a:rPr lang="en-US" dirty="0"/>
              <a:t>Present in the translation</a:t>
            </a:r>
          </a:p>
          <a:p>
            <a:pPr lvl="1"/>
            <a:r>
              <a:rPr lang="en-US" dirty="0"/>
              <a:t>Translated clearly and accurately</a:t>
            </a:r>
          </a:p>
          <a:p>
            <a:pPr lvl="1"/>
            <a:r>
              <a:rPr lang="en-US" dirty="0"/>
              <a:t>Translated consistently</a:t>
            </a:r>
          </a:p>
          <a:p>
            <a:pPr marL="457200" indent="-457200">
              <a:buFont typeface="+mj-lt"/>
              <a:buAutoNum type="arabicPeriod"/>
            </a:pPr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DCD16E-E882-4FEA-97FE-B8A254AF4D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4179" y="2454257"/>
            <a:ext cx="3638218" cy="43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067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A2E0CA-38D3-4A4D-99B1-F5A63E973342}"/>
              </a:ext>
            </a:extLst>
          </p:cNvPr>
          <p:cNvSpPr/>
          <p:nvPr/>
        </p:nvSpPr>
        <p:spPr>
          <a:xfrm>
            <a:off x="9613710" y="505386"/>
            <a:ext cx="2295649" cy="2333719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B09A242-1A65-4807-819C-867ED48041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7982" y="2934253"/>
            <a:ext cx="6875414" cy="37780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6B81F31-2928-4FC9-8030-A2CBAEF244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628" y="491179"/>
            <a:ext cx="2286000" cy="22669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366CD7-8216-4F8C-8663-62424D6E2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372" y="491179"/>
            <a:ext cx="9404723" cy="1400530"/>
          </a:xfrm>
        </p:spPr>
        <p:txBody>
          <a:bodyPr/>
          <a:lstStyle/>
          <a:p>
            <a:pPr algn="l"/>
            <a:r>
              <a:rPr lang="en-US" dirty="0"/>
              <a:t>MAST Step 8: Verse by Verse Check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68E18-258F-45DA-A18A-33B4B710A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7382" y="1514887"/>
            <a:ext cx="8435545" cy="436775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Orally back-translate your translation into the language of </a:t>
            </a:r>
            <a:br>
              <a:rPr lang="en-US" dirty="0"/>
            </a:br>
            <a:r>
              <a:rPr lang="en-US" dirty="0"/>
              <a:t>the checker (may need an intermediate interpreter).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Checkers compare the meaning with source in their language.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Discuss suggested </a:t>
            </a:r>
            <a:br>
              <a:rPr lang="en-US" dirty="0"/>
            </a:br>
            <a:r>
              <a:rPr lang="en-US" dirty="0"/>
              <a:t>corrections; use the</a:t>
            </a:r>
            <a:br>
              <a:rPr lang="en-US" dirty="0"/>
            </a:br>
            <a:r>
              <a:rPr lang="en-US" dirty="0"/>
              <a:t>resources to resolve </a:t>
            </a:r>
            <a:br>
              <a:rPr lang="en-US" dirty="0"/>
            </a:br>
            <a:r>
              <a:rPr lang="en-US" dirty="0"/>
              <a:t>any disputes.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To edit a chunk, </a:t>
            </a:r>
            <a:br>
              <a:rPr lang="en-US" dirty="0"/>
            </a:br>
            <a:r>
              <a:rPr lang="en-US" dirty="0"/>
              <a:t>click the </a:t>
            </a:r>
            <a:br>
              <a:rPr lang="en-US" dirty="0"/>
            </a:br>
            <a:r>
              <a:rPr lang="en-US" dirty="0"/>
              <a:t>“Chunk Completed”</a:t>
            </a:r>
            <a:br>
              <a:rPr lang="en-US" dirty="0"/>
            </a:br>
            <a:r>
              <a:rPr lang="en-US" dirty="0"/>
              <a:t>toggle, and then </a:t>
            </a:r>
            <a:br>
              <a:rPr lang="en-US" dirty="0"/>
            </a:br>
            <a:r>
              <a:rPr lang="en-US" dirty="0"/>
              <a:t>click the pencil icon.</a:t>
            </a:r>
          </a:p>
          <a:p>
            <a:pPr marL="457200" indent="-457200">
              <a:buFont typeface="+mj-lt"/>
              <a:buAutoNum type="arabicPeriod"/>
            </a:pPr>
            <a:endParaRPr lang="en-US" sz="18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9694BB3-A1DF-4CD8-B478-2293CFC56EEF}"/>
              </a:ext>
            </a:extLst>
          </p:cNvPr>
          <p:cNvSpPr/>
          <p:nvPr/>
        </p:nvSpPr>
        <p:spPr>
          <a:xfrm>
            <a:off x="10863619" y="6280299"/>
            <a:ext cx="791562" cy="41563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95B6DB8-4A0A-4E6D-98EC-668046C12EFC}"/>
              </a:ext>
            </a:extLst>
          </p:cNvPr>
          <p:cNvSpPr/>
          <p:nvPr/>
        </p:nvSpPr>
        <p:spPr>
          <a:xfrm>
            <a:off x="11209631" y="4043112"/>
            <a:ext cx="445550" cy="44555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545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animBg="1"/>
      <p:bldP spid="1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computer&#10;&#10;Description automatically generated">
            <a:extLst>
              <a:ext uri="{FF2B5EF4-FFF2-40B4-BE49-F238E27FC236}">
                <a16:creationId xmlns:a16="http://schemas.microsoft.com/office/drawing/2014/main" id="{D571D284-8004-44E9-878E-D4762904C4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8551" y="1350983"/>
            <a:ext cx="3838575" cy="38576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E89B76-491D-4376-A986-0496E00BB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You Learn?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91E74-C58F-4BD6-B724-A5405BF85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32875"/>
            <a:ext cx="6305675" cy="43583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In this presentation you learned to:</a:t>
            </a:r>
          </a:p>
          <a:p>
            <a:r>
              <a:rPr lang="en-US" dirty="0"/>
              <a:t>Implement MAST steps with BTT Writer</a:t>
            </a:r>
          </a:p>
          <a:p>
            <a:r>
              <a:rPr lang="en-US" dirty="0"/>
              <a:t>Perform translations</a:t>
            </a:r>
          </a:p>
          <a:p>
            <a:r>
              <a:rPr lang="en-US" dirty="0"/>
              <a:t>Use BTT Writer resources</a:t>
            </a:r>
          </a:p>
          <a:p>
            <a:r>
              <a:rPr lang="en-US" dirty="0"/>
              <a:t>Check and edit translations</a:t>
            </a:r>
          </a:p>
        </p:txBody>
      </p:sp>
    </p:spTree>
    <p:extLst>
      <p:ext uri="{BB962C8B-B14F-4D97-AF65-F5344CB8AC3E}">
        <p14:creationId xmlns:p14="http://schemas.microsoft.com/office/powerpoint/2010/main" val="2571040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7CFF0-23A5-4712-883F-5EF572E54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Performing</a:t>
            </a:r>
            <a:r>
              <a:rPr lang="fr-FR" dirty="0"/>
              <a:t> Mother Tongue Translation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DEB52-0EA6-41F5-BED4-19D795359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translate </a:t>
            </a:r>
            <a:r>
              <a:rPr lang="fr-FR" dirty="0" err="1"/>
              <a:t>from</a:t>
            </a:r>
            <a:r>
              <a:rPr lang="fr-FR" dirty="0"/>
              <a:t> English or a Gateway </a:t>
            </a:r>
            <a:r>
              <a:rPr lang="fr-FR" dirty="0" err="1"/>
              <a:t>Language</a:t>
            </a:r>
            <a:r>
              <a:rPr lang="fr-FR" dirty="0"/>
              <a:t> </a:t>
            </a:r>
            <a:r>
              <a:rPr lang="fr-FR" dirty="0" err="1"/>
              <a:t>into</a:t>
            </a:r>
            <a:r>
              <a:rPr lang="fr-FR" dirty="0"/>
              <a:t> a </a:t>
            </a:r>
            <a:r>
              <a:rPr lang="fr-FR" dirty="0" err="1"/>
              <a:t>mother</a:t>
            </a:r>
            <a:r>
              <a:rPr lang="fr-FR" dirty="0"/>
              <a:t> </a:t>
            </a:r>
            <a:r>
              <a:rPr lang="fr-FR" dirty="0" err="1"/>
              <a:t>tongue</a:t>
            </a:r>
            <a:r>
              <a:rPr lang="fr-FR" dirty="0"/>
              <a:t>, </a:t>
            </a:r>
            <a:r>
              <a:rPr lang="fr-FR" dirty="0" err="1"/>
              <a:t>you</a:t>
            </a:r>
            <a:r>
              <a:rPr lang="fr-FR" dirty="0"/>
              <a:t>:</a:t>
            </a:r>
          </a:p>
          <a:p>
            <a:r>
              <a:rPr lang="fr-FR" dirty="0"/>
              <a:t>Use the MAST process</a:t>
            </a:r>
          </a:p>
          <a:p>
            <a:r>
              <a:rPr lang="fr-FR" dirty="0"/>
              <a:t>Work in a </a:t>
            </a:r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project</a:t>
            </a:r>
            <a:r>
              <a:rPr lang="fr-FR" dirty="0"/>
              <a:t> in BTT Writer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977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28ABD-06AC-45BC-868C-834BFAFE4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 and BTT Writer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7E3856-E807-49FB-9AF5-A5D918283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423447"/>
            <a:ext cx="5581508" cy="436775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MAST is  a method that : </a:t>
            </a:r>
          </a:p>
          <a:p>
            <a:r>
              <a:rPr lang="en-US" dirty="0"/>
              <a:t>Enables rapid and accurate translation of Bible text</a:t>
            </a:r>
          </a:p>
          <a:p>
            <a:r>
              <a:rPr lang="en-US" dirty="0"/>
              <a:t>Utilizes native speakers to do translation</a:t>
            </a:r>
          </a:p>
          <a:p>
            <a:r>
              <a:rPr lang="en-US" dirty="0"/>
              <a:t>Can be implemented with BTT Writer</a:t>
            </a:r>
          </a:p>
          <a:p>
            <a:r>
              <a:rPr lang="en-US" dirty="0"/>
              <a:t>Consists of 8 steps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16EDF86-8ED6-4AD2-88C7-8080117BD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6833" y="1423447"/>
            <a:ext cx="4276190" cy="36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439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B25FF02-0ADF-4B19-BA75-5855C8E5ADF5}"/>
              </a:ext>
            </a:extLst>
          </p:cNvPr>
          <p:cNvSpPr/>
          <p:nvPr/>
        </p:nvSpPr>
        <p:spPr>
          <a:xfrm>
            <a:off x="1284588" y="2440510"/>
            <a:ext cx="1714500" cy="241495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828ABD-06AC-45BC-868C-834BFAFE4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Steps of MAST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4AD09-9BF5-446C-B828-EF8A3E5B6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2314" y="1423447"/>
            <a:ext cx="7820709" cy="436775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700" dirty="0"/>
              <a:t>Consume: Read or listen to the entire chapter to be translated.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6F6840-5ED0-4EAE-B879-FD2D5AC509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588" y="2440510"/>
            <a:ext cx="1714500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936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273EFE6-E6CC-4BA1-8384-A391EEF59388}"/>
              </a:ext>
            </a:extLst>
          </p:cNvPr>
          <p:cNvSpPr/>
          <p:nvPr/>
        </p:nvSpPr>
        <p:spPr>
          <a:xfrm>
            <a:off x="1284588" y="2440510"/>
            <a:ext cx="1714500" cy="241495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615770-BD42-4ED0-95E1-22F0715A49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588" y="2440509"/>
            <a:ext cx="1714500" cy="23336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828ABD-06AC-45BC-868C-834BFAFE4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Steps of MAST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4AD09-9BF5-446C-B828-EF8A3E5B6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2314" y="1423447"/>
            <a:ext cx="7820709" cy="436775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700" dirty="0"/>
              <a:t>Consume: Read or listen to the entire chapter to be translated.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700" dirty="0"/>
              <a:t>Verbalize: In the target language, tell another person what you read.</a:t>
            </a:r>
          </a:p>
        </p:txBody>
      </p:sp>
    </p:spTree>
    <p:extLst>
      <p:ext uri="{BB962C8B-B14F-4D97-AF65-F5344CB8AC3E}">
        <p14:creationId xmlns:p14="http://schemas.microsoft.com/office/powerpoint/2010/main" val="3768245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361ADA6-56EA-49A2-BCE7-86A885E9B9A8}"/>
              </a:ext>
            </a:extLst>
          </p:cNvPr>
          <p:cNvSpPr/>
          <p:nvPr/>
        </p:nvSpPr>
        <p:spPr>
          <a:xfrm>
            <a:off x="1284588" y="2440510"/>
            <a:ext cx="1714500" cy="241495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CE69BA-87D9-4FC9-8738-B80933F8A8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588" y="2440508"/>
            <a:ext cx="1714500" cy="23336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828ABD-06AC-45BC-868C-834BFAFE4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Steps of MAST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4AD09-9BF5-446C-B828-EF8A3E5B6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2314" y="1423447"/>
            <a:ext cx="7820709" cy="436775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700" dirty="0"/>
              <a:t>Consume: Read or listen to the entire chapter to be translated.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700" dirty="0"/>
              <a:t>Verbalize: In the target language, tell another person what you read.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700" dirty="0"/>
              <a:t>Chunk: Divide the chapter into chunks that you can retell without looking.</a:t>
            </a:r>
          </a:p>
        </p:txBody>
      </p:sp>
    </p:spTree>
    <p:extLst>
      <p:ext uri="{BB962C8B-B14F-4D97-AF65-F5344CB8AC3E}">
        <p14:creationId xmlns:p14="http://schemas.microsoft.com/office/powerpoint/2010/main" val="4044167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058BC1B-D537-4C23-88F9-48743D4EEC6A}"/>
              </a:ext>
            </a:extLst>
          </p:cNvPr>
          <p:cNvSpPr/>
          <p:nvPr/>
        </p:nvSpPr>
        <p:spPr>
          <a:xfrm>
            <a:off x="1284588" y="2440510"/>
            <a:ext cx="1714500" cy="241495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259DF1-2DC2-457C-A040-82E7F2B94D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231" y="2472251"/>
            <a:ext cx="1714500" cy="23336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828ABD-06AC-45BC-868C-834BFAFE4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Steps of MAST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4AD09-9BF5-446C-B828-EF8A3E5B6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2314" y="1423447"/>
            <a:ext cx="7820709" cy="436775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700" dirty="0"/>
              <a:t>Consume: Read or listen to the entire chapter to be translated.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700" dirty="0"/>
              <a:t>Verbalize: In the target language, tell another person what you read.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700" dirty="0"/>
              <a:t>Chunk: Divide the chapter into chunks that you can retell without looking.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700" dirty="0"/>
              <a:t>Blind draft: Close the source text and translate a chunk without looking at the source.</a:t>
            </a:r>
          </a:p>
        </p:txBody>
      </p:sp>
    </p:spTree>
    <p:extLst>
      <p:ext uri="{BB962C8B-B14F-4D97-AF65-F5344CB8AC3E}">
        <p14:creationId xmlns:p14="http://schemas.microsoft.com/office/powerpoint/2010/main" val="50277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TTRecorder-WAPC664.potx" id="{0C0A8CD1-5135-4E81-A889-F66BC3099A83}" vid="{91119C89-D9B5-4991-9784-115396A7408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AB3623AC358204B8459D60480BA9C2B" ma:contentTypeVersion="12" ma:contentTypeDescription="Create a new document." ma:contentTypeScope="" ma:versionID="d3005fe9c78495323023aeced5280a50">
  <xsd:schema xmlns:xsd="http://www.w3.org/2001/XMLSchema" xmlns:xs="http://www.w3.org/2001/XMLSchema" xmlns:p="http://schemas.microsoft.com/office/2006/metadata/properties" xmlns:ns3="e6b6b08c-4e37-4703-b140-b9e21b970c4f" xmlns:ns4="63ebc9d3-73c5-43d0-b794-270dc3c2d1a0" targetNamespace="http://schemas.microsoft.com/office/2006/metadata/properties" ma:root="true" ma:fieldsID="0b9151cbda91d7d860fe7297b2c5ad24" ns3:_="" ns4:_="">
    <xsd:import namespace="e6b6b08c-4e37-4703-b140-b9e21b970c4f"/>
    <xsd:import namespace="63ebc9d3-73c5-43d0-b794-270dc3c2d1a0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b6b08c-4e37-4703-b140-b9e21b970c4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ebc9d3-73c5-43d0-b794-270dc3c2d1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4CFF4CB-2157-4462-882E-7C7509AE6A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EEB1E18-1527-4724-AEDB-E4EBC76D73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6b6b08c-4e37-4703-b140-b9e21b970c4f"/>
    <ds:schemaRef ds:uri="63ebc9d3-73c5-43d0-b794-270dc3c2d1a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6405D58-8AA8-4FB2-A549-3AE7234CE79B}">
  <ds:schemaRefs>
    <ds:schemaRef ds:uri="http://purl.org/dc/elements/1.1/"/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63ebc9d3-73c5-43d0-b794-270dc3c2d1a0"/>
    <ds:schemaRef ds:uri="e6b6b08c-4e37-4703-b140-b9e21b970c4f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BTTRecorder</Template>
  <TotalTime>1492</TotalTime>
  <Words>1550</Words>
  <Application>Microsoft Office PowerPoint</Application>
  <PresentationFormat>Widescreen</PresentationFormat>
  <Paragraphs>234</Paragraphs>
  <Slides>36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Century Gothic</vt:lpstr>
      <vt:lpstr>Wingdings 3</vt:lpstr>
      <vt:lpstr>Ion</vt:lpstr>
      <vt:lpstr>Performing Translation in Mother Tongue Projects</vt:lpstr>
      <vt:lpstr>What Is This Presentation About?</vt:lpstr>
      <vt:lpstr>As You Translate</vt:lpstr>
      <vt:lpstr>Performing Mother Tongue Translation</vt:lpstr>
      <vt:lpstr>MAST and BTT Writer</vt:lpstr>
      <vt:lpstr>8 Steps of MAST</vt:lpstr>
      <vt:lpstr>8 Steps of MAST</vt:lpstr>
      <vt:lpstr>8 Steps of MAST</vt:lpstr>
      <vt:lpstr>8 Steps of MAST</vt:lpstr>
      <vt:lpstr>8 Steps of MAST</vt:lpstr>
      <vt:lpstr>8 Steps of MAST</vt:lpstr>
      <vt:lpstr>8 Steps of MAST</vt:lpstr>
      <vt:lpstr>8 Steps of MAST</vt:lpstr>
      <vt:lpstr>Implementing MAST in BTT Writer</vt:lpstr>
      <vt:lpstr>MAST Drafting Steps</vt:lpstr>
      <vt:lpstr>MAST Step 1: Consume</vt:lpstr>
      <vt:lpstr>MAST Step 2: Verbalize</vt:lpstr>
      <vt:lpstr>MAST Step 3: Chunk</vt:lpstr>
      <vt:lpstr>MAST Step 4: Blind Draft</vt:lpstr>
      <vt:lpstr>MAST Step 4: Blind Draft</vt:lpstr>
      <vt:lpstr>MAST Step 4: Blind Draft</vt:lpstr>
      <vt:lpstr>MAST Step 4: Blind Draft</vt:lpstr>
      <vt:lpstr>MAST Checking Steps</vt:lpstr>
      <vt:lpstr>Using BTT Writer Resources in Checking</vt:lpstr>
      <vt:lpstr>Using BTT Writer Resources</vt:lpstr>
      <vt:lpstr>Using Translation Notes</vt:lpstr>
      <vt:lpstr>Using Translation Words</vt:lpstr>
      <vt:lpstr>Using Translation Questions</vt:lpstr>
      <vt:lpstr>MAST Step 5: Self Edit</vt:lpstr>
      <vt:lpstr>MAST Step 5: Self Edit</vt:lpstr>
      <vt:lpstr>MAST Step 5: Self Edit</vt:lpstr>
      <vt:lpstr>MAST Step 5: Self Edit</vt:lpstr>
      <vt:lpstr>MAST Step 6: Peer Edit</vt:lpstr>
      <vt:lpstr>MAST Step 7: Important Terms Check </vt:lpstr>
      <vt:lpstr>MAST Step 8: Verse by Verse Check</vt:lpstr>
      <vt:lpstr>What Did You Learn?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BTT Writer for the Desktop</dc:title>
  <dc:creator>Pamela Gamer</dc:creator>
  <cp:lastModifiedBy>Pamela Gamer</cp:lastModifiedBy>
  <cp:revision>9</cp:revision>
  <dcterms:created xsi:type="dcterms:W3CDTF">2019-11-14T18:38:31Z</dcterms:created>
  <dcterms:modified xsi:type="dcterms:W3CDTF">2019-11-19T19:52:56Z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0x0101005AB3623AC358204B8459D60480BA9C2B</vt:lpwstr>
  </property>
</Properties>
</file>