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0" r:id="rId4"/>
  </p:sldMasterIdLst>
  <p:notesMasterIdLst>
    <p:notesMasterId r:id="rId39"/>
  </p:notesMasterIdLst>
  <p:sldIdLst>
    <p:sldId id="256" r:id="rId5"/>
    <p:sldId id="267" r:id="rId6"/>
    <p:sldId id="329" r:id="rId7"/>
    <p:sldId id="330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82" r:id="rId16"/>
    <p:sldId id="318" r:id="rId17"/>
    <p:sldId id="287" r:id="rId18"/>
    <p:sldId id="307" r:id="rId19"/>
    <p:sldId id="308" r:id="rId20"/>
    <p:sldId id="309" r:id="rId21"/>
    <p:sldId id="310" r:id="rId22"/>
    <p:sldId id="311" r:id="rId23"/>
    <p:sldId id="312" r:id="rId24"/>
    <p:sldId id="319" r:id="rId25"/>
    <p:sldId id="320" r:id="rId26"/>
    <p:sldId id="321" r:id="rId27"/>
    <p:sldId id="322" r:id="rId28"/>
    <p:sldId id="325" r:id="rId29"/>
    <p:sldId id="326" r:id="rId30"/>
    <p:sldId id="313" r:id="rId31"/>
    <p:sldId id="315" r:id="rId32"/>
    <p:sldId id="316" r:id="rId33"/>
    <p:sldId id="317" r:id="rId34"/>
    <p:sldId id="314" r:id="rId35"/>
    <p:sldId id="327" r:id="rId36"/>
    <p:sldId id="328" r:id="rId37"/>
    <p:sldId id="29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C28C"/>
    <a:srgbClr val="002664"/>
    <a:srgbClr val="3FB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27" autoAdjust="0"/>
  </p:normalViewPr>
  <p:slideViewPr>
    <p:cSldViewPr snapToGrid="0">
      <p:cViewPr varScale="1">
        <p:scale>
          <a:sx n="64" d="100"/>
          <a:sy n="64" d="100"/>
        </p:scale>
        <p:origin x="87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175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A5A54-57FA-4281-A6F5-1860CF48FA07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8915D-B0F2-4E00-A13E-77885368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26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8915D-B0F2-4E00-A13E-77885368E5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7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2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8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90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0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92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72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3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4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05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as a group exercise. Have them tell how they would implement each step in tS, then click to show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3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2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6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7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42FD7F-75AC-4945-AADB-25D3D63237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0" y="2468880"/>
            <a:ext cx="6172200" cy="3329581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962656"/>
            <a:ext cx="3200400" cy="3325168"/>
          </a:xfrm>
        </p:spPr>
        <p:txBody>
          <a:bodyPr anchor="t">
            <a:noAutofit/>
          </a:bodyPr>
          <a:lstStyle>
            <a:lvl1pPr marL="0" indent="0" algn="r">
              <a:buNone/>
              <a:defRPr sz="2400" b="1" cap="all">
                <a:solidFill>
                  <a:srgbClr val="28C28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AAEA59-0A52-4A75-B544-DFE21E3393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D8ECAB3-8034-4838-B265-2452CE7C8B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D26397E-8AB9-426A-AC8B-BDBEAABA45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55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7017BC5-A61C-426D-A92E-F9325A0D6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3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50991CE-FA1C-427D-B5CD-3A0E28CA8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859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841C485-17FB-4808-ABB2-AED3BDD373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069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8DEACD61-2CAD-4932-9E1C-819ED4D14A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74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4D9790C-EA90-4697-A681-C86D845E0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72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36AE5C2-445A-456D-9CC6-DAB5B1E59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CCE356A-5F64-4F35-A95A-34DFEC94D0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4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1" y="2188565"/>
            <a:ext cx="4215384" cy="4206240"/>
          </a:xfrm>
        </p:spPr>
        <p:txBody>
          <a:bodyPr>
            <a:noAutofit/>
          </a:bodyPr>
          <a:lstStyle>
            <a:lvl1pPr>
              <a:buClr>
                <a:srgbClr val="28C28C"/>
              </a:buClr>
              <a:defRPr sz="2400"/>
            </a:lvl1pPr>
            <a:lvl2pPr>
              <a:buClr>
                <a:srgbClr val="28C28C"/>
              </a:buClr>
              <a:defRPr sz="2400"/>
            </a:lvl2pPr>
            <a:lvl3pPr>
              <a:buClr>
                <a:srgbClr val="28C28C"/>
              </a:buClr>
              <a:defRPr sz="2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640" y="2194560"/>
            <a:ext cx="6089904" cy="4200245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31EDA-FC97-4E7C-A281-E24C74E24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9BF91E6-8EEF-4D69-8AC5-CC47C4C744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28C28C"/>
              </a:buClr>
              <a:defRPr/>
            </a:lvl1pPr>
            <a:lvl2pPr>
              <a:buClr>
                <a:srgbClr val="28C28C"/>
              </a:buClr>
              <a:defRPr/>
            </a:lvl2pPr>
            <a:lvl3pPr>
              <a:buClr>
                <a:srgbClr val="28C28C"/>
              </a:buClr>
              <a:defRPr/>
            </a:lvl3pPr>
            <a:lvl4pPr>
              <a:buClr>
                <a:srgbClr val="28C28C"/>
              </a:buClr>
              <a:defRPr/>
            </a:lvl4pPr>
            <a:lvl5pPr>
              <a:buClr>
                <a:srgbClr val="28C28C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E5806-CCAD-44D3-8FC7-E762BECF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FBFAE42-7AC0-4F1D-A9F6-132FA3A169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b="1" cap="all">
                <a:solidFill>
                  <a:srgbClr val="28C28C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9D6ED-6FE1-4014-9C29-0BBFFC6D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209A9E1-33DE-4257-922B-87C3EDBCA9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2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rgbClr val="28C28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buClr>
                <a:srgbClr val="28C28C"/>
              </a:buClr>
              <a:defRPr sz="1800"/>
            </a:lvl1pPr>
            <a:lvl2pPr>
              <a:buClr>
                <a:srgbClr val="28C28C"/>
              </a:buClr>
              <a:defRPr sz="1600"/>
            </a:lvl2pPr>
            <a:lvl3pPr>
              <a:buClr>
                <a:srgbClr val="28C28C"/>
              </a:buClr>
              <a:defRPr sz="1400"/>
            </a:lvl3pPr>
            <a:lvl4pPr>
              <a:buClr>
                <a:srgbClr val="28C28C"/>
              </a:buClr>
              <a:defRPr sz="1200"/>
            </a:lvl4pPr>
            <a:lvl5pPr>
              <a:buClr>
                <a:srgbClr val="28C28C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6C4822-B60C-4CFD-B2B5-4487D900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1B3C648-94A3-4965-ADAB-E28BDB3132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57E999E-BCD2-4D91-81C7-F848892EF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75FC724-B08F-498E-957B-4287CDA6A2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4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buClr>
                <a:srgbClr val="28C28C"/>
              </a:buClr>
              <a:defRPr sz="2000"/>
            </a:lvl1pPr>
            <a:lvl2pPr>
              <a:buClr>
                <a:srgbClr val="28C28C"/>
              </a:buClr>
              <a:defRPr sz="1800"/>
            </a:lvl2pPr>
            <a:lvl3pPr>
              <a:buClr>
                <a:srgbClr val="28C28C"/>
              </a:buClr>
              <a:defRPr sz="1600"/>
            </a:lvl3pPr>
            <a:lvl4pPr>
              <a:buClr>
                <a:srgbClr val="28C28C"/>
              </a:buClr>
              <a:defRPr sz="1400"/>
            </a:lvl4pPr>
            <a:lvl5pPr>
              <a:buClr>
                <a:srgbClr val="28C28C"/>
              </a:buCl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57886C1C-8F41-41D7-966A-04F9748A08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9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314201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1D54B7C-06D3-433F-A0BB-B4F17A047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500870" y="288479"/>
            <a:ext cx="582604" cy="6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02664"/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rgbClr val="28C2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73448B-0838-405C-B69D-F5BBF286DCF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6259" y="288479"/>
            <a:ext cx="597215" cy="5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4" r:id="rId2"/>
    <p:sldLayoutId id="2147483852" r:id="rId3"/>
    <p:sldLayoutId id="214748385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gif"/><Relationship Id="rId4" Type="http://schemas.openxmlformats.org/officeDocument/2006/relationships/image" Target="../media/image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gif"/><Relationship Id="rId4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gif"/><Relationship Id="rId4" Type="http://schemas.openxmlformats.org/officeDocument/2006/relationships/image" Target="../media/image11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gif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gif"/><Relationship Id="rId4" Type="http://schemas.openxmlformats.org/officeDocument/2006/relationships/image" Target="../media/image18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gif"/><Relationship Id="rId4" Type="http://schemas.openxmlformats.org/officeDocument/2006/relationships/image" Target="../media/image18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gif"/><Relationship Id="rId5" Type="http://schemas.openxmlformats.org/officeDocument/2006/relationships/image" Target="../media/image32.png"/><Relationship Id="rId4" Type="http://schemas.openxmlformats.org/officeDocument/2006/relationships/image" Target="../media/image18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18.gif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gif"/><Relationship Id="rId4" Type="http://schemas.openxmlformats.org/officeDocument/2006/relationships/image" Target="../media/image18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gif"/><Relationship Id="rId4" Type="http://schemas.openxmlformats.org/officeDocument/2006/relationships/image" Target="../media/image14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65D-31D3-491F-844A-BBEF25A87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Performing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EAA2-FD97-428E-A4F3-011B5AE11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BTT Writer for android</a:t>
            </a:r>
          </a:p>
        </p:txBody>
      </p:sp>
    </p:spTree>
    <p:extLst>
      <p:ext uri="{BB962C8B-B14F-4D97-AF65-F5344CB8AC3E}">
        <p14:creationId xmlns:p14="http://schemas.microsoft.com/office/powerpoint/2010/main" val="19035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9C915B-6E7E-45F5-887E-38955A89AAE3}"/>
              </a:ext>
            </a:extLst>
          </p:cNvPr>
          <p:cNvSpPr/>
          <p:nvPr/>
        </p:nvSpPr>
        <p:spPr>
          <a:xfrm>
            <a:off x="1284587" y="2356338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3E965-0238-4583-B93A-0F8548C4D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54798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Peer edit: Have a partner compare translation draft with source and discuss corrections; translator makes any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 Word check: Check key terms to ensure they are present in the draft and translated clearly and consistently.</a:t>
            </a:r>
          </a:p>
        </p:txBody>
      </p:sp>
    </p:spTree>
    <p:extLst>
      <p:ext uri="{BB962C8B-B14F-4D97-AF65-F5344CB8AC3E}">
        <p14:creationId xmlns:p14="http://schemas.microsoft.com/office/powerpoint/2010/main" val="131945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869291-0CCB-4A28-9FA6-E1117B6F2CE4}"/>
              </a:ext>
            </a:extLst>
          </p:cNvPr>
          <p:cNvSpPr/>
          <p:nvPr/>
        </p:nvSpPr>
        <p:spPr>
          <a:xfrm>
            <a:off x="1284587" y="2356338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E0F9A-A6AD-4022-B989-F9BB0FC29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3848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519432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Peer edit: Have a partner compare translation draft with source and discuss corrections; translator makes any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Key Word check: Check key terms to ensure they are present in the draft and translated clearly and consistently.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Verse-by-verse check: Back-translate the draft orally while someone checks it against a source text.</a:t>
            </a:r>
          </a:p>
        </p:txBody>
      </p:sp>
    </p:spTree>
    <p:extLst>
      <p:ext uri="{BB962C8B-B14F-4D97-AF65-F5344CB8AC3E}">
        <p14:creationId xmlns:p14="http://schemas.microsoft.com/office/powerpoint/2010/main" val="8796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52" y="95232"/>
            <a:ext cx="10018713" cy="897903"/>
          </a:xfrm>
        </p:spPr>
        <p:txBody>
          <a:bodyPr/>
          <a:lstStyle/>
          <a:p>
            <a:r>
              <a:rPr lang="en-US" dirty="0"/>
              <a:t>Implementing MAST in BTT Writer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89C6-27D8-4EED-82D1-5829448F2A31}"/>
              </a:ext>
            </a:extLst>
          </p:cNvPr>
          <p:cNvSpPr txBox="1"/>
          <p:nvPr/>
        </p:nvSpPr>
        <p:spPr>
          <a:xfrm>
            <a:off x="6924597" y="993135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AF2B6D-6DEB-42FC-9BC3-F53DF768CC53}"/>
              </a:ext>
            </a:extLst>
          </p:cNvPr>
          <p:cNvSpPr/>
          <p:nvPr/>
        </p:nvSpPr>
        <p:spPr>
          <a:xfrm>
            <a:off x="1627094" y="993135"/>
            <a:ext cx="10354235" cy="56900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1AB96-6750-40C6-9C12-04AB930CAEE1}"/>
              </a:ext>
            </a:extLst>
          </p:cNvPr>
          <p:cNvCxnSpPr>
            <a:cxnSpLocks/>
          </p:cNvCxnSpPr>
          <p:nvPr/>
        </p:nvCxnSpPr>
        <p:spPr>
          <a:xfrm>
            <a:off x="1627094" y="3767824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D85635-B07C-46F2-AA14-954C91D05F53}"/>
              </a:ext>
            </a:extLst>
          </p:cNvPr>
          <p:cNvCxnSpPr/>
          <p:nvPr/>
        </p:nvCxnSpPr>
        <p:spPr>
          <a:xfrm>
            <a:off x="1627094" y="4488103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A3D61A-3E9B-4F59-8F7D-B933EF4E7F15}"/>
              </a:ext>
            </a:extLst>
          </p:cNvPr>
          <p:cNvCxnSpPr/>
          <p:nvPr/>
        </p:nvCxnSpPr>
        <p:spPr>
          <a:xfrm>
            <a:off x="1627094" y="5931421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44AB99-8A1A-4918-9374-BC8E9B6D4450}"/>
              </a:ext>
            </a:extLst>
          </p:cNvPr>
          <p:cNvCxnSpPr/>
          <p:nvPr/>
        </p:nvCxnSpPr>
        <p:spPr>
          <a:xfrm>
            <a:off x="1627094" y="5263550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7A0C83-CF72-4082-BABF-CA34E6B1C479}"/>
              </a:ext>
            </a:extLst>
          </p:cNvPr>
          <p:cNvCxnSpPr/>
          <p:nvPr/>
        </p:nvCxnSpPr>
        <p:spPr>
          <a:xfrm>
            <a:off x="1627094" y="3062715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D74E2C-2B30-439D-9456-1903CF7F3818}"/>
              </a:ext>
            </a:extLst>
          </p:cNvPr>
          <p:cNvCxnSpPr/>
          <p:nvPr/>
        </p:nvCxnSpPr>
        <p:spPr>
          <a:xfrm>
            <a:off x="1627094" y="1695597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225EC9-C2B6-4E69-A356-1F2F23A5AD92}"/>
              </a:ext>
            </a:extLst>
          </p:cNvPr>
          <p:cNvCxnSpPr/>
          <p:nvPr/>
        </p:nvCxnSpPr>
        <p:spPr>
          <a:xfrm>
            <a:off x="1627094" y="2342436"/>
            <a:ext cx="10354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9A9727-CFD4-4984-9986-D7CCFCF9CFC1}"/>
              </a:ext>
            </a:extLst>
          </p:cNvPr>
          <p:cNvCxnSpPr>
            <a:cxnSpLocks/>
          </p:cNvCxnSpPr>
          <p:nvPr/>
        </p:nvCxnSpPr>
        <p:spPr>
          <a:xfrm flipV="1">
            <a:off x="3623982" y="993135"/>
            <a:ext cx="0" cy="5690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D8DE70-7202-4CB9-BC02-6F4F9109CF9E}"/>
              </a:ext>
            </a:extLst>
          </p:cNvPr>
          <p:cNvSpPr txBox="1"/>
          <p:nvPr/>
        </p:nvSpPr>
        <p:spPr>
          <a:xfrm>
            <a:off x="1608475" y="1158725"/>
            <a:ext cx="1380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Consume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BEB679-0983-402A-9995-F943277B37AA}"/>
              </a:ext>
            </a:extLst>
          </p:cNvPr>
          <p:cNvSpPr txBox="1"/>
          <p:nvPr/>
        </p:nvSpPr>
        <p:spPr>
          <a:xfrm>
            <a:off x="1608475" y="2543617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Chunk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942B7-866A-4AF0-8BA2-842C27604BD7}"/>
              </a:ext>
            </a:extLst>
          </p:cNvPr>
          <p:cNvSpPr txBox="1"/>
          <p:nvPr/>
        </p:nvSpPr>
        <p:spPr>
          <a:xfrm>
            <a:off x="1608475" y="3262393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Blind Draft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DC396D-1825-49C6-A9B5-FC5C8D310CB8}"/>
              </a:ext>
            </a:extLst>
          </p:cNvPr>
          <p:cNvSpPr txBox="1"/>
          <p:nvPr/>
        </p:nvSpPr>
        <p:spPr>
          <a:xfrm>
            <a:off x="1608475" y="3953029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5AF5F-9F30-4914-B16A-79A209F2CA11}"/>
              </a:ext>
            </a:extLst>
          </p:cNvPr>
          <p:cNvSpPr txBox="1"/>
          <p:nvPr/>
        </p:nvSpPr>
        <p:spPr>
          <a:xfrm>
            <a:off x="1608475" y="4646463"/>
            <a:ext cx="164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Peer Check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E4FE-1A68-4413-A4D4-3D0778C97F7B}"/>
              </a:ext>
            </a:extLst>
          </p:cNvPr>
          <p:cNvSpPr txBox="1"/>
          <p:nvPr/>
        </p:nvSpPr>
        <p:spPr>
          <a:xfrm>
            <a:off x="1608475" y="5204490"/>
            <a:ext cx="205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 Word Check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942B4-CD88-487C-86FC-53F0A513D6A0}"/>
              </a:ext>
            </a:extLst>
          </p:cNvPr>
          <p:cNvSpPr txBox="1"/>
          <p:nvPr/>
        </p:nvSpPr>
        <p:spPr>
          <a:xfrm>
            <a:off x="1608475" y="5930621"/>
            <a:ext cx="2050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Verse by Verse     </a:t>
            </a:r>
            <a:br>
              <a:rPr lang="en-US" sz="2000" dirty="0"/>
            </a:br>
            <a:r>
              <a:rPr lang="en-US" sz="2000" dirty="0"/>
              <a:t> Check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304C63-4A32-4105-81F7-3EE1A32AF50F}"/>
              </a:ext>
            </a:extLst>
          </p:cNvPr>
          <p:cNvSpPr txBox="1"/>
          <p:nvPr/>
        </p:nvSpPr>
        <p:spPr>
          <a:xfrm>
            <a:off x="1608475" y="1836243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Verbalize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C46284-7821-48B1-957A-23D1CAAA1BAA}"/>
              </a:ext>
            </a:extLst>
          </p:cNvPr>
          <p:cNvSpPr txBox="1"/>
          <p:nvPr/>
        </p:nvSpPr>
        <p:spPr>
          <a:xfrm>
            <a:off x="3726425" y="1158725"/>
            <a:ext cx="7492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In Chapter view, read the entire chapter in the source text.</a:t>
            </a:r>
            <a:endParaRPr lang="en-US" sz="2200" dirty="0">
              <a:latin typeface="Arial" panose="020B0604020202020204" pitchFamily="34" charset="0"/>
            </a:endParaRPr>
          </a:p>
          <a:p>
            <a:endParaRPr lang="en-US" sz="2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C81EE8-E298-4C44-8FEB-F54DCB0F4DB5}"/>
              </a:ext>
            </a:extLst>
          </p:cNvPr>
          <p:cNvSpPr txBox="1"/>
          <p:nvPr/>
        </p:nvSpPr>
        <p:spPr>
          <a:xfrm>
            <a:off x="3726425" y="2356286"/>
            <a:ext cx="8119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Has been done for you – see the Chunk view; read a chunk until you can retell it.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980A18-EB56-4D97-BECA-6253D10675F4}"/>
              </a:ext>
            </a:extLst>
          </p:cNvPr>
          <p:cNvSpPr txBox="1"/>
          <p:nvPr/>
        </p:nvSpPr>
        <p:spPr>
          <a:xfrm>
            <a:off x="3726426" y="3769032"/>
            <a:ext cx="8012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In Check view, compare translation draft with source and make corrections; use the resources; place the verse markers.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09D9CB-CE2B-483D-9F16-0FCD2A3A3E7C}"/>
              </a:ext>
            </a:extLst>
          </p:cNvPr>
          <p:cNvSpPr txBox="1"/>
          <p:nvPr/>
        </p:nvSpPr>
        <p:spPr>
          <a:xfrm>
            <a:off x="3726424" y="3059613"/>
            <a:ext cx="8126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Tap the “paper” behind the source text and translate the chunk; you can’t see the source while you are translating.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D9195D-EEE6-4080-B7BF-0C4186808446}"/>
              </a:ext>
            </a:extLst>
          </p:cNvPr>
          <p:cNvSpPr txBox="1"/>
          <p:nvPr/>
        </p:nvSpPr>
        <p:spPr>
          <a:xfrm>
            <a:off x="3726424" y="4488103"/>
            <a:ext cx="8308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In Check view, have a partner compare translation draft with source and discuss corrections; use the resources to resolve issues.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9AFFCA-E6C0-44CA-A717-9D79560F3AFC}"/>
              </a:ext>
            </a:extLst>
          </p:cNvPr>
          <p:cNvSpPr txBox="1"/>
          <p:nvPr/>
        </p:nvSpPr>
        <p:spPr>
          <a:xfrm>
            <a:off x="3726424" y="5365854"/>
            <a:ext cx="5152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Check the resources for the key terms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5FB87C-1E5C-4A24-9D71-EF0781B00704}"/>
              </a:ext>
            </a:extLst>
          </p:cNvPr>
          <p:cNvSpPr txBox="1"/>
          <p:nvPr/>
        </p:nvSpPr>
        <p:spPr>
          <a:xfrm>
            <a:off x="3726425" y="5959767"/>
            <a:ext cx="6996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/>
              <a:t>Can use the resources for in-depth checking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DBC96A-4C3F-49B9-837B-E41BEA1AD950}"/>
              </a:ext>
            </a:extLst>
          </p:cNvPr>
          <p:cNvSpPr txBox="1"/>
          <p:nvPr/>
        </p:nvSpPr>
        <p:spPr>
          <a:xfrm>
            <a:off x="3726425" y="1836243"/>
            <a:ext cx="1922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offline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95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  <p:bldP spid="37" grpId="0" build="p"/>
      <p:bldP spid="38" grpId="0" build="p"/>
      <p:bldP spid="39" grpId="0" build="p"/>
      <p:bldP spid="4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713" y="1515053"/>
            <a:ext cx="10872514" cy="4195481"/>
          </a:xfrm>
        </p:spPr>
        <p:txBody>
          <a:bodyPr>
            <a:noAutofit/>
          </a:bodyPr>
          <a:lstStyle/>
          <a:p>
            <a:r>
              <a:rPr lang="en-US" sz="2400" dirty="0"/>
              <a:t>The first four steps of MAST are the drafting steps.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sz="2400" dirty="0"/>
              <a:t>The result of the drafting steps is a first draft of the translation.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5870"/>
          </a:xfrm>
        </p:spPr>
        <p:txBody>
          <a:bodyPr/>
          <a:lstStyle/>
          <a:p>
            <a:r>
              <a:rPr lang="en-US" dirty="0"/>
              <a:t>MAST Drafting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858B5D-0CFB-4B13-AA44-6DBB6A790F74}"/>
              </a:ext>
            </a:extLst>
          </p:cNvPr>
          <p:cNvGrpSpPr/>
          <p:nvPr/>
        </p:nvGrpSpPr>
        <p:grpSpPr>
          <a:xfrm>
            <a:off x="1329461" y="2368006"/>
            <a:ext cx="9286569" cy="3218598"/>
            <a:chOff x="1515440" y="2227991"/>
            <a:chExt cx="9286569" cy="321859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FBDFF49-9DFC-4305-971E-AA755EB677EE}"/>
                </a:ext>
              </a:extLst>
            </p:cNvPr>
            <p:cNvSpPr/>
            <p:nvPr/>
          </p:nvSpPr>
          <p:spPr>
            <a:xfrm>
              <a:off x="1515440" y="2237854"/>
              <a:ext cx="1714500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94316C5-4A22-497E-B80E-522B8DB0742C}"/>
                </a:ext>
              </a:extLst>
            </p:cNvPr>
            <p:cNvSpPr/>
            <p:nvPr/>
          </p:nvSpPr>
          <p:spPr>
            <a:xfrm>
              <a:off x="4038492" y="2266700"/>
              <a:ext cx="1714500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873D9AA-A21E-4164-BB84-3FAD90D9063E}"/>
                </a:ext>
              </a:extLst>
            </p:cNvPr>
            <p:cNvSpPr/>
            <p:nvPr/>
          </p:nvSpPr>
          <p:spPr>
            <a:xfrm>
              <a:off x="6563993" y="2266700"/>
              <a:ext cx="1714500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B0F34CB-9400-4A17-84AC-363234A7035C}"/>
                </a:ext>
              </a:extLst>
            </p:cNvPr>
            <p:cNvSpPr/>
            <p:nvPr/>
          </p:nvSpPr>
          <p:spPr>
            <a:xfrm>
              <a:off x="9087509" y="2227991"/>
              <a:ext cx="1714500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9C84C12-267C-407C-B138-0872394C11FD}"/>
                </a:ext>
              </a:extLst>
            </p:cNvPr>
            <p:cNvGrpSpPr/>
            <p:nvPr/>
          </p:nvGrpSpPr>
          <p:grpSpPr>
            <a:xfrm>
              <a:off x="1521803" y="2333132"/>
              <a:ext cx="9244833" cy="3113457"/>
              <a:chOff x="1515590" y="2922269"/>
              <a:chExt cx="9244833" cy="31134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AEB9FA5-A06C-47BE-90C1-DD1899F3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5923" y="2975032"/>
                <a:ext cx="1714500" cy="233362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CDB1B02-F030-43CD-86EB-BDB94CF11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8968" y="2967509"/>
                <a:ext cx="1714500" cy="233362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39FF764-28F7-45CD-AD24-0A83A523B5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5590" y="2922269"/>
                <a:ext cx="1714500" cy="233362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C49CAD5-432B-4460-A8E4-4C859E079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52013" y="2967509"/>
                <a:ext cx="1714500" cy="2333625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FE4793-82C6-4216-8945-49EF7B513CE4}"/>
                  </a:ext>
                </a:extLst>
              </p:cNvPr>
              <p:cNvSpPr txBox="1"/>
              <p:nvPr/>
            </p:nvSpPr>
            <p:spPr>
              <a:xfrm>
                <a:off x="1784356" y="5638684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Consume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989E74-E126-4BB4-BA4A-D97003B6CA87}"/>
                  </a:ext>
                </a:extLst>
              </p:cNvPr>
              <p:cNvSpPr txBox="1"/>
              <p:nvPr/>
            </p:nvSpPr>
            <p:spPr>
              <a:xfrm>
                <a:off x="4327873" y="5638684"/>
                <a:ext cx="1105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Verbalize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1B39C2-1592-40CC-9DEA-8467938B9D20}"/>
                  </a:ext>
                </a:extLst>
              </p:cNvPr>
              <p:cNvSpPr txBox="1"/>
              <p:nvPr/>
            </p:nvSpPr>
            <p:spPr>
              <a:xfrm>
                <a:off x="6996085" y="5666394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Chunk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ACB64F-4E9D-48AB-AD29-94A8FDA98B6D}"/>
                  </a:ext>
                </a:extLst>
              </p:cNvPr>
              <p:cNvSpPr txBox="1"/>
              <p:nvPr/>
            </p:nvSpPr>
            <p:spPr>
              <a:xfrm>
                <a:off x="9337229" y="5638684"/>
                <a:ext cx="1269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Blind Draft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98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CF2563-3D9B-4E8A-97F2-DDE21EEA26C3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98693-C409-486D-8328-32BFD998F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965" y="2817178"/>
            <a:ext cx="6933333" cy="3923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1: Consume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23447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Chapter view, read an entire chapter.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an overall picture of the story or passage.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D7F07-5198-4FC1-97D9-A58451275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37" y="117013"/>
            <a:ext cx="1714500" cy="23336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DD4AB10-6258-4940-87B2-F56DF5611979}"/>
              </a:ext>
            </a:extLst>
          </p:cNvPr>
          <p:cNvSpPr/>
          <p:nvPr/>
        </p:nvSpPr>
        <p:spPr>
          <a:xfrm>
            <a:off x="3739487" y="2934271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B6FBF-3D1E-4B65-BA82-D9E0189980E5}"/>
              </a:ext>
            </a:extLst>
          </p:cNvPr>
          <p:cNvSpPr txBox="1"/>
          <p:nvPr/>
        </p:nvSpPr>
        <p:spPr>
          <a:xfrm>
            <a:off x="2136871" y="2933429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Chapter view </a:t>
            </a:r>
          </a:p>
        </p:txBody>
      </p:sp>
    </p:spTree>
    <p:extLst>
      <p:ext uri="{BB962C8B-B14F-4D97-AF65-F5344CB8AC3E}">
        <p14:creationId xmlns:p14="http://schemas.microsoft.com/office/powerpoint/2010/main" val="337817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A60D00-7873-4123-8AF2-054E2526407E}"/>
              </a:ext>
            </a:extLst>
          </p:cNvPr>
          <p:cNvSpPr/>
          <p:nvPr/>
        </p:nvSpPr>
        <p:spPr>
          <a:xfrm>
            <a:off x="8366883" y="117013"/>
            <a:ext cx="1714500" cy="259519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83" y="170997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45708"/>
            <a:ext cx="9404723" cy="1400530"/>
          </a:xfrm>
        </p:spPr>
        <p:txBody>
          <a:bodyPr/>
          <a:lstStyle/>
          <a:p>
            <a:r>
              <a:rPr lang="en-US" dirty="0"/>
              <a:t>MAST Step 2: Verbalize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6574506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this offline.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Tell another person what you have read, or just say it out loud if no one else is available.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26FA78-0B89-42FE-B847-5145ED0D4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36" y="2871514"/>
            <a:ext cx="6574506" cy="382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E25886-6642-462D-AE6D-19BEBC4CB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036" y="2934191"/>
            <a:ext cx="6933333" cy="392380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A7FCC3-FC02-4D35-A08C-84B0BF9E4911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3: Chunk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6760788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chunking has been done for you.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chunk view, read a section until you think you can translate it without looking.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A2F6-9CBA-4445-B7F9-254FCBF942CF}"/>
              </a:ext>
            </a:extLst>
          </p:cNvPr>
          <p:cNvSpPr/>
          <p:nvPr/>
        </p:nvSpPr>
        <p:spPr>
          <a:xfrm>
            <a:off x="4026093" y="3320805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319963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B1C33-A75D-41C4-8617-4C91FC975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83" y="117012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9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5A18A0-9CF1-424B-92CF-E522A69C6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510" y="2934191"/>
            <a:ext cx="6933333" cy="392380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212662-EF23-4DBC-B119-C5B9CAB1196C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BD072-A7EC-4515-B1AB-8AB09BB09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83" y="117012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05" y="1392451"/>
            <a:ext cx="774157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 behind the chunk.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A1A2F6-9CBA-4445-B7F9-254FCBF942CF}"/>
              </a:ext>
            </a:extLst>
          </p:cNvPr>
          <p:cNvSpPr/>
          <p:nvPr/>
        </p:nvSpPr>
        <p:spPr>
          <a:xfrm>
            <a:off x="4026093" y="3305307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304465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07FE0-DEDB-4049-B7ED-8890D198C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138" y="4001243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03E6C2-0B8E-4C9B-9CF4-9571646E5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36" y="2800119"/>
            <a:ext cx="6933333" cy="3923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96" y="1407949"/>
            <a:ext cx="6529204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paper”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508293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6F3465-503C-42E5-942F-2DAF4D68DD9D}"/>
              </a:ext>
            </a:extLst>
          </p:cNvPr>
          <p:cNvGrpSpPr/>
          <p:nvPr/>
        </p:nvGrpSpPr>
        <p:grpSpPr>
          <a:xfrm>
            <a:off x="3825119" y="2450637"/>
            <a:ext cx="6915422" cy="1999808"/>
            <a:chOff x="3844324" y="2586047"/>
            <a:chExt cx="6588149" cy="199980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F10878C-50C3-42B7-9323-7CB7E647518D}"/>
                </a:ext>
              </a:extLst>
            </p:cNvPr>
            <p:cNvSpPr/>
            <p:nvPr/>
          </p:nvSpPr>
          <p:spPr>
            <a:xfrm>
              <a:off x="4724400" y="3397453"/>
              <a:ext cx="5708073" cy="1188402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4AC1E22-B64A-43E0-AE65-498FC6F2B0EC}"/>
                </a:ext>
              </a:extLst>
            </p:cNvPr>
            <p:cNvCxnSpPr>
              <a:cxnSpLocks/>
            </p:cNvCxnSpPr>
            <p:nvPr/>
          </p:nvCxnSpPr>
          <p:spPr>
            <a:xfrm>
              <a:off x="3844324" y="2586047"/>
              <a:ext cx="1547223" cy="811406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639F02-C14C-48A7-9D03-E9C83734B2D7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A221E0-EDFC-4957-B6C0-92F288E94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83" y="117012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763822-4519-4F5B-A1BB-31E81E752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36" y="2906792"/>
            <a:ext cx="6933333" cy="3923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88967"/>
            <a:ext cx="7567991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paper”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tap “piece of paper” behind translated chunk to return to  source.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CD1173-B481-4554-8F59-A62816CEEC5D}"/>
              </a:ext>
            </a:extLst>
          </p:cNvPr>
          <p:cNvSpPr txBox="1"/>
          <p:nvPr/>
        </p:nvSpPr>
        <p:spPr>
          <a:xfrm>
            <a:off x="2587253" y="3480583"/>
            <a:ext cx="1624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Chunk view – translation “note card”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17045-6489-46CB-955C-94DE9CC0A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690" y="3094474"/>
            <a:ext cx="1402434" cy="142088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28AB2D-758A-45D9-8D8A-19DEA84A83A9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73D486-4411-40B5-8E14-2E95FAA37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83" y="117012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2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592889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 to:</a:t>
            </a:r>
          </a:p>
          <a:p>
            <a:r>
              <a:rPr lang="en-US" sz="2400" dirty="0"/>
              <a:t>Implement MAST steps with BTT Writer</a:t>
            </a:r>
          </a:p>
          <a:p>
            <a:r>
              <a:rPr lang="en-US" sz="2400" dirty="0"/>
              <a:t>Perform translations</a:t>
            </a:r>
          </a:p>
          <a:p>
            <a:r>
              <a:rPr lang="en-US" sz="2400" dirty="0"/>
              <a:t>Use BTT Writer resources</a:t>
            </a:r>
          </a:p>
          <a:p>
            <a:r>
              <a:rPr lang="en-US" sz="2400" dirty="0"/>
              <a:t>Check and edit translations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455324-44C0-490B-972F-DEB8FEC84FF0}"/>
              </a:ext>
            </a:extLst>
          </p:cNvPr>
          <p:cNvGrpSpPr/>
          <p:nvPr/>
        </p:nvGrpSpPr>
        <p:grpSpPr>
          <a:xfrm>
            <a:off x="7310210" y="1853248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9903F1-B131-411D-8C40-B2E2D997CC97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495B0CCC-96F8-4187-9CAC-F3CD5DC0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Presentation About?</a:t>
            </a:r>
          </a:p>
        </p:txBody>
      </p:sp>
    </p:spTree>
    <p:extLst>
      <p:ext uri="{BB962C8B-B14F-4D97-AF65-F5344CB8AC3E}">
        <p14:creationId xmlns:p14="http://schemas.microsoft.com/office/powerpoint/2010/main" val="186249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4: Blind Draft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B6103B-3295-4546-B5F6-08A50002C7C7}"/>
              </a:ext>
            </a:extLst>
          </p:cNvPr>
          <p:cNvSpPr/>
          <p:nvPr/>
        </p:nvSpPr>
        <p:spPr>
          <a:xfrm>
            <a:off x="8366883" y="117013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FD3793-7D0E-4770-AF68-3B6CA8D83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883" y="117012"/>
            <a:ext cx="1714500" cy="23336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F8E293-B6AE-490B-B1A2-3EEC562F8575}"/>
              </a:ext>
            </a:extLst>
          </p:cNvPr>
          <p:cNvSpPr txBox="1">
            <a:spLocks/>
          </p:cNvSpPr>
          <p:nvPr/>
        </p:nvSpPr>
        <p:spPr>
          <a:xfrm>
            <a:off x="646111" y="1388967"/>
            <a:ext cx="7567991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Tap “piece of paper” behind the chunk.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Type your translation of the chunk into the “note card”.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done, tap “piece of paper” behind translated chunk to return to 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Translate each chunk in the chapter or passage, one by one.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008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2954"/>
            <a:ext cx="11272086" cy="4195481"/>
          </a:xfrm>
        </p:spPr>
        <p:txBody>
          <a:bodyPr>
            <a:noAutofit/>
          </a:bodyPr>
          <a:lstStyle/>
          <a:p>
            <a:r>
              <a:rPr lang="en-US" sz="2400" dirty="0"/>
              <a:t>The last four steps of MAST are the checking steps.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The result of the checking steps is a level one checked translation.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Checking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BC5C21-38D4-4D72-9BE8-342B91517998}"/>
              </a:ext>
            </a:extLst>
          </p:cNvPr>
          <p:cNvGrpSpPr/>
          <p:nvPr/>
        </p:nvGrpSpPr>
        <p:grpSpPr>
          <a:xfrm>
            <a:off x="853386" y="2323090"/>
            <a:ext cx="9939050" cy="3055503"/>
            <a:chOff x="1597304" y="2107376"/>
            <a:chExt cx="9939050" cy="305550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B01642-89A2-477E-84DE-EA81D9A56205}"/>
                </a:ext>
              </a:extLst>
            </p:cNvPr>
            <p:cNvSpPr/>
            <p:nvPr/>
          </p:nvSpPr>
          <p:spPr>
            <a:xfrm>
              <a:off x="1607741" y="2107376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070D2F7-A3C7-46BC-87DA-903A6F960E93}"/>
                </a:ext>
              </a:extLst>
            </p:cNvPr>
            <p:cNvSpPr/>
            <p:nvPr/>
          </p:nvSpPr>
          <p:spPr>
            <a:xfrm>
              <a:off x="4195721" y="2107376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BFDF594-BDB3-47A6-AAC6-CDD6C061CB64}"/>
                </a:ext>
              </a:extLst>
            </p:cNvPr>
            <p:cNvSpPr/>
            <p:nvPr/>
          </p:nvSpPr>
          <p:spPr>
            <a:xfrm>
              <a:off x="6730381" y="2107376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BAF1C2F-8542-471C-98FD-3302C774132C}"/>
                </a:ext>
              </a:extLst>
            </p:cNvPr>
            <p:cNvSpPr/>
            <p:nvPr/>
          </p:nvSpPr>
          <p:spPr>
            <a:xfrm>
              <a:off x="9260300" y="2107376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38D22A3-F5BE-4087-A064-DCA98597BEC9}"/>
                </a:ext>
              </a:extLst>
            </p:cNvPr>
            <p:cNvGrpSpPr/>
            <p:nvPr/>
          </p:nvGrpSpPr>
          <p:grpSpPr>
            <a:xfrm>
              <a:off x="1597304" y="2321740"/>
              <a:ext cx="9939050" cy="2841139"/>
              <a:chOff x="1597304" y="3194587"/>
              <a:chExt cx="9939050" cy="284113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FE4793-82C6-4216-8945-49EF7B513CE4}"/>
                  </a:ext>
                </a:extLst>
              </p:cNvPr>
              <p:cNvSpPr txBox="1"/>
              <p:nvPr/>
            </p:nvSpPr>
            <p:spPr>
              <a:xfrm>
                <a:off x="2219261" y="5666394"/>
                <a:ext cx="1023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Self Edit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989E74-E126-4BB4-BA4A-D97003B6CA87}"/>
                  </a:ext>
                </a:extLst>
              </p:cNvPr>
              <p:cNvSpPr txBox="1"/>
              <p:nvPr/>
            </p:nvSpPr>
            <p:spPr>
              <a:xfrm>
                <a:off x="4733576" y="5666394"/>
                <a:ext cx="10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Peer Edit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1B39C2-1592-40CC-9DEA-8467938B9D20}"/>
                  </a:ext>
                </a:extLst>
              </p:cNvPr>
              <p:cNvSpPr txBox="1"/>
              <p:nvPr/>
            </p:nvSpPr>
            <p:spPr>
              <a:xfrm>
                <a:off x="6786516" y="5666394"/>
                <a:ext cx="2066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Key Word Check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ACB64F-4E9D-48AB-AD29-94A8FDA98B6D}"/>
                  </a:ext>
                </a:extLst>
              </p:cNvPr>
              <p:cNvSpPr txBox="1"/>
              <p:nvPr/>
            </p:nvSpPr>
            <p:spPr>
              <a:xfrm>
                <a:off x="9267373" y="5666394"/>
                <a:ext cx="22519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Verse by Verse Check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EB5A4FD-7CDA-4A04-B4C0-9A8BC3A1E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6337" y="3218399"/>
                <a:ext cx="2266950" cy="2286000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1763B7D-3296-4031-81F6-59056716D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8483" y="3227924"/>
                <a:ext cx="2333625" cy="22669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1F99652E-E024-49F6-A2DD-B86467830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7304" y="3194587"/>
                <a:ext cx="2266950" cy="2333625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9CE6D175-6A88-4E11-AA0C-1A6E9FD1FD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50354" y="3227924"/>
                <a:ext cx="2286000" cy="22669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8506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FA7A45-3113-4AC9-9DCA-48E52301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37" y="3236612"/>
            <a:ext cx="6162055" cy="34873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18767F-B33C-45A0-BDFE-CCF2A0FD1EC5}"/>
              </a:ext>
            </a:extLst>
          </p:cNvPr>
          <p:cNvSpPr txBox="1"/>
          <p:nvPr/>
        </p:nvSpPr>
        <p:spPr>
          <a:xfrm>
            <a:off x="2587253" y="3808797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Using BTT Writer Resources in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87412"/>
            <a:ext cx="10482653" cy="4195481"/>
          </a:xfrm>
        </p:spPr>
        <p:txBody>
          <a:bodyPr/>
          <a:lstStyle/>
          <a:p>
            <a:r>
              <a:rPr lang="en-US" dirty="0"/>
              <a:t>During any of the checking steps, you can use BTT Writer’s resources to help.</a:t>
            </a:r>
          </a:p>
          <a:p>
            <a:r>
              <a:rPr lang="en-US" dirty="0"/>
              <a:t>In the check view, swipe the screen left to show the resources.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0EF608-4537-4155-9F48-EBB9A8FE95E3}"/>
              </a:ext>
            </a:extLst>
          </p:cNvPr>
          <p:cNvGrpSpPr/>
          <p:nvPr/>
        </p:nvGrpSpPr>
        <p:grpSpPr>
          <a:xfrm>
            <a:off x="4211337" y="3221112"/>
            <a:ext cx="6162056" cy="3487317"/>
            <a:chOff x="4211337" y="3221112"/>
            <a:chExt cx="6162056" cy="34873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454093-DEEF-42A4-95AE-1FF73C93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1337" y="3221112"/>
              <a:ext cx="6162056" cy="348731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56F5E36-3EF3-4CAB-AC9A-2688C1318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0584" y="3599273"/>
              <a:ext cx="2114286" cy="209524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F0442FC-08FE-4066-800D-96F5D266A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79" y="3274709"/>
            <a:ext cx="1402434" cy="1420887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0CE4E-EE43-416A-981B-680CE9337B49}"/>
              </a:ext>
            </a:extLst>
          </p:cNvPr>
          <p:cNvSpPr/>
          <p:nvPr/>
        </p:nvSpPr>
        <p:spPr>
          <a:xfrm>
            <a:off x="4026093" y="3818137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FA23CD-96EF-4F67-8066-AA36A81A9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533" y="2987728"/>
            <a:ext cx="6616309" cy="3744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AB6DF-29DC-47AF-A8BC-59135DEE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BTT Writer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9F3F-A108-4612-A037-C40116B6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displayed pertain to each chunk.</a:t>
            </a:r>
          </a:p>
          <a:p>
            <a:r>
              <a:rPr lang="en-US" dirty="0"/>
              <a:t>Three tabs display the three types of resources: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/>
              <a:t>Questions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B0CE4E-EE43-416A-981B-680CE9337B49}"/>
              </a:ext>
            </a:extLst>
          </p:cNvPr>
          <p:cNvSpPr/>
          <p:nvPr/>
        </p:nvSpPr>
        <p:spPr>
          <a:xfrm>
            <a:off x="4026093" y="3616663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F2ACE5-605B-4C15-8926-1A89F811AE80}"/>
              </a:ext>
            </a:extLst>
          </p:cNvPr>
          <p:cNvSpPr/>
          <p:nvPr/>
        </p:nvSpPr>
        <p:spPr>
          <a:xfrm>
            <a:off x="8856742" y="3283380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763371-DC6D-4511-B860-F802BFDFB4E7}"/>
              </a:ext>
            </a:extLst>
          </p:cNvPr>
          <p:cNvSpPr/>
          <p:nvPr/>
        </p:nvSpPr>
        <p:spPr>
          <a:xfrm>
            <a:off x="9429235" y="3283596"/>
            <a:ext cx="512750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E2BBE1-7135-49A2-951B-3A9D47924E72}"/>
              </a:ext>
            </a:extLst>
          </p:cNvPr>
          <p:cNvSpPr/>
          <p:nvPr/>
        </p:nvSpPr>
        <p:spPr>
          <a:xfrm>
            <a:off x="9941985" y="3274946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C101D0-B14E-4E9A-8F91-D9A87DA2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99" y="2164231"/>
            <a:ext cx="3158901" cy="4547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426782" cy="4195481"/>
          </a:xfrm>
        </p:spPr>
        <p:txBody>
          <a:bodyPr/>
          <a:lstStyle/>
          <a:p>
            <a:r>
              <a:rPr lang="en-US" dirty="0"/>
              <a:t>Notes show detailed information and/or translation suggestions about a word or phrase in the chunk.</a:t>
            </a:r>
          </a:p>
          <a:p>
            <a:r>
              <a:rPr lang="en-US" dirty="0"/>
              <a:t>Tap the Notes tab.</a:t>
            </a:r>
          </a:p>
          <a:p>
            <a:r>
              <a:rPr lang="en-US" dirty="0"/>
              <a:t>Tap a note to open it.</a:t>
            </a:r>
          </a:p>
          <a:p>
            <a:r>
              <a:rPr lang="en-US" dirty="0"/>
              <a:t>There may be links to</a:t>
            </a:r>
            <a:br>
              <a:rPr lang="en-US" dirty="0"/>
            </a:br>
            <a:r>
              <a:rPr lang="en-US" dirty="0"/>
              <a:t>additional information.</a:t>
            </a:r>
          </a:p>
          <a:p>
            <a:r>
              <a:rPr lang="en-US" dirty="0"/>
              <a:t>Tap CLOSE to close the note.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F181F-9D84-43AA-84DC-732A6F7B8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404" y="1852530"/>
            <a:ext cx="1402434" cy="14208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538D77-2E55-4262-BB70-1F31FEAFA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906" y="2992056"/>
            <a:ext cx="1402434" cy="1420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259B6-40C4-4CD8-96E1-A8EDB62CF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485" y="2201192"/>
            <a:ext cx="3128211" cy="31147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3A2071-975C-49EC-AD50-93D474ABA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871" y="1852530"/>
            <a:ext cx="1402434" cy="142088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7E605BF-78E1-4435-87FB-D62C2CE9008D}"/>
              </a:ext>
            </a:extLst>
          </p:cNvPr>
          <p:cNvGrpSpPr/>
          <p:nvPr/>
        </p:nvGrpSpPr>
        <p:grpSpPr>
          <a:xfrm>
            <a:off x="4471597" y="3996466"/>
            <a:ext cx="6092412" cy="394961"/>
            <a:chOff x="4471597" y="3996466"/>
            <a:chExt cx="6092412" cy="39496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22CBF68-D1BA-4CE2-9973-FA3EAC37E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5816" y="3996466"/>
              <a:ext cx="0" cy="20496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8CBEF9-C076-4755-A59C-F1A26736D71F}"/>
                </a:ext>
              </a:extLst>
            </p:cNvPr>
            <p:cNvCxnSpPr/>
            <p:nvPr/>
          </p:nvCxnSpPr>
          <p:spPr>
            <a:xfrm>
              <a:off x="8885816" y="4007224"/>
              <a:ext cx="167819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23B44B-3549-4A87-A250-9D3C9D01A672}"/>
                </a:ext>
              </a:extLst>
            </p:cNvPr>
            <p:cNvCxnSpPr>
              <a:cxnSpLocks/>
            </p:cNvCxnSpPr>
            <p:nvPr/>
          </p:nvCxnSpPr>
          <p:spPr>
            <a:xfrm>
              <a:off x="10558630" y="4007224"/>
              <a:ext cx="5379" cy="1864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1645C8B-5591-470F-9616-C360CCD31642}"/>
                </a:ext>
              </a:extLst>
            </p:cNvPr>
            <p:cNvCxnSpPr/>
            <p:nvPr/>
          </p:nvCxnSpPr>
          <p:spPr>
            <a:xfrm flipH="1">
              <a:off x="9114590" y="4193690"/>
              <a:ext cx="144941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43B517-4C66-4C33-AA97-3D29AC8C9504}"/>
                </a:ext>
              </a:extLst>
            </p:cNvPr>
            <p:cNvCxnSpPr>
              <a:cxnSpLocks/>
            </p:cNvCxnSpPr>
            <p:nvPr/>
          </p:nvCxnSpPr>
          <p:spPr>
            <a:xfrm>
              <a:off x="9109211" y="4201435"/>
              <a:ext cx="5379" cy="18646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F4B4DCE-08DC-4DEE-9382-34515DD29101}"/>
                </a:ext>
              </a:extLst>
            </p:cNvPr>
            <p:cNvGrpSpPr/>
            <p:nvPr/>
          </p:nvGrpSpPr>
          <p:grpSpPr>
            <a:xfrm>
              <a:off x="4471597" y="4291655"/>
              <a:ext cx="4642993" cy="99772"/>
              <a:chOff x="4471597" y="4291655"/>
              <a:chExt cx="4642993" cy="99772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4D74922-12B3-4632-829F-D1B126922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1597" y="4291655"/>
                <a:ext cx="3188874" cy="301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A5A94CC-78CD-4624-B3DD-48ECEB7C82A8}"/>
                  </a:ext>
                </a:extLst>
              </p:cNvPr>
              <p:cNvCxnSpPr/>
              <p:nvPr/>
            </p:nvCxnSpPr>
            <p:spPr>
              <a:xfrm flipH="1">
                <a:off x="7718612" y="4380156"/>
                <a:ext cx="1395978" cy="1127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9CCE815-BAC8-4ECE-9BE3-88EECA360A4C}"/>
                </a:ext>
              </a:extLst>
            </p:cNvPr>
            <p:cNvCxnSpPr/>
            <p:nvPr/>
          </p:nvCxnSpPr>
          <p:spPr>
            <a:xfrm flipV="1">
              <a:off x="7720404" y="4217572"/>
              <a:ext cx="0" cy="15419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83E034-05AF-47CC-9DC2-3069ABEA54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71" y="4201435"/>
              <a:ext cx="1166145" cy="301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07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2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6989E8-DF49-4324-9BAA-5A5AB6E53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806" y="2203307"/>
            <a:ext cx="3228571" cy="46153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242885" cy="4195481"/>
          </a:xfrm>
        </p:spPr>
        <p:txBody>
          <a:bodyPr/>
          <a:lstStyle/>
          <a:p>
            <a:r>
              <a:rPr lang="en-US" dirty="0"/>
              <a:t>Words are key words or terms in the passage with definitions, additional information, and/or translation suggestions.</a:t>
            </a:r>
          </a:p>
          <a:p>
            <a:r>
              <a:rPr lang="en-US" dirty="0"/>
              <a:t>Tap the Words tab.</a:t>
            </a:r>
          </a:p>
          <a:p>
            <a:r>
              <a:rPr lang="en-US" dirty="0"/>
              <a:t>Tap a word to open it.</a:t>
            </a:r>
          </a:p>
          <a:p>
            <a:r>
              <a:rPr lang="en-US" dirty="0"/>
              <a:t>There may be links to other words </a:t>
            </a:r>
            <a:br>
              <a:rPr lang="en-US" dirty="0"/>
            </a:br>
            <a:r>
              <a:rPr lang="en-US" dirty="0"/>
              <a:t>or additional information.</a:t>
            </a:r>
          </a:p>
          <a:p>
            <a:r>
              <a:rPr lang="en-US" dirty="0"/>
              <a:t>Tap CLOSE to close the word.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74922-12B3-4632-829F-D1B1269224FF}"/>
              </a:ext>
            </a:extLst>
          </p:cNvPr>
          <p:cNvCxnSpPr>
            <a:cxnSpLocks/>
          </p:cNvCxnSpPr>
          <p:nvPr/>
        </p:nvCxnSpPr>
        <p:spPr>
          <a:xfrm>
            <a:off x="5331417" y="4355024"/>
            <a:ext cx="2427128" cy="19437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B3A2071-975C-49EC-AD50-93D474ABA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20" y="1831215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0B13EB-CDAD-45F5-8550-D7971616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651" y="2200920"/>
            <a:ext cx="3311045" cy="4203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50707C-D480-4547-82E4-66C31FDB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Translation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5A527-09FF-4689-A2FF-1C5767A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290818" cy="4195481"/>
          </a:xfrm>
        </p:spPr>
        <p:txBody>
          <a:bodyPr/>
          <a:lstStyle/>
          <a:p>
            <a:r>
              <a:rPr lang="en-US" dirty="0"/>
              <a:t>Questions can be used in the checking steps to determine if the translation is clear and accurate.</a:t>
            </a:r>
          </a:p>
          <a:p>
            <a:r>
              <a:rPr lang="en-US" dirty="0"/>
              <a:t>Tap the Questions tab.</a:t>
            </a:r>
          </a:p>
          <a:p>
            <a:r>
              <a:rPr lang="en-US" dirty="0"/>
              <a:t>Tap a question to open it.</a:t>
            </a:r>
          </a:p>
          <a:p>
            <a:r>
              <a:rPr lang="en-US" dirty="0"/>
              <a:t>If someone cannot correctly answer the </a:t>
            </a:r>
            <a:br>
              <a:rPr lang="en-US" dirty="0"/>
            </a:br>
            <a:r>
              <a:rPr lang="en-US" dirty="0"/>
              <a:t>question just by reading the translation,</a:t>
            </a:r>
            <a:br>
              <a:rPr lang="en-US" dirty="0"/>
            </a:br>
            <a:r>
              <a:rPr lang="en-US" dirty="0"/>
              <a:t>the translation may not be clear and/or</a:t>
            </a:r>
            <a:br>
              <a:rPr lang="en-US" dirty="0"/>
            </a:br>
            <a:r>
              <a:rPr lang="en-US" dirty="0"/>
              <a:t>accurate.</a:t>
            </a:r>
          </a:p>
          <a:p>
            <a:r>
              <a:rPr lang="en-US" dirty="0"/>
              <a:t>Tap CLOSE to close the question.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3A2071-975C-49EC-AD50-93D474ABA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4668">
            <a:off x="9077107" y="1962762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67F45A-E3BD-4240-B391-712A28F8F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696" y="2861060"/>
            <a:ext cx="6797497" cy="3849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EFCF8A-A292-4C5F-804E-C5613923E5FD}"/>
              </a:ext>
            </a:extLst>
          </p:cNvPr>
          <p:cNvSpPr/>
          <p:nvPr/>
        </p:nvSpPr>
        <p:spPr>
          <a:xfrm>
            <a:off x="4222632" y="3616663"/>
            <a:ext cx="573206" cy="3684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F48D8-AD33-47B5-BBD7-C5F5A5E4E4EC}"/>
              </a:ext>
            </a:extLst>
          </p:cNvPr>
          <p:cNvSpPr txBox="1"/>
          <p:nvPr/>
        </p:nvSpPr>
        <p:spPr>
          <a:xfrm>
            <a:off x="2587253" y="3615821"/>
            <a:ext cx="162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view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7190894-C956-4F62-BB5F-2056324A1BD7}"/>
              </a:ext>
            </a:extLst>
          </p:cNvPr>
          <p:cNvGrpSpPr/>
          <p:nvPr/>
        </p:nvGrpSpPr>
        <p:grpSpPr>
          <a:xfrm>
            <a:off x="10637107" y="4519157"/>
            <a:ext cx="1845961" cy="646331"/>
            <a:chOff x="10637107" y="4519157"/>
            <a:chExt cx="1845961" cy="64633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36DD82-A1D3-4EF4-9CAA-19642A9610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7107" y="4842323"/>
              <a:ext cx="53166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3AF9E-A01B-47F4-832A-F903A4732CAA}"/>
                </a:ext>
              </a:extLst>
            </p:cNvPr>
            <p:cNvSpPr txBox="1"/>
            <p:nvPr/>
          </p:nvSpPr>
          <p:spPr>
            <a:xfrm>
              <a:off x="11211553" y="4519157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word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6FA71A-698E-487A-BB6A-732825DF35DE}"/>
              </a:ext>
            </a:extLst>
          </p:cNvPr>
          <p:cNvGrpSpPr/>
          <p:nvPr/>
        </p:nvGrpSpPr>
        <p:grpSpPr>
          <a:xfrm>
            <a:off x="9345478" y="5453397"/>
            <a:ext cx="3137590" cy="646331"/>
            <a:chOff x="9222289" y="5836525"/>
            <a:chExt cx="3137590" cy="64633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68F463-86CC-4B5A-862E-D712F10A1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2289" y="6127845"/>
              <a:ext cx="179145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D52C7F-141D-4833-8F1D-6B2A62982FDD}"/>
                </a:ext>
              </a:extLst>
            </p:cNvPr>
            <p:cNvSpPr txBox="1"/>
            <p:nvPr/>
          </p:nvSpPr>
          <p:spPr>
            <a:xfrm>
              <a:off x="11088364" y="5836525"/>
              <a:ext cx="12715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Missing period 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1E08F28B-2333-4BA1-9237-DFC9FA7496FE}"/>
              </a:ext>
            </a:extLst>
          </p:cNvPr>
          <p:cNvSpPr/>
          <p:nvPr/>
        </p:nvSpPr>
        <p:spPr>
          <a:xfrm>
            <a:off x="10518884" y="3269808"/>
            <a:ext cx="445759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F7121D-C391-446A-A26C-B9C3A2884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884" y="2861060"/>
            <a:ext cx="1402434" cy="142088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6AD7847-25B1-442A-BA5A-E913E6C7F23D}"/>
              </a:ext>
            </a:extLst>
          </p:cNvPr>
          <p:cNvGrpSpPr/>
          <p:nvPr/>
        </p:nvGrpSpPr>
        <p:grpSpPr>
          <a:xfrm>
            <a:off x="8011870" y="147195"/>
            <a:ext cx="2266950" cy="2547989"/>
            <a:chOff x="8011870" y="147195"/>
            <a:chExt cx="2266950" cy="254798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2B4079A-05D6-4A8C-A792-9ADF2D0B6822}"/>
                </a:ext>
              </a:extLst>
            </p:cNvPr>
            <p:cNvSpPr/>
            <p:nvPr/>
          </p:nvSpPr>
          <p:spPr>
            <a:xfrm>
              <a:off x="8022307" y="147195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B4A4822-8F8E-4A83-BD9B-1E90EBEB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870" y="361559"/>
              <a:ext cx="2266950" cy="2333625"/>
            </a:xfrm>
            <a:prstGeom prst="rect">
              <a:avLst/>
            </a:prstGeom>
          </p:spPr>
        </p:pic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F7394A2-179D-4D2A-9C74-22A431AA9FDB}"/>
              </a:ext>
            </a:extLst>
          </p:cNvPr>
          <p:cNvSpPr txBox="1">
            <a:spLocks/>
          </p:cNvSpPr>
          <p:nvPr/>
        </p:nvSpPr>
        <p:spPr>
          <a:xfrm>
            <a:off x="596289" y="1432251"/>
            <a:ext cx="6429068" cy="436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183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F8FBCB-4A7A-48BF-927B-BE6895222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615" y="2983976"/>
            <a:ext cx="6580466" cy="37268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E8EBBB-1E70-45AC-AB19-CB03E7F5C7DE}"/>
              </a:ext>
            </a:extLst>
          </p:cNvPr>
          <p:cNvGrpSpPr/>
          <p:nvPr/>
        </p:nvGrpSpPr>
        <p:grpSpPr>
          <a:xfrm>
            <a:off x="8817625" y="3762273"/>
            <a:ext cx="2023064" cy="981219"/>
            <a:chOff x="8817625" y="3762273"/>
            <a:chExt cx="2023064" cy="98121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E08F28B-2333-4BA1-9237-DFC9FA7496FE}"/>
                </a:ext>
              </a:extLst>
            </p:cNvPr>
            <p:cNvSpPr/>
            <p:nvPr/>
          </p:nvSpPr>
          <p:spPr>
            <a:xfrm>
              <a:off x="10160392" y="3762273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5B885A-823D-4719-AC22-23F4D1665E9B}"/>
                </a:ext>
              </a:extLst>
            </p:cNvPr>
            <p:cNvSpPr/>
            <p:nvPr/>
          </p:nvSpPr>
          <p:spPr>
            <a:xfrm>
              <a:off x="8817625" y="4297733"/>
              <a:ext cx="680297" cy="44575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65401F04-6F77-4213-8684-4326CD7AF28A}"/>
              </a:ext>
            </a:extLst>
          </p:cNvPr>
          <p:cNvSpPr/>
          <p:nvPr/>
        </p:nvSpPr>
        <p:spPr>
          <a:xfrm>
            <a:off x="10299206" y="2948803"/>
            <a:ext cx="680297" cy="4457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F7121D-C391-446A-A26C-B9C3A2884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540" y="2440627"/>
            <a:ext cx="1402434" cy="142088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43DBEB-99D2-45FF-8DB6-784D2335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71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F0D522-8A4E-404F-90CB-60A754178275}"/>
              </a:ext>
            </a:extLst>
          </p:cNvPr>
          <p:cNvSpPr txBox="1">
            <a:spLocks/>
          </p:cNvSpPr>
          <p:nvPr/>
        </p:nvSpPr>
        <p:spPr>
          <a:xfrm>
            <a:off x="617470" y="2823977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</a:pPr>
            <a:r>
              <a:rPr lang="en-US" sz="2000" dirty="0">
                <a:latin typeface="+mj-lt"/>
                <a:ea typeface="+mj-ea"/>
                <a:cs typeface="+mj-cs"/>
              </a:rPr>
              <a:t>Make corrections.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</a:pPr>
            <a:r>
              <a:rPr lang="en-US" sz="2000" dirty="0">
                <a:latin typeface="+mj-lt"/>
                <a:ea typeface="+mj-ea"/>
                <a:cs typeface="+mj-cs"/>
              </a:rPr>
              <a:t>Tap check mark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to save.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A8387B-0C10-4328-9E4A-B7EA04627200}"/>
              </a:ext>
            </a:extLst>
          </p:cNvPr>
          <p:cNvGrpSpPr/>
          <p:nvPr/>
        </p:nvGrpSpPr>
        <p:grpSpPr>
          <a:xfrm>
            <a:off x="8011870" y="147195"/>
            <a:ext cx="2266950" cy="2547989"/>
            <a:chOff x="8011870" y="147195"/>
            <a:chExt cx="2266950" cy="254798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46E41B-7A4E-4433-862F-D0D2B61AA6D0}"/>
                </a:ext>
              </a:extLst>
            </p:cNvPr>
            <p:cNvSpPr/>
            <p:nvPr/>
          </p:nvSpPr>
          <p:spPr>
            <a:xfrm>
              <a:off x="8022307" y="147195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3AE692A-98F7-4ADD-90BD-6D5BB4CFE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870" y="361559"/>
              <a:ext cx="2266950" cy="2333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62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A6A372-E4E0-4790-8334-656AD6B62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13" y="2948612"/>
            <a:ext cx="6706406" cy="37981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F7121D-C391-446A-A26C-B9C3A2884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143" y="2843503"/>
            <a:ext cx="1402434" cy="142088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0AE01E-E2CC-4C70-AEEF-9C2FCE24E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71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546F23A-4F51-4543-8F61-1D1DFDCF53E5}"/>
              </a:ext>
            </a:extLst>
          </p:cNvPr>
          <p:cNvSpPr txBox="1">
            <a:spLocks/>
          </p:cNvSpPr>
          <p:nvPr/>
        </p:nvSpPr>
        <p:spPr>
          <a:xfrm>
            <a:off x="617470" y="2823977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</a:pPr>
            <a:r>
              <a:rPr lang="en-US" sz="2000" dirty="0">
                <a:latin typeface="+mj-lt"/>
                <a:ea typeface="+mj-ea"/>
                <a:cs typeface="+mj-cs"/>
              </a:rPr>
              <a:t>Make corrections.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</a:pPr>
            <a:r>
              <a:rPr lang="en-US" sz="2000" dirty="0">
                <a:latin typeface="+mj-lt"/>
                <a:ea typeface="+mj-ea"/>
                <a:cs typeface="+mj-cs"/>
              </a:rPr>
              <a:t>Tap check mark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to save.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28A2C26-F643-40F8-AC11-C295A3496919}"/>
              </a:ext>
            </a:extLst>
          </p:cNvPr>
          <p:cNvSpPr txBox="1">
            <a:spLocks/>
          </p:cNvSpPr>
          <p:nvPr/>
        </p:nvSpPr>
        <p:spPr>
          <a:xfrm>
            <a:off x="617471" y="4011864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6"/>
            </a:pPr>
            <a:r>
              <a:rPr lang="en-US" sz="2000" dirty="0">
                <a:latin typeface="+mj-lt"/>
                <a:ea typeface="+mj-ea"/>
                <a:cs typeface="+mj-cs"/>
              </a:rPr>
              <a:t>Drag verse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markers.</a:t>
            </a:r>
          </a:p>
          <a:p>
            <a:pPr marL="457200" indent="-457200">
              <a:buFont typeface="+mj-lt"/>
              <a:buAutoNum type="arabicPeriod" startAt="6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04AEE-445C-4FC4-96C5-4E1644923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018" y="2968138"/>
            <a:ext cx="6733501" cy="381350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DE7BE40-D8F2-4BD8-A25A-DB5A0A13F1F3}"/>
              </a:ext>
            </a:extLst>
          </p:cNvPr>
          <p:cNvGrpSpPr/>
          <p:nvPr/>
        </p:nvGrpSpPr>
        <p:grpSpPr>
          <a:xfrm>
            <a:off x="8011870" y="147195"/>
            <a:ext cx="2266950" cy="2547989"/>
            <a:chOff x="8011870" y="147195"/>
            <a:chExt cx="2266950" cy="254798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4B9945C-E342-452E-A08C-C4F69A8442ED}"/>
                </a:ext>
              </a:extLst>
            </p:cNvPr>
            <p:cNvSpPr/>
            <p:nvPr/>
          </p:nvSpPr>
          <p:spPr>
            <a:xfrm>
              <a:off x="8022307" y="147195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6C68CA7-44B6-497D-8579-DFF0DF04A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870" y="361559"/>
              <a:ext cx="2266950" cy="2333625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51635DA-4610-4D8E-AD69-97E503CAA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331" y="3642491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and BTT Writer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E3856-E807-49FB-9AF5-A5D91828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423447"/>
            <a:ext cx="5581508" cy="43677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MAST is  a method that : </a:t>
            </a:r>
          </a:p>
          <a:p>
            <a:r>
              <a:rPr lang="en-US" dirty="0"/>
              <a:t>Enables rapid and accurate translation of Bible text</a:t>
            </a:r>
          </a:p>
          <a:p>
            <a:r>
              <a:rPr lang="en-US" dirty="0"/>
              <a:t>Utilizes native speakers to do translation</a:t>
            </a:r>
          </a:p>
          <a:p>
            <a:r>
              <a:rPr lang="en-US" dirty="0"/>
              <a:t>Can be implemented with BTT Writer</a:t>
            </a:r>
          </a:p>
          <a:p>
            <a:r>
              <a:rPr lang="en-US" dirty="0"/>
              <a:t>Consists of 8 steps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EDF86-8ED6-4AD2-88C7-8080117B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833" y="1423447"/>
            <a:ext cx="4276190" cy="3685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9A928E-7BF4-4BE6-A6D3-A14402421B18}"/>
              </a:ext>
            </a:extLst>
          </p:cNvPr>
          <p:cNvSpPr txBox="1"/>
          <p:nvPr/>
        </p:nvSpPr>
        <p:spPr>
          <a:xfrm>
            <a:off x="9882220" y="2102358"/>
            <a:ext cx="136635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Key Word Checking</a:t>
            </a:r>
          </a:p>
        </p:txBody>
      </p:sp>
    </p:spTree>
    <p:extLst>
      <p:ext uri="{BB962C8B-B14F-4D97-AF65-F5344CB8AC3E}">
        <p14:creationId xmlns:p14="http://schemas.microsoft.com/office/powerpoint/2010/main" val="24794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228606-0AD6-4D11-A616-305DECDE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934" y="2967632"/>
            <a:ext cx="6619059" cy="37486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5: Self Edit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D8EB47-0BC9-4B57-9796-33CC86223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151" y="3000908"/>
            <a:ext cx="6575842" cy="37242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71" y="1423447"/>
            <a:ext cx="828748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 you see the source and translation side by side.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and make note of changes needed.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Tap pencil icon to edit.</a:t>
            </a:r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7FA47E-DDE3-4B8E-85B8-AACDDA6F6837}"/>
              </a:ext>
            </a:extLst>
          </p:cNvPr>
          <p:cNvSpPr txBox="1">
            <a:spLocks/>
          </p:cNvSpPr>
          <p:nvPr/>
        </p:nvSpPr>
        <p:spPr>
          <a:xfrm>
            <a:off x="617470" y="2823977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</a:pPr>
            <a:r>
              <a:rPr lang="en-US" sz="2000" dirty="0">
                <a:latin typeface="+mj-lt"/>
                <a:ea typeface="+mj-ea"/>
                <a:cs typeface="+mj-cs"/>
              </a:rPr>
              <a:t>Make corrections.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4"/>
            </a:pPr>
            <a:r>
              <a:rPr lang="en-US" sz="2000" dirty="0">
                <a:latin typeface="+mj-lt"/>
                <a:ea typeface="+mj-ea"/>
                <a:cs typeface="+mj-cs"/>
              </a:rPr>
              <a:t>Tap check mark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to save.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DE92A-1C59-40FA-9959-1A294AE58FBF}"/>
              </a:ext>
            </a:extLst>
          </p:cNvPr>
          <p:cNvSpPr txBox="1">
            <a:spLocks/>
          </p:cNvSpPr>
          <p:nvPr/>
        </p:nvSpPr>
        <p:spPr>
          <a:xfrm>
            <a:off x="617471" y="4011864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6"/>
            </a:pPr>
            <a:r>
              <a:rPr lang="en-US" sz="2000" dirty="0">
                <a:latin typeface="+mj-lt"/>
                <a:ea typeface="+mj-ea"/>
                <a:cs typeface="+mj-cs"/>
              </a:rPr>
              <a:t>Drag verse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markers.</a:t>
            </a:r>
          </a:p>
          <a:p>
            <a:pPr marL="457200" indent="-457200">
              <a:buFont typeface="+mj-lt"/>
              <a:buAutoNum type="arabicPeriod" startAt="6"/>
            </a:pPr>
            <a:endParaRPr lang="en-US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1635DA-4610-4D8E-AD69-97E503CAA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64" y="5581412"/>
            <a:ext cx="1402434" cy="142088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472EC1D-E3C2-4E23-9AAF-A4B269AEE91E}"/>
              </a:ext>
            </a:extLst>
          </p:cNvPr>
          <p:cNvSpPr txBox="1">
            <a:spLocks/>
          </p:cNvSpPr>
          <p:nvPr/>
        </p:nvSpPr>
        <p:spPr>
          <a:xfrm>
            <a:off x="617470" y="4750613"/>
            <a:ext cx="8287487" cy="436775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7"/>
            </a:pPr>
            <a:r>
              <a:rPr lang="en-US" sz="2000" dirty="0">
                <a:latin typeface="+mj-lt"/>
                <a:ea typeface="+mj-ea"/>
                <a:cs typeface="+mj-cs"/>
              </a:rPr>
              <a:t>Mark chunk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complete.</a:t>
            </a:r>
          </a:p>
          <a:p>
            <a:pPr marL="457200" indent="-457200">
              <a:buFont typeface="+mj-lt"/>
              <a:buAutoNum type="arabicPeriod" startAt="7"/>
            </a:pP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C0D566-7735-4897-B89D-A49E8AA52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268" y="4440808"/>
            <a:ext cx="1402434" cy="14208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1723AA-AA1E-43EA-A7BB-627F64ECD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1883" y="2952270"/>
            <a:ext cx="6575842" cy="372421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EC03CB-02DF-435A-91E0-77846A4499BA}"/>
              </a:ext>
            </a:extLst>
          </p:cNvPr>
          <p:cNvSpPr/>
          <p:nvPr/>
        </p:nvSpPr>
        <p:spPr>
          <a:xfrm>
            <a:off x="7869962" y="5514154"/>
            <a:ext cx="3117273" cy="4156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1D6D8B-D7A1-4743-8C9C-905FC6B2E8F9}"/>
              </a:ext>
            </a:extLst>
          </p:cNvPr>
          <p:cNvGrpSpPr/>
          <p:nvPr/>
        </p:nvGrpSpPr>
        <p:grpSpPr>
          <a:xfrm>
            <a:off x="8481216" y="3724472"/>
            <a:ext cx="2398684" cy="531669"/>
            <a:chOff x="8481216" y="3724472"/>
            <a:chExt cx="2398684" cy="53166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755F54-841B-4F2E-9112-335221A96D17}"/>
                </a:ext>
              </a:extLst>
            </p:cNvPr>
            <p:cNvSpPr txBox="1"/>
            <p:nvPr/>
          </p:nvSpPr>
          <p:spPr>
            <a:xfrm>
              <a:off x="8481216" y="3724472"/>
              <a:ext cx="2014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No more edit icon!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7BB39D-DA72-4BBF-8C05-C89738234B61}"/>
                </a:ext>
              </a:extLst>
            </p:cNvPr>
            <p:cNvSpPr/>
            <p:nvPr/>
          </p:nvSpPr>
          <p:spPr>
            <a:xfrm>
              <a:off x="10434350" y="3810591"/>
              <a:ext cx="445550" cy="44555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9E59313-F1F5-4A32-9771-477B549F0970}"/>
              </a:ext>
            </a:extLst>
          </p:cNvPr>
          <p:cNvSpPr txBox="1">
            <a:spLocks/>
          </p:cNvSpPr>
          <p:nvPr/>
        </p:nvSpPr>
        <p:spPr>
          <a:xfrm>
            <a:off x="617471" y="5455325"/>
            <a:ext cx="2755181" cy="13058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28C28C"/>
              </a:buClr>
              <a:buSzPct val="80000"/>
              <a:buFont typeface="+mj-lt"/>
              <a:buAutoNum type="arabicPeriod" startAt="8"/>
            </a:pPr>
            <a:r>
              <a:rPr lang="en-US" sz="2000" dirty="0">
                <a:latin typeface="+mj-lt"/>
                <a:ea typeface="+mj-ea"/>
                <a:cs typeface="+mj-cs"/>
              </a:rPr>
              <a:t>Do all chunks </a:t>
            </a:r>
            <a:br>
              <a:rPr lang="en-US" sz="2000" dirty="0">
                <a:latin typeface="+mj-lt"/>
                <a:ea typeface="+mj-ea"/>
                <a:cs typeface="+mj-cs"/>
              </a:rPr>
            </a:br>
            <a:r>
              <a:rPr lang="en-US" sz="2000" dirty="0">
                <a:latin typeface="+mj-lt"/>
                <a:ea typeface="+mj-ea"/>
                <a:cs typeface="+mj-cs"/>
              </a:rPr>
              <a:t>in passage.</a:t>
            </a:r>
          </a:p>
          <a:p>
            <a:pPr marL="457200" indent="-457200">
              <a:buFont typeface="+mj-lt"/>
              <a:buAutoNum type="arabicPeriod" startAt="8"/>
            </a:pPr>
            <a:endParaRPr lang="en-US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89D830-8954-4E2D-84E2-E692DC5D42AC}"/>
              </a:ext>
            </a:extLst>
          </p:cNvPr>
          <p:cNvGrpSpPr/>
          <p:nvPr/>
        </p:nvGrpSpPr>
        <p:grpSpPr>
          <a:xfrm>
            <a:off x="8011870" y="147195"/>
            <a:ext cx="2266950" cy="2547989"/>
            <a:chOff x="8011870" y="147195"/>
            <a:chExt cx="2266950" cy="254798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0C4F26C-6A29-4DC4-B77E-75C40E2107F9}"/>
                </a:ext>
              </a:extLst>
            </p:cNvPr>
            <p:cNvSpPr/>
            <p:nvPr/>
          </p:nvSpPr>
          <p:spPr>
            <a:xfrm>
              <a:off x="8022307" y="147195"/>
              <a:ext cx="2254593" cy="25439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A3F10A2-0F49-45E1-85A5-DD6306362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1870" y="361559"/>
              <a:ext cx="2266950" cy="2333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316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7" grpId="0" animBg="1"/>
      <p:bldP spid="20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5F621C-BB1C-4331-93B3-93AA1C103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897" y="2943162"/>
            <a:ext cx="6619059" cy="37486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 Step 6: Peer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06" y="1376952"/>
            <a:ext cx="7071098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check view, have another person check your translation.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tap the “Chunk Completed” toggle, and then </a:t>
            </a:r>
            <a:br>
              <a:rPr lang="en-US" dirty="0"/>
            </a:br>
            <a:r>
              <a:rPr lang="en-US" dirty="0"/>
              <a:t>tap 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17045-6489-46CB-955C-94DE9CC0A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953" y="5034261"/>
            <a:ext cx="1402434" cy="142088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3360BD-0AC5-4C61-883F-0AD44561DDD0}"/>
              </a:ext>
            </a:extLst>
          </p:cNvPr>
          <p:cNvSpPr/>
          <p:nvPr/>
        </p:nvSpPr>
        <p:spPr>
          <a:xfrm>
            <a:off x="7958635" y="510533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275698-FD2F-4E07-86A1-2952E2D28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397" y="758234"/>
            <a:ext cx="23336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0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546C09-B116-409E-BA0B-3DA8A9E88F0C}"/>
              </a:ext>
            </a:extLst>
          </p:cNvPr>
          <p:cNvSpPr/>
          <p:nvPr/>
        </p:nvSpPr>
        <p:spPr>
          <a:xfrm>
            <a:off x="7958635" y="510533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B87FF-1B2C-4B12-B436-ADD32A4A5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00" y="537977"/>
            <a:ext cx="2266950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475001" cy="1400530"/>
          </a:xfrm>
        </p:spPr>
        <p:txBody>
          <a:bodyPr/>
          <a:lstStyle/>
          <a:p>
            <a:pPr algn="l"/>
            <a:r>
              <a:rPr lang="en-US" dirty="0"/>
              <a:t>MAST Step 7: Key Word Check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76" y="3429000"/>
            <a:ext cx="6142147" cy="436775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the translationWords resource.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 that all important terms and concepts are:</a:t>
            </a:r>
          </a:p>
          <a:p>
            <a:pPr lvl="1"/>
            <a:r>
              <a:rPr lang="en-US" dirty="0"/>
              <a:t>Present in the translation</a:t>
            </a:r>
          </a:p>
          <a:p>
            <a:pPr lvl="1"/>
            <a:r>
              <a:rPr lang="en-US" dirty="0"/>
              <a:t>Translated clearly and accurately</a:t>
            </a:r>
          </a:p>
          <a:p>
            <a:pPr lvl="1"/>
            <a:r>
              <a:rPr lang="en-US" dirty="0"/>
              <a:t>Translated consistently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104D87-711C-40BE-8EE8-8255FDDF1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361" y="1955317"/>
            <a:ext cx="3575584" cy="47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83190C-530F-4B06-B806-40C63486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326" y="3428999"/>
            <a:ext cx="5993595" cy="339445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B37C80-7296-4FE0-BD20-13969454D89D}"/>
              </a:ext>
            </a:extLst>
          </p:cNvPr>
          <p:cNvSpPr/>
          <p:nvPr/>
        </p:nvSpPr>
        <p:spPr>
          <a:xfrm>
            <a:off x="7958635" y="510533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81F31-2928-4FC9-8030-A2CBAEF24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35" y="598947"/>
            <a:ext cx="2286000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66CD7-8216-4F8C-8663-62424D6E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156926" cy="1400530"/>
          </a:xfrm>
        </p:spPr>
        <p:txBody>
          <a:bodyPr/>
          <a:lstStyle/>
          <a:p>
            <a:pPr algn="l"/>
            <a:r>
              <a:rPr lang="en-US" dirty="0"/>
              <a:t>MAST Step 8: Verse by Verse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8E18-258F-45DA-A18A-33B4B710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891300"/>
            <a:ext cx="7474918" cy="436775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Orally back-translate your translation into the language of </a:t>
            </a:r>
            <a:br>
              <a:rPr lang="en-US" dirty="0"/>
            </a:br>
            <a:r>
              <a:rPr lang="en-US" dirty="0"/>
              <a:t>the checker (may need an intermediate interpreter).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Checkers compare the meaning with source in their language.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suggested </a:t>
            </a:r>
            <a:br>
              <a:rPr lang="en-US" dirty="0"/>
            </a:br>
            <a:r>
              <a:rPr lang="en-US" dirty="0"/>
              <a:t>corrections; use the</a:t>
            </a:r>
            <a:br>
              <a:rPr lang="en-US" dirty="0"/>
            </a:br>
            <a:r>
              <a:rPr lang="en-US" dirty="0"/>
              <a:t>resources to resolve </a:t>
            </a:r>
            <a:br>
              <a:rPr lang="en-US" dirty="0"/>
            </a:br>
            <a:r>
              <a:rPr lang="en-US" dirty="0"/>
              <a:t>any disputes.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edit a chunk, </a:t>
            </a:r>
            <a:br>
              <a:rPr lang="en-US" dirty="0"/>
            </a:br>
            <a:r>
              <a:rPr lang="en-US" dirty="0"/>
              <a:t>tap the </a:t>
            </a:r>
            <a:br>
              <a:rPr lang="en-US" dirty="0"/>
            </a:br>
            <a:r>
              <a:rPr lang="en-US" dirty="0"/>
              <a:t>“Chunk Completed”</a:t>
            </a:r>
            <a:br>
              <a:rPr lang="en-US" dirty="0"/>
            </a:br>
            <a:r>
              <a:rPr lang="en-US" dirty="0"/>
              <a:t>toggle, and then </a:t>
            </a:r>
            <a:br>
              <a:rPr lang="en-US" dirty="0"/>
            </a:br>
            <a:r>
              <a:rPr lang="en-US" dirty="0"/>
              <a:t>tap the pencil icon.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17045-6489-46CB-955C-94DE9CC0A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642" y="5191880"/>
            <a:ext cx="1402434" cy="14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4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9B76-491D-4376-A986-0496E00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1E74-C58F-4BD6-B724-A5405BF8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2875"/>
            <a:ext cx="6305675" cy="4358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presentation you learned to:</a:t>
            </a:r>
          </a:p>
          <a:p>
            <a:r>
              <a:rPr lang="en-US" sz="2400" dirty="0"/>
              <a:t>Implement MAST steps with BTT Writer</a:t>
            </a:r>
          </a:p>
          <a:p>
            <a:r>
              <a:rPr lang="en-US" sz="2400" dirty="0"/>
              <a:t>Perform translations</a:t>
            </a:r>
          </a:p>
          <a:p>
            <a:r>
              <a:rPr lang="en-US" sz="2400" dirty="0"/>
              <a:t>Use BTT Writer resources</a:t>
            </a:r>
          </a:p>
          <a:p>
            <a:r>
              <a:rPr lang="en-US" sz="2400" dirty="0"/>
              <a:t>Check and edit translations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9EC4B0-EF35-4C3E-81C3-11771CF12FB2}"/>
              </a:ext>
            </a:extLst>
          </p:cNvPr>
          <p:cNvGrpSpPr/>
          <p:nvPr/>
        </p:nvGrpSpPr>
        <p:grpSpPr>
          <a:xfrm>
            <a:off x="7408021" y="1750921"/>
            <a:ext cx="4235679" cy="3356157"/>
            <a:chOff x="7267344" y="1413281"/>
            <a:chExt cx="4235679" cy="33561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AD1C8B-ADC8-4E98-ACD5-7E530F88CF7C}"/>
                </a:ext>
              </a:extLst>
            </p:cNvPr>
            <p:cNvSpPr/>
            <p:nvPr/>
          </p:nvSpPr>
          <p:spPr>
            <a:xfrm>
              <a:off x="7267344" y="4075611"/>
              <a:ext cx="4235679" cy="6938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86226D2F-8B39-4F48-B4E3-C00C468D7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344" y="1413281"/>
              <a:ext cx="4235679" cy="3336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04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94C370-7ABC-4AAE-93B3-AAB626A20E7F}"/>
              </a:ext>
            </a:extLst>
          </p:cNvPr>
          <p:cNvSpPr/>
          <p:nvPr/>
        </p:nvSpPr>
        <p:spPr>
          <a:xfrm>
            <a:off x="1284588" y="2356338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F6840-5ED0-4EAE-B879-FD2D5AC50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10"/>
            <a:ext cx="1714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D232F7-4882-45CC-A946-E4B2179B5BC0}"/>
              </a:ext>
            </a:extLst>
          </p:cNvPr>
          <p:cNvSpPr/>
          <p:nvPr/>
        </p:nvSpPr>
        <p:spPr>
          <a:xfrm>
            <a:off x="1284588" y="2356338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15770-BD42-4ED0-95E1-22F0715A4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9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Verbalize: In the target language, tell another person what you read.</a:t>
            </a:r>
          </a:p>
        </p:txBody>
      </p:sp>
    </p:spTree>
    <p:extLst>
      <p:ext uri="{BB962C8B-B14F-4D97-AF65-F5344CB8AC3E}">
        <p14:creationId xmlns:p14="http://schemas.microsoft.com/office/powerpoint/2010/main" val="37682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573545-2880-40DF-AC1C-92146EECFBB5}"/>
              </a:ext>
            </a:extLst>
          </p:cNvPr>
          <p:cNvSpPr/>
          <p:nvPr/>
        </p:nvSpPr>
        <p:spPr>
          <a:xfrm>
            <a:off x="1284588" y="2356338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9BA-87D9-4FC9-8738-B80933F8A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588" y="2440508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Chunk: Divide the chapter into chunks that you can retell without looking.</a:t>
            </a:r>
          </a:p>
        </p:txBody>
      </p:sp>
    </p:spTree>
    <p:extLst>
      <p:ext uri="{BB962C8B-B14F-4D97-AF65-F5344CB8AC3E}">
        <p14:creationId xmlns:p14="http://schemas.microsoft.com/office/powerpoint/2010/main" val="40441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1314E5-8B29-4A7B-89A0-14E9B51167E3}"/>
              </a:ext>
            </a:extLst>
          </p:cNvPr>
          <p:cNvSpPr/>
          <p:nvPr/>
        </p:nvSpPr>
        <p:spPr>
          <a:xfrm>
            <a:off x="1284588" y="2356338"/>
            <a:ext cx="1714500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59DF1-2DC2-457C-A040-82E7F2B9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171450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Blind draft: Close the source text and translate a chunk without looking at the source.</a:t>
            </a:r>
          </a:p>
        </p:txBody>
      </p:sp>
    </p:spTree>
    <p:extLst>
      <p:ext uri="{BB962C8B-B14F-4D97-AF65-F5344CB8AC3E}">
        <p14:creationId xmlns:p14="http://schemas.microsoft.com/office/powerpoint/2010/main" val="5027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F448A9-7754-458D-86C8-E92ED2FE6FC3}"/>
              </a:ext>
            </a:extLst>
          </p:cNvPr>
          <p:cNvSpPr/>
          <p:nvPr/>
        </p:nvSpPr>
        <p:spPr>
          <a:xfrm>
            <a:off x="1284587" y="2356338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DBDA4-2E9A-4CE4-A75F-A3E8C21C2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231" y="2472251"/>
            <a:ext cx="2266950" cy="233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Self-edit: Compare translation draft with source and make corrections.</a:t>
            </a:r>
          </a:p>
        </p:txBody>
      </p:sp>
    </p:spTree>
    <p:extLst>
      <p:ext uri="{BB962C8B-B14F-4D97-AF65-F5344CB8AC3E}">
        <p14:creationId xmlns:p14="http://schemas.microsoft.com/office/powerpoint/2010/main" val="530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738C1D-9E1C-4197-8EDD-BD92D84B2CA3}"/>
              </a:ext>
            </a:extLst>
          </p:cNvPr>
          <p:cNvSpPr/>
          <p:nvPr/>
        </p:nvSpPr>
        <p:spPr>
          <a:xfrm>
            <a:off x="1284587" y="2356338"/>
            <a:ext cx="2254593" cy="254390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30916-8BDD-4CEF-9FE5-99CE024B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56" y="2473848"/>
            <a:ext cx="2333625" cy="2266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28ABD-06AC-45BC-868C-834BFAF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of 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AD09-9BF5-446C-B828-EF8A3E5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314" y="1423447"/>
            <a:ext cx="7820709" cy="436775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Consume: Read or listen to the entire chapter to be translated.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Verbalize: In the target language, tell another person what you read.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Chunk: Divide the chapter into chunks that you can retell without looking.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Blind draft: Close the source text and translate a chunk without looking at the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Self-edit: Compare translation draft with source and make corrections.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Peer edit: Have a partner compare translation draft with source and discuss corrections; translator makes any changes.</a:t>
            </a:r>
          </a:p>
        </p:txBody>
      </p:sp>
    </p:spTree>
    <p:extLst>
      <p:ext uri="{BB962C8B-B14F-4D97-AF65-F5344CB8AC3E}">
        <p14:creationId xmlns:p14="http://schemas.microsoft.com/office/powerpoint/2010/main" val="27976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TTRecorder-WAPC664.potx" id="{0C0A8CD1-5135-4E81-A889-F66BC3099A83}" vid="{91119C89-D9B5-4991-9784-115396A740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3623AC358204B8459D60480BA9C2B" ma:contentTypeVersion="12" ma:contentTypeDescription="Create a new document." ma:contentTypeScope="" ma:versionID="d3005fe9c78495323023aeced5280a50">
  <xsd:schema xmlns:xsd="http://www.w3.org/2001/XMLSchema" xmlns:xs="http://www.w3.org/2001/XMLSchema" xmlns:p="http://schemas.microsoft.com/office/2006/metadata/properties" xmlns:ns3="e6b6b08c-4e37-4703-b140-b9e21b970c4f" xmlns:ns4="63ebc9d3-73c5-43d0-b794-270dc3c2d1a0" targetNamespace="http://schemas.microsoft.com/office/2006/metadata/properties" ma:root="true" ma:fieldsID="0b9151cbda91d7d860fe7297b2c5ad24" ns3:_="" ns4:_="">
    <xsd:import namespace="e6b6b08c-4e37-4703-b140-b9e21b970c4f"/>
    <xsd:import namespace="63ebc9d3-73c5-43d0-b794-270dc3c2d1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6b08c-4e37-4703-b140-b9e21b970c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ebc9d3-73c5-43d0-b794-270dc3c2d1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EB1E18-1527-4724-AEDB-E4EBC76D73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b6b08c-4e37-4703-b140-b9e21b970c4f"/>
    <ds:schemaRef ds:uri="63ebc9d3-73c5-43d0-b794-270dc3c2d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CFF4CB-2157-4462-882E-7C7509AE6A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405D58-8AA8-4FB2-A549-3AE7234CE79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3ebc9d3-73c5-43d0-b794-270dc3c2d1a0"/>
    <ds:schemaRef ds:uri="e6b6b08c-4e37-4703-b140-b9e21b970c4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BTTRecorder</Template>
  <TotalTime>1697</TotalTime>
  <Words>1764</Words>
  <Application>Microsoft Office PowerPoint</Application>
  <PresentationFormat>Widescreen</PresentationFormat>
  <Paragraphs>222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Gothic</vt:lpstr>
      <vt:lpstr>Corbel</vt:lpstr>
      <vt:lpstr>Wingdings 3</vt:lpstr>
      <vt:lpstr>Ion</vt:lpstr>
      <vt:lpstr>Performing Translation</vt:lpstr>
      <vt:lpstr>What Is This Presentation About?</vt:lpstr>
      <vt:lpstr>MAST and BTT Writer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8 Steps of MAST</vt:lpstr>
      <vt:lpstr>Implementing MAST in BTT Writer</vt:lpstr>
      <vt:lpstr>MAST Drafting Steps</vt:lpstr>
      <vt:lpstr>MAST Step 1: Consume</vt:lpstr>
      <vt:lpstr>MAST Step 2: Verbalize</vt:lpstr>
      <vt:lpstr>MAST Step 3: Chunk</vt:lpstr>
      <vt:lpstr>MAST Step 4: Blind Draft</vt:lpstr>
      <vt:lpstr>MAST Step 4: Blind Draft</vt:lpstr>
      <vt:lpstr>MAST Step 4: Blind Draft</vt:lpstr>
      <vt:lpstr>MAST Step 4: Blind Draft</vt:lpstr>
      <vt:lpstr>MAST Checking Steps</vt:lpstr>
      <vt:lpstr>Using BTT Writer Resources in Checking</vt:lpstr>
      <vt:lpstr>Using BTT Writer Resources</vt:lpstr>
      <vt:lpstr>Using Translation Notes</vt:lpstr>
      <vt:lpstr>Using Translation Words</vt:lpstr>
      <vt:lpstr>Using Translation Questions</vt:lpstr>
      <vt:lpstr>MAST Step 5: Self Edit</vt:lpstr>
      <vt:lpstr>MAST Step 5: Self Edit</vt:lpstr>
      <vt:lpstr>MAST Step 5: Self Edit</vt:lpstr>
      <vt:lpstr>MAST Step 5: Self Edit</vt:lpstr>
      <vt:lpstr>MAST Step 6: Peer Edit</vt:lpstr>
      <vt:lpstr>MAST Step 7: Key Word Check </vt:lpstr>
      <vt:lpstr>MAST Step 8: Verse by Verse Check</vt:lpstr>
      <vt:lpstr>What Did You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Pamela Gamer</dc:creator>
  <cp:lastModifiedBy>Pamela Gamer</cp:lastModifiedBy>
  <cp:revision>47</cp:revision>
  <dcterms:created xsi:type="dcterms:W3CDTF">2019-12-03T13:43:45Z</dcterms:created>
  <dcterms:modified xsi:type="dcterms:W3CDTF">2021-01-25T14:40:39Z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0x0101005AB3623AC358204B8459D60480BA9C2B</vt:lpwstr>
  </property>
</Properties>
</file>