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41"/>
  </p:notesMasterIdLst>
  <p:sldIdLst>
    <p:sldId id="300" r:id="rId5"/>
    <p:sldId id="298" r:id="rId6"/>
    <p:sldId id="335" r:id="rId7"/>
    <p:sldId id="336" r:id="rId8"/>
    <p:sldId id="329" r:id="rId9"/>
    <p:sldId id="330" r:id="rId10"/>
    <p:sldId id="344" r:id="rId11"/>
    <p:sldId id="301" r:id="rId12"/>
    <p:sldId id="302" r:id="rId13"/>
    <p:sldId id="303" r:id="rId14"/>
    <p:sldId id="304" r:id="rId15"/>
    <p:sldId id="305" r:id="rId16"/>
    <p:sldId id="306" r:id="rId17"/>
    <p:sldId id="282" r:id="rId18"/>
    <p:sldId id="318" r:id="rId19"/>
    <p:sldId id="287" r:id="rId20"/>
    <p:sldId id="307" r:id="rId21"/>
    <p:sldId id="308" r:id="rId22"/>
    <p:sldId id="309" r:id="rId23"/>
    <p:sldId id="310" r:id="rId24"/>
    <p:sldId id="311" r:id="rId25"/>
    <p:sldId id="312" r:id="rId26"/>
    <p:sldId id="319" r:id="rId27"/>
    <p:sldId id="320" r:id="rId28"/>
    <p:sldId id="321" r:id="rId29"/>
    <p:sldId id="322" r:id="rId30"/>
    <p:sldId id="325" r:id="rId31"/>
    <p:sldId id="326" r:id="rId32"/>
    <p:sldId id="313" r:id="rId33"/>
    <p:sldId id="315" r:id="rId34"/>
    <p:sldId id="316" r:id="rId35"/>
    <p:sldId id="317" r:id="rId36"/>
    <p:sldId id="314" r:id="rId37"/>
    <p:sldId id="327" r:id="rId38"/>
    <p:sldId id="328" r:id="rId39"/>
    <p:sldId id="29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8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0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2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4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as a group exercise. Have them tell how they would implement each step in BTT Writer, then click to show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4940B4-518E-47CD-B08D-0B2A41374B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C1F56C1-65C1-4D71-9327-20B04813F5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1BB619F-3667-408B-B67F-2FAF0CA1D8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A9FF593-071D-4DB7-A6D3-6E700FD84D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DEEE016-77A9-491A-8A12-B4154272E3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C6D133C-ED9A-40AF-8F0B-E999727AE6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A6695F2A-D28F-4CAE-9A86-278492E57E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B00EA2-6787-4AAC-8DC0-72CE23421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FB3CEF1-4C43-4ECB-B5AB-B17CD1A96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71DDA4C-F7E1-460A-9577-5DF90D4D94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2969069-C257-4A3A-AF1D-3591F10CE1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F758D5F-B4E8-4EDD-83CB-478F32AF84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80B989B-4F51-4DA6-9A8D-5E646B7EA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D1CFB06-27A6-41FE-B3B7-2DA911197B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A0575D9-7680-4C28-95AD-D3F2C2E77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9917807-52EA-4113-8D18-AD7DB27BDF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98D39-D538-4881-818F-5BF10E13B3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gif"/><Relationship Id="rId4" Type="http://schemas.openxmlformats.org/officeDocument/2006/relationships/image" Target="../media/image12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.bibletranslationtools.org/u/WycliffeAssociates/en_tm/dc23f839f6/#translation-guidelines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ibleineverylanguage.org/translations" TargetMode="External"/><Relationship Id="rId4" Type="http://schemas.openxmlformats.org/officeDocument/2006/relationships/hyperlink" Target="https://bibleineverylanguage.org/statement-of-faith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pPr algn="r"/>
            <a:r>
              <a:rPr lang="en-US" sz="2400" dirty="0"/>
              <a:t>BTT writer for the desktop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400" dirty="0"/>
              <a:t>Performing Translation in Mother Tongue Projects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2B821-BD4A-46E0-B5F2-2947D479ACB0}"/>
              </a:ext>
            </a:extLst>
          </p:cNvPr>
          <p:cNvSpPr/>
          <p:nvPr/>
        </p:nvSpPr>
        <p:spPr>
          <a:xfrm>
            <a:off x="1284587" y="2440510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DBDA4-2E9A-4CE4-A75F-A3E8C21C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Self-edit: Compare translation draft with source and make corrections.</a:t>
            </a:r>
          </a:p>
        </p:txBody>
      </p:sp>
    </p:spTree>
    <p:extLst>
      <p:ext uri="{BB962C8B-B14F-4D97-AF65-F5344CB8AC3E}">
        <p14:creationId xmlns:p14="http://schemas.microsoft.com/office/powerpoint/2010/main" val="530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487C66-984D-4273-9AE9-FBCAC4661E99}"/>
              </a:ext>
            </a:extLst>
          </p:cNvPr>
          <p:cNvSpPr/>
          <p:nvPr/>
        </p:nvSpPr>
        <p:spPr>
          <a:xfrm>
            <a:off x="1284587" y="2440510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30916-8BDD-4CEF-9FE5-99CE024B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6" y="2473848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Peer edit: Have a partner compare translation draft with source and discuss corrections; translator makes any changes.</a:t>
            </a:r>
          </a:p>
        </p:txBody>
      </p:sp>
    </p:spTree>
    <p:extLst>
      <p:ext uri="{BB962C8B-B14F-4D97-AF65-F5344CB8AC3E}">
        <p14:creationId xmlns:p14="http://schemas.microsoft.com/office/powerpoint/2010/main" val="27976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B063E6-AFB9-430F-82E6-4E39A64CB02B}"/>
              </a:ext>
            </a:extLst>
          </p:cNvPr>
          <p:cNvSpPr/>
          <p:nvPr/>
        </p:nvSpPr>
        <p:spPr>
          <a:xfrm>
            <a:off x="1284587" y="2440510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3E965-0238-4583-B93A-0F8548C4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54798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DC794-212C-4D39-AE58-6C99798C37E9}"/>
              </a:ext>
            </a:extLst>
          </p:cNvPr>
          <p:cNvSpPr txBox="1">
            <a:spLocks/>
          </p:cNvSpPr>
          <p:nvPr/>
        </p:nvSpPr>
        <p:spPr>
          <a:xfrm>
            <a:off x="3688247" y="1423446"/>
            <a:ext cx="7820709" cy="4367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Key Word check: Check key terms to ensure they are present in the draft and translated clearly and consistently.</a:t>
            </a:r>
          </a:p>
        </p:txBody>
      </p:sp>
    </p:spTree>
    <p:extLst>
      <p:ext uri="{BB962C8B-B14F-4D97-AF65-F5344CB8AC3E}">
        <p14:creationId xmlns:p14="http://schemas.microsoft.com/office/powerpoint/2010/main" val="13194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78F682-E97D-499D-8F91-BA9C364C2C70}"/>
              </a:ext>
            </a:extLst>
          </p:cNvPr>
          <p:cNvSpPr/>
          <p:nvPr/>
        </p:nvSpPr>
        <p:spPr>
          <a:xfrm>
            <a:off x="1284587" y="2440510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E0F9A-A6AD-4022-B989-F9BB0FC2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3848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E06106-0C26-4F59-90E8-4DE352728AEF}"/>
              </a:ext>
            </a:extLst>
          </p:cNvPr>
          <p:cNvSpPr txBox="1">
            <a:spLocks/>
          </p:cNvSpPr>
          <p:nvPr/>
        </p:nvSpPr>
        <p:spPr>
          <a:xfrm>
            <a:off x="3685036" y="1423446"/>
            <a:ext cx="7820709" cy="4367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17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Consume: Read or listen to the entire chapter to be translated.</a:t>
            </a:r>
          </a:p>
          <a:p>
            <a:r>
              <a:rPr lang="en-US" dirty="0"/>
              <a:t>Verbalize: In the target language, tell another person what you read.</a:t>
            </a:r>
          </a:p>
          <a:p>
            <a:r>
              <a:rPr lang="en-US" dirty="0"/>
              <a:t>Chunk: Divide the chapter into chunks that you can retell without looking.</a:t>
            </a:r>
          </a:p>
          <a:p>
            <a:r>
              <a:rPr lang="en-US" dirty="0"/>
              <a:t>Blind draft: Close the source text and translate a chunk without looking at the source.</a:t>
            </a:r>
          </a:p>
          <a:p>
            <a:r>
              <a:rPr lang="en-US" dirty="0"/>
              <a:t>Self-edit: Compare translation draft with source and make corrections.</a:t>
            </a:r>
          </a:p>
          <a:p>
            <a:r>
              <a:rPr lang="en-US" dirty="0"/>
              <a:t>Peer edit: Have a partner compare translation draft with source and discuss corrections; translator makes any changes.</a:t>
            </a:r>
          </a:p>
          <a:p>
            <a:r>
              <a:rPr lang="en-US" dirty="0"/>
              <a:t>Key Word check: Check key terms to ensure they are present in the draft and translated clearly and consistently.</a:t>
            </a:r>
          </a:p>
          <a:p>
            <a:r>
              <a:rPr lang="en-US" dirty="0"/>
              <a:t>Verse-by-verse check: Back-translate the draft orally while someone checks it against a source text.</a:t>
            </a:r>
          </a:p>
        </p:txBody>
      </p:sp>
    </p:spTree>
    <p:extLst>
      <p:ext uri="{BB962C8B-B14F-4D97-AF65-F5344CB8AC3E}">
        <p14:creationId xmlns:p14="http://schemas.microsoft.com/office/powerpoint/2010/main" val="879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52" y="95232"/>
            <a:ext cx="10018713" cy="897903"/>
          </a:xfrm>
        </p:spPr>
        <p:txBody>
          <a:bodyPr/>
          <a:lstStyle/>
          <a:p>
            <a:r>
              <a:rPr lang="en-US" dirty="0"/>
              <a:t>Implementing MAST in BTT Writer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89C6-27D8-4EED-82D1-5829448F2A31}"/>
              </a:ext>
            </a:extLst>
          </p:cNvPr>
          <p:cNvSpPr txBox="1"/>
          <p:nvPr/>
        </p:nvSpPr>
        <p:spPr>
          <a:xfrm>
            <a:off x="5946138" y="993135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F2B6D-6DEB-42FC-9BC3-F53DF768CC53}"/>
              </a:ext>
            </a:extLst>
          </p:cNvPr>
          <p:cNvSpPr/>
          <p:nvPr/>
        </p:nvSpPr>
        <p:spPr>
          <a:xfrm>
            <a:off x="648635" y="993135"/>
            <a:ext cx="10354235" cy="569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1AB96-6750-40C6-9C12-04AB930CAEE1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648635" y="3838162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D85635-B07C-46F2-AA14-954C91D05F53}"/>
              </a:ext>
            </a:extLst>
          </p:cNvPr>
          <p:cNvCxnSpPr/>
          <p:nvPr/>
        </p:nvCxnSpPr>
        <p:spPr>
          <a:xfrm>
            <a:off x="648635" y="4488103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A3D61A-3E9B-4F59-8F7D-B933EF4E7F15}"/>
              </a:ext>
            </a:extLst>
          </p:cNvPr>
          <p:cNvCxnSpPr/>
          <p:nvPr/>
        </p:nvCxnSpPr>
        <p:spPr>
          <a:xfrm>
            <a:off x="648635" y="5931421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44AB99-8A1A-4918-9374-BC8E9B6D4450}"/>
              </a:ext>
            </a:extLst>
          </p:cNvPr>
          <p:cNvCxnSpPr/>
          <p:nvPr/>
        </p:nvCxnSpPr>
        <p:spPr>
          <a:xfrm>
            <a:off x="648635" y="5263550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7A0C83-CF72-4082-BABF-CA34E6B1C479}"/>
              </a:ext>
            </a:extLst>
          </p:cNvPr>
          <p:cNvCxnSpPr/>
          <p:nvPr/>
        </p:nvCxnSpPr>
        <p:spPr>
          <a:xfrm>
            <a:off x="648635" y="3062715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D74E2C-2B30-439D-9456-1903CF7F3818}"/>
              </a:ext>
            </a:extLst>
          </p:cNvPr>
          <p:cNvCxnSpPr/>
          <p:nvPr/>
        </p:nvCxnSpPr>
        <p:spPr>
          <a:xfrm>
            <a:off x="648635" y="1695597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225EC9-C2B6-4E69-A356-1F2F23A5AD92}"/>
              </a:ext>
            </a:extLst>
          </p:cNvPr>
          <p:cNvCxnSpPr/>
          <p:nvPr/>
        </p:nvCxnSpPr>
        <p:spPr>
          <a:xfrm>
            <a:off x="648635" y="2412774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9A9727-CFD4-4984-9986-D7CCFCF9CFC1}"/>
              </a:ext>
            </a:extLst>
          </p:cNvPr>
          <p:cNvCxnSpPr>
            <a:cxnSpLocks/>
          </p:cNvCxnSpPr>
          <p:nvPr/>
        </p:nvCxnSpPr>
        <p:spPr>
          <a:xfrm flipV="1">
            <a:off x="2699311" y="993135"/>
            <a:ext cx="0" cy="5690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D8DE70-7202-4CB9-BC02-6F4F9109CF9E}"/>
              </a:ext>
            </a:extLst>
          </p:cNvPr>
          <p:cNvSpPr txBox="1"/>
          <p:nvPr/>
        </p:nvSpPr>
        <p:spPr>
          <a:xfrm>
            <a:off x="648635" y="1158725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Consume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BEB679-0983-402A-9995-F943277B37AA}"/>
              </a:ext>
            </a:extLst>
          </p:cNvPr>
          <p:cNvSpPr txBox="1"/>
          <p:nvPr/>
        </p:nvSpPr>
        <p:spPr>
          <a:xfrm>
            <a:off x="648635" y="2543617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Chunk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942B7-866A-4AF0-8BA2-842C27604BD7}"/>
              </a:ext>
            </a:extLst>
          </p:cNvPr>
          <p:cNvSpPr txBox="1"/>
          <p:nvPr/>
        </p:nvSpPr>
        <p:spPr>
          <a:xfrm>
            <a:off x="648635" y="326239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Blind Draft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C396D-1825-49C6-A9B5-FC5C8D310CB8}"/>
              </a:ext>
            </a:extLst>
          </p:cNvPr>
          <p:cNvSpPr txBox="1"/>
          <p:nvPr/>
        </p:nvSpPr>
        <p:spPr>
          <a:xfrm>
            <a:off x="648635" y="395302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Self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5AF5F-9F30-4914-B16A-79A209F2CA11}"/>
              </a:ext>
            </a:extLst>
          </p:cNvPr>
          <p:cNvSpPr txBox="1"/>
          <p:nvPr/>
        </p:nvSpPr>
        <p:spPr>
          <a:xfrm>
            <a:off x="648635" y="4646463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Peer Check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E4FE-1A68-4413-A4D4-3D0778C97F7B}"/>
              </a:ext>
            </a:extLst>
          </p:cNvPr>
          <p:cNvSpPr txBox="1"/>
          <p:nvPr/>
        </p:nvSpPr>
        <p:spPr>
          <a:xfrm>
            <a:off x="648635" y="5231922"/>
            <a:ext cx="205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Word Check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942B4-CD88-487C-86FC-53F0A513D6A0}"/>
              </a:ext>
            </a:extLst>
          </p:cNvPr>
          <p:cNvSpPr txBox="1"/>
          <p:nvPr/>
        </p:nvSpPr>
        <p:spPr>
          <a:xfrm>
            <a:off x="648635" y="5930621"/>
            <a:ext cx="205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Verse by Verse     </a:t>
            </a:r>
            <a:br>
              <a:rPr lang="en-US" sz="2000" b="1" dirty="0"/>
            </a:br>
            <a:r>
              <a:rPr lang="en-US" sz="2000" b="1" dirty="0"/>
              <a:t> Check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04C63-4A32-4105-81F7-3EE1A32AF50F}"/>
              </a:ext>
            </a:extLst>
          </p:cNvPr>
          <p:cNvSpPr txBox="1"/>
          <p:nvPr/>
        </p:nvSpPr>
        <p:spPr>
          <a:xfrm>
            <a:off x="648635" y="1836243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Verbalize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C46284-7821-48B1-957A-23D1CAAA1BAA}"/>
              </a:ext>
            </a:extLst>
          </p:cNvPr>
          <p:cNvSpPr txBox="1"/>
          <p:nvPr/>
        </p:nvSpPr>
        <p:spPr>
          <a:xfrm>
            <a:off x="2747966" y="1158725"/>
            <a:ext cx="74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sz="1800" dirty="0"/>
              <a:t>In Chapter view, read the entire chapter in the source text.</a:t>
            </a:r>
          </a:p>
          <a:p>
            <a:endParaRPr lang="en-US" sz="1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81EE8-E298-4C44-8FEB-F54DCB0F4DB5}"/>
              </a:ext>
            </a:extLst>
          </p:cNvPr>
          <p:cNvSpPr txBox="1"/>
          <p:nvPr/>
        </p:nvSpPr>
        <p:spPr>
          <a:xfrm>
            <a:off x="2747966" y="2390283"/>
            <a:ext cx="811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Chunking has been done for you. In the Chunk view, read a chunk until you can retell it.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80A18-EB56-4D97-BECA-6253D10675F4}"/>
              </a:ext>
            </a:extLst>
          </p:cNvPr>
          <p:cNvSpPr txBox="1"/>
          <p:nvPr/>
        </p:nvSpPr>
        <p:spPr>
          <a:xfrm>
            <a:off x="2747967" y="3805608"/>
            <a:ext cx="801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In Check view, compare translation draft with source and make corrections; use the resources; place the verse markers.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9D9CB-CE2B-483D-9F16-0FCD2A3A3E7C}"/>
              </a:ext>
            </a:extLst>
          </p:cNvPr>
          <p:cNvSpPr txBox="1"/>
          <p:nvPr/>
        </p:nvSpPr>
        <p:spPr>
          <a:xfrm>
            <a:off x="2747965" y="3129951"/>
            <a:ext cx="812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In Chunk view, click the “paper” behind the source text and translate the chunk; you can’t see the source while you are translating.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9195D-EEE6-4080-B7BF-0C4186808446}"/>
              </a:ext>
            </a:extLst>
          </p:cNvPr>
          <p:cNvSpPr txBox="1"/>
          <p:nvPr/>
        </p:nvSpPr>
        <p:spPr>
          <a:xfrm>
            <a:off x="2747965" y="4524679"/>
            <a:ext cx="830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In Check view, have a partner compare translation draft with source and discuss corrections; use the resources to help resolve issues.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9AFFCA-E6C0-44CA-A717-9D79560F3AFC}"/>
              </a:ext>
            </a:extLst>
          </p:cNvPr>
          <p:cNvSpPr txBox="1"/>
          <p:nvPr/>
        </p:nvSpPr>
        <p:spPr>
          <a:xfrm>
            <a:off x="2747965" y="5365854"/>
            <a:ext cx="515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Check the resources for the key terms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5FB87C-1E5C-4A24-9D71-EF0781B00704}"/>
              </a:ext>
            </a:extLst>
          </p:cNvPr>
          <p:cNvSpPr txBox="1"/>
          <p:nvPr/>
        </p:nvSpPr>
        <p:spPr>
          <a:xfrm>
            <a:off x="2747966" y="5959767"/>
            <a:ext cx="69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Can use the resources for in-depth checking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DBC96A-4C3F-49B9-837B-E41BEA1AD950}"/>
              </a:ext>
            </a:extLst>
          </p:cNvPr>
          <p:cNvSpPr txBox="1"/>
          <p:nvPr/>
        </p:nvSpPr>
        <p:spPr>
          <a:xfrm>
            <a:off x="2747966" y="1836243"/>
            <a:ext cx="192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offline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759C9F-422B-4614-9F83-23112CE0A1B0}"/>
              </a:ext>
            </a:extLst>
          </p:cNvPr>
          <p:cNvSpPr/>
          <p:nvPr/>
        </p:nvSpPr>
        <p:spPr>
          <a:xfrm>
            <a:off x="1494722" y="214307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E32DCD-E2D1-4692-A83A-3AD29A7BF7F6}"/>
              </a:ext>
            </a:extLst>
          </p:cNvPr>
          <p:cNvSpPr/>
          <p:nvPr/>
        </p:nvSpPr>
        <p:spPr>
          <a:xfrm>
            <a:off x="4062677" y="214307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50315C-0E64-4AFA-9069-AC44B51E626A}"/>
              </a:ext>
            </a:extLst>
          </p:cNvPr>
          <p:cNvSpPr/>
          <p:nvPr/>
        </p:nvSpPr>
        <p:spPr>
          <a:xfrm>
            <a:off x="6528144" y="211536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D916B6-0468-4011-9EB4-56E4E679EA12}"/>
              </a:ext>
            </a:extLst>
          </p:cNvPr>
          <p:cNvSpPr/>
          <p:nvPr/>
        </p:nvSpPr>
        <p:spPr>
          <a:xfrm>
            <a:off x="9081296" y="2107445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Drafting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8286"/>
            <a:ext cx="8946541" cy="4195481"/>
          </a:xfrm>
        </p:spPr>
        <p:txBody>
          <a:bodyPr/>
          <a:lstStyle/>
          <a:p>
            <a:r>
              <a:rPr lang="en-US" dirty="0"/>
              <a:t>The first four steps of MAST are the drafting steps.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result of the drafting steps is a first draft of the translation.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C84C12-267C-407C-B138-0872394C11FD}"/>
              </a:ext>
            </a:extLst>
          </p:cNvPr>
          <p:cNvGrpSpPr/>
          <p:nvPr/>
        </p:nvGrpSpPr>
        <p:grpSpPr>
          <a:xfrm>
            <a:off x="1502598" y="2148110"/>
            <a:ext cx="9311486" cy="2779252"/>
            <a:chOff x="1475166" y="3256474"/>
            <a:chExt cx="9311486" cy="27792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EB9FA5-A06C-47BE-90C1-DD1899F3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152" y="3256474"/>
              <a:ext cx="1714500" cy="23336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DB1B02-F030-43CD-86EB-BDB94CF11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536" y="3256474"/>
              <a:ext cx="1714500" cy="23336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9FF764-28F7-45CD-AD24-0A83A523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166" y="3256474"/>
              <a:ext cx="1714500" cy="23336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C49CAD5-432B-4460-A8E4-4C859E079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7" y="3256474"/>
              <a:ext cx="1714500" cy="23336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1775212" y="563868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Consume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339334" y="5638684"/>
              <a:ext cx="1105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Verbalize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968257" y="5666394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Chunk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294453" y="5638684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Blind Draft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558D4F-FA61-4453-A481-6868DB3F3B24}"/>
              </a:ext>
            </a:extLst>
          </p:cNvPr>
          <p:cNvSpPr/>
          <p:nvPr/>
        </p:nvSpPr>
        <p:spPr>
          <a:xfrm>
            <a:off x="8607654" y="137084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F8A25-B76B-4795-87EC-795A5A5A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839" y="2543836"/>
            <a:ext cx="7070014" cy="417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1: Consume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Chapter view, read an entire chapter.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an overall picture of the story or passage.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7F07-5198-4FC1-97D9-A58451275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32" y="137084"/>
            <a:ext cx="1714500" cy="23336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D4AB10-6258-4940-87B2-F56DF5611979}"/>
              </a:ext>
            </a:extLst>
          </p:cNvPr>
          <p:cNvSpPr/>
          <p:nvPr/>
        </p:nvSpPr>
        <p:spPr>
          <a:xfrm>
            <a:off x="3739487" y="2934271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6FBF-3D1E-4B65-BA82-D9E0189980E5}"/>
              </a:ext>
            </a:extLst>
          </p:cNvPr>
          <p:cNvSpPr txBox="1"/>
          <p:nvPr/>
        </p:nvSpPr>
        <p:spPr>
          <a:xfrm>
            <a:off x="2136871" y="2933429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Chapter view </a:t>
            </a:r>
          </a:p>
        </p:txBody>
      </p:sp>
    </p:spTree>
    <p:extLst>
      <p:ext uri="{BB962C8B-B14F-4D97-AF65-F5344CB8AC3E}">
        <p14:creationId xmlns:p14="http://schemas.microsoft.com/office/powerpoint/2010/main" val="33781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192AEF-DD1B-4D36-A7A7-910150007FC9}"/>
              </a:ext>
            </a:extLst>
          </p:cNvPr>
          <p:cNvSpPr/>
          <p:nvPr/>
        </p:nvSpPr>
        <p:spPr>
          <a:xfrm>
            <a:off x="8605808" y="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808" y="40664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2: Verbalize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this offline.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another person what you have read, or just say </a:t>
            </a:r>
            <a:br>
              <a:rPr lang="en-US" dirty="0"/>
            </a:br>
            <a:r>
              <a:rPr lang="en-US" dirty="0"/>
              <a:t>it out loud if no one else is available.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26FA78-0B89-42FE-B847-5145ED0D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02" y="2786343"/>
            <a:ext cx="6574506" cy="38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082DD0-694D-406A-8ACE-FFBD9941505F}"/>
              </a:ext>
            </a:extLst>
          </p:cNvPr>
          <p:cNvSpPr/>
          <p:nvPr/>
        </p:nvSpPr>
        <p:spPr>
          <a:xfrm>
            <a:off x="8660672" y="3657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B7679-2E5B-41A0-94A8-89EBB1260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49" y="2781673"/>
            <a:ext cx="6736875" cy="3980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3: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chunking has been done for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chunk view, read a section until you think you can translate it without looking.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2627061" y="3424528"/>
            <a:ext cx="403032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1188221" y="3423686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B1C33-A75D-41C4-8617-4C91FC97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72" y="46152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2A75BA-D015-4DF3-8B58-FC247540828D}"/>
              </a:ext>
            </a:extLst>
          </p:cNvPr>
          <p:cNvSpPr/>
          <p:nvPr/>
        </p:nvSpPr>
        <p:spPr>
          <a:xfrm>
            <a:off x="8625066" y="135959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832C2-2D50-4554-85E7-94039C41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73" y="2640690"/>
            <a:ext cx="6736875" cy="3980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66" y="135959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paper” behind the chunk.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1380245" y="3196975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8EAF7D-F024-42BE-B04F-F57C0EB69A80}"/>
              </a:ext>
            </a:extLst>
          </p:cNvPr>
          <p:cNvSpPr/>
          <p:nvPr/>
        </p:nvSpPr>
        <p:spPr>
          <a:xfrm>
            <a:off x="2819085" y="3283545"/>
            <a:ext cx="403032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D0AA0-8B08-48F6-A0D0-38516CAAE80E}"/>
              </a:ext>
            </a:extLst>
          </p:cNvPr>
          <p:cNvCxnSpPr>
            <a:cxnSpLocks/>
          </p:cNvCxnSpPr>
          <p:nvPr/>
        </p:nvCxnSpPr>
        <p:spPr>
          <a:xfrm>
            <a:off x="3842527" y="1853248"/>
            <a:ext cx="5551790" cy="28611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313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D8EB001F-516B-49C9-A9D3-49E5FD9D6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2" y="1350983"/>
            <a:ext cx="3838575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Implement MAST steps with BTT Writer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BTT Writer resources</a:t>
            </a:r>
          </a:p>
          <a:p>
            <a:r>
              <a:rPr lang="en-US" dirty="0"/>
              <a:t>Check and edit translations</a:t>
            </a:r>
          </a:p>
        </p:txBody>
      </p:sp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C6B8CA-C4B9-4A4B-ABE2-02F725260C2E}"/>
              </a:ext>
            </a:extLst>
          </p:cNvPr>
          <p:cNvSpPr/>
          <p:nvPr/>
        </p:nvSpPr>
        <p:spPr>
          <a:xfrm>
            <a:off x="8614952" y="3657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72171-3686-4E2E-8086-BC0C0D936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47" y="3202199"/>
            <a:ext cx="8657143" cy="19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52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</a:t>
            </a:r>
            <a:br>
              <a:rPr lang="en-US" dirty="0"/>
            </a:br>
            <a:r>
              <a:rPr lang="en-US" dirty="0"/>
              <a:t>the “note card”.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483319" y="357104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6F3465-503C-42E5-942F-2DAF4D68DD9D}"/>
              </a:ext>
            </a:extLst>
          </p:cNvPr>
          <p:cNvGrpSpPr/>
          <p:nvPr/>
        </p:nvGrpSpPr>
        <p:grpSpPr>
          <a:xfrm>
            <a:off x="2107403" y="2708442"/>
            <a:ext cx="4171220" cy="1965413"/>
            <a:chOff x="4724401" y="2344478"/>
            <a:chExt cx="4171220" cy="224137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10878C-50C3-42B7-9323-7CB7E647518D}"/>
                </a:ext>
              </a:extLst>
            </p:cNvPr>
            <p:cNvSpPr/>
            <p:nvPr/>
          </p:nvSpPr>
          <p:spPr>
            <a:xfrm>
              <a:off x="4724401" y="3397453"/>
              <a:ext cx="4171220" cy="118840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AC1E22-B64A-43E0-AE65-498FC6F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6627908" y="2344478"/>
              <a:ext cx="402336" cy="1415956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931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1F64D4-C5E8-439A-850E-2C7E19FC1D75}"/>
              </a:ext>
            </a:extLst>
          </p:cNvPr>
          <p:cNvSpPr/>
          <p:nvPr/>
        </p:nvSpPr>
        <p:spPr>
          <a:xfrm>
            <a:off x="8651528" y="93345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A6CB6-7CAC-4857-B166-F2C98DE2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394" y="2962394"/>
            <a:ext cx="6386244" cy="3782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28" y="70224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981767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</a:t>
            </a:r>
            <a:br>
              <a:rPr lang="en-US" dirty="0"/>
            </a:br>
            <a:r>
              <a:rPr lang="en-US" dirty="0"/>
              <a:t>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click “piece of paper” behind translated chunk to return to  source.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1484311" y="4840135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E0C664-D22B-454E-AD7C-71004531C4E1}"/>
              </a:ext>
            </a:extLst>
          </p:cNvPr>
          <p:cNvCxnSpPr>
            <a:cxnSpLocks/>
          </p:cNvCxnSpPr>
          <p:nvPr/>
        </p:nvCxnSpPr>
        <p:spPr>
          <a:xfrm>
            <a:off x="4855464" y="2962394"/>
            <a:ext cx="1948646" cy="24801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879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140342-FCB5-4B9D-8A23-3DAF417417EC}"/>
              </a:ext>
            </a:extLst>
          </p:cNvPr>
          <p:cNvSpPr/>
          <p:nvPr/>
        </p:nvSpPr>
        <p:spPr>
          <a:xfrm>
            <a:off x="8631936" y="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36" y="0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954335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</a:t>
            </a:r>
            <a:br>
              <a:rPr lang="en-US" dirty="0"/>
            </a:br>
            <a:r>
              <a:rPr lang="en-US" dirty="0"/>
              <a:t>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click “piece of paper” behind translated chunk to return to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Translate each chunk in the chapter or passage, one by one.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0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Checking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four steps of MAST are the checking steps.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 of the checking steps is a level one checked translation.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6E99AF-2C2C-4BD3-BA30-D5FBEAEC8E66}"/>
              </a:ext>
            </a:extLst>
          </p:cNvPr>
          <p:cNvSpPr/>
          <p:nvPr/>
        </p:nvSpPr>
        <p:spPr>
          <a:xfrm>
            <a:off x="1621967" y="2502853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6E3062-A7EC-438A-8A90-C8B4B46F8911}"/>
              </a:ext>
            </a:extLst>
          </p:cNvPr>
          <p:cNvSpPr/>
          <p:nvPr/>
        </p:nvSpPr>
        <p:spPr>
          <a:xfrm>
            <a:off x="9340298" y="2502853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5EC2D2-1767-4FB6-99C3-44ADE1870B6D}"/>
              </a:ext>
            </a:extLst>
          </p:cNvPr>
          <p:cNvSpPr/>
          <p:nvPr/>
        </p:nvSpPr>
        <p:spPr>
          <a:xfrm>
            <a:off x="6780857" y="2502853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EC86AE-CBC8-40B1-BE23-F1599C155777}"/>
              </a:ext>
            </a:extLst>
          </p:cNvPr>
          <p:cNvSpPr/>
          <p:nvPr/>
        </p:nvSpPr>
        <p:spPr>
          <a:xfrm>
            <a:off x="4175159" y="2502853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38D22A3-F5BE-4087-A064-DCA98597BEC9}"/>
              </a:ext>
            </a:extLst>
          </p:cNvPr>
          <p:cNvGrpSpPr/>
          <p:nvPr/>
        </p:nvGrpSpPr>
        <p:grpSpPr>
          <a:xfrm>
            <a:off x="1595132" y="2544891"/>
            <a:ext cx="10030490" cy="2841139"/>
            <a:chOff x="1597304" y="3194587"/>
            <a:chExt cx="10030490" cy="28411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2219261" y="566639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Self Edit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733576" y="566639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Peer Edit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877956" y="5666394"/>
              <a:ext cx="2066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Key Word Check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267373" y="5666394"/>
              <a:ext cx="2251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Verse by Verse Check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EB5A4FD-7CDA-4A04-B4C0-9A8BC3A1E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777" y="3218399"/>
              <a:ext cx="2266950" cy="2286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1763B7D-3296-4031-81F6-59056716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483" y="3227924"/>
              <a:ext cx="2333625" cy="22669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99652E-E024-49F6-A2DD-B86467830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304" y="3194587"/>
              <a:ext cx="2266950" cy="23336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E6D175-6A88-4E11-AA0C-1A6E9FD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794" y="3227924"/>
              <a:ext cx="2286000" cy="2266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06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9333F-D295-4056-BCBD-46FA1278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64" y="2935823"/>
            <a:ext cx="6436421" cy="37934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18767F-B33C-45A0-BDFE-CCF2A0FD1EC5}"/>
              </a:ext>
            </a:extLst>
          </p:cNvPr>
          <p:cNvSpPr txBox="1"/>
          <p:nvPr/>
        </p:nvSpPr>
        <p:spPr>
          <a:xfrm>
            <a:off x="1541973" y="3944352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BTT Writer Resources in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61512" cy="4195481"/>
          </a:xfrm>
        </p:spPr>
        <p:txBody>
          <a:bodyPr/>
          <a:lstStyle/>
          <a:p>
            <a:r>
              <a:rPr lang="en-US" dirty="0"/>
              <a:t>During any of the checking steps, you can use BTT Writer’s resources to help.</a:t>
            </a:r>
          </a:p>
          <a:p>
            <a:r>
              <a:rPr lang="en-US" dirty="0"/>
              <a:t>In the check view, scroll the screen to the right to show the resources.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3132764" y="3939020"/>
            <a:ext cx="353702" cy="369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31AA1C-15B5-4C3E-8198-1C3D5C89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522" y="2866029"/>
            <a:ext cx="6683383" cy="39390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BTT Writer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01" y="1853248"/>
            <a:ext cx="8946541" cy="4195481"/>
          </a:xfrm>
        </p:spPr>
        <p:txBody>
          <a:bodyPr/>
          <a:lstStyle/>
          <a:p>
            <a:r>
              <a:rPr lang="en-US" dirty="0"/>
              <a:t>Resources displayed pertain to each chunk.</a:t>
            </a:r>
          </a:p>
          <a:p>
            <a:r>
              <a:rPr lang="en-US" dirty="0"/>
              <a:t>Three tabs display the three types of resources: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Questions </a:t>
            </a:r>
          </a:p>
          <a:p>
            <a:r>
              <a:rPr lang="fr-FR" dirty="0"/>
              <a:t>4th tab displays </a:t>
            </a:r>
            <a:br>
              <a:rPr lang="fr-FR" dirty="0"/>
            </a:br>
            <a:r>
              <a:rPr lang="fr-FR" dirty="0"/>
              <a:t>the UDB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F2ACE5-605B-4C15-8926-1A89F811AE80}"/>
              </a:ext>
            </a:extLst>
          </p:cNvPr>
          <p:cNvSpPr/>
          <p:nvPr/>
        </p:nvSpPr>
        <p:spPr>
          <a:xfrm>
            <a:off x="8274392" y="4536426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763371-DC6D-4511-B860-F802BFDFB4E7}"/>
              </a:ext>
            </a:extLst>
          </p:cNvPr>
          <p:cNvSpPr/>
          <p:nvPr/>
        </p:nvSpPr>
        <p:spPr>
          <a:xfrm>
            <a:off x="3073029" y="2866029"/>
            <a:ext cx="512750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E2BBE1-7135-49A2-951B-3A9D47924E72}"/>
              </a:ext>
            </a:extLst>
          </p:cNvPr>
          <p:cNvSpPr/>
          <p:nvPr/>
        </p:nvSpPr>
        <p:spPr>
          <a:xfrm>
            <a:off x="9147274" y="4543675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894489-48AB-4FAF-8866-DE62867791CA}"/>
              </a:ext>
            </a:extLst>
          </p:cNvPr>
          <p:cNvSpPr/>
          <p:nvPr/>
        </p:nvSpPr>
        <p:spPr>
          <a:xfrm>
            <a:off x="4095470" y="3916920"/>
            <a:ext cx="353702" cy="369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BEA9EA-4E41-4C24-A5D0-1B6D06219E03}"/>
              </a:ext>
            </a:extLst>
          </p:cNvPr>
          <p:cNvSpPr/>
          <p:nvPr/>
        </p:nvSpPr>
        <p:spPr>
          <a:xfrm>
            <a:off x="10020156" y="4543675"/>
            <a:ext cx="460958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526FC6-EC0A-4EBD-877B-AFC0E3D7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710" y="1974847"/>
            <a:ext cx="3971429" cy="4876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show detailed information and/or </a:t>
            </a:r>
            <a:br>
              <a:rPr lang="en-US" dirty="0"/>
            </a:br>
            <a:r>
              <a:rPr lang="en-US" dirty="0"/>
              <a:t>translation suggestions about a word or </a:t>
            </a:r>
            <a:br>
              <a:rPr lang="en-US" dirty="0"/>
            </a:br>
            <a:r>
              <a:rPr lang="en-US" dirty="0"/>
              <a:t>phrase in the chunk.</a:t>
            </a:r>
          </a:p>
          <a:p>
            <a:r>
              <a:rPr lang="en-US" dirty="0"/>
              <a:t>Click the Notes tab.</a:t>
            </a:r>
          </a:p>
          <a:p>
            <a:r>
              <a:rPr lang="en-US" dirty="0"/>
              <a:t>Click a note to open it.</a:t>
            </a:r>
          </a:p>
          <a:p>
            <a:r>
              <a:rPr lang="en-US" dirty="0"/>
              <a:t>There may be links to</a:t>
            </a:r>
            <a:br>
              <a:rPr lang="en-US" dirty="0"/>
            </a:br>
            <a:r>
              <a:rPr lang="en-US" dirty="0"/>
              <a:t>additional information.</a:t>
            </a:r>
          </a:p>
          <a:p>
            <a:r>
              <a:rPr lang="en-US" dirty="0"/>
              <a:t>Click CLOSE to close the note.</a:t>
            </a:r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E1D7DC-0BBC-49C1-9866-9D47EAF8D52F}"/>
              </a:ext>
            </a:extLst>
          </p:cNvPr>
          <p:cNvSpPr/>
          <p:nvPr/>
        </p:nvSpPr>
        <p:spPr>
          <a:xfrm>
            <a:off x="8596669" y="4130608"/>
            <a:ext cx="961859" cy="2219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670814-7340-4D9E-A240-D074C421119C}"/>
              </a:ext>
            </a:extLst>
          </p:cNvPr>
          <p:cNvCxnSpPr>
            <a:cxnSpLocks/>
          </p:cNvCxnSpPr>
          <p:nvPr/>
        </p:nvCxnSpPr>
        <p:spPr>
          <a:xfrm flipV="1">
            <a:off x="4370832" y="4230624"/>
            <a:ext cx="3968496" cy="2407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6133810" cy="4367753"/>
          </a:xfrm>
        </p:spPr>
        <p:txBody>
          <a:bodyPr/>
          <a:lstStyle/>
          <a:p>
            <a:r>
              <a:rPr lang="en-US" dirty="0"/>
              <a:t>Words are key words or terms in the passage with definitions, additional information, and/or translation suggestions.</a:t>
            </a:r>
          </a:p>
          <a:p>
            <a:r>
              <a:rPr lang="en-US" dirty="0"/>
              <a:t>Click the Words tab.</a:t>
            </a:r>
          </a:p>
          <a:p>
            <a:r>
              <a:rPr lang="en-US" dirty="0"/>
              <a:t>Click a word to open it.</a:t>
            </a:r>
          </a:p>
          <a:p>
            <a:r>
              <a:rPr lang="en-US" dirty="0"/>
              <a:t>There may be links to other words </a:t>
            </a:r>
            <a:br>
              <a:rPr lang="en-US" dirty="0"/>
            </a:br>
            <a:r>
              <a:rPr lang="en-US" dirty="0"/>
              <a:t>or additional information.</a:t>
            </a:r>
          </a:p>
          <a:p>
            <a:r>
              <a:rPr lang="en-US" dirty="0"/>
              <a:t>Click CLOSE to close the word.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5D919-A540-44D3-A4BA-D94B30A6511D}"/>
              </a:ext>
            </a:extLst>
          </p:cNvPr>
          <p:cNvGrpSpPr/>
          <p:nvPr/>
        </p:nvGrpSpPr>
        <p:grpSpPr>
          <a:xfrm>
            <a:off x="7923021" y="1423446"/>
            <a:ext cx="3580002" cy="5125825"/>
            <a:chOff x="9090143" y="262737"/>
            <a:chExt cx="2784668" cy="43777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857359-8C47-4385-9EE9-085F10293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798"/>
            <a:stretch/>
          </p:blipFill>
          <p:spPr>
            <a:xfrm>
              <a:off x="9090144" y="262737"/>
              <a:ext cx="2784667" cy="31662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46D9C-CF13-4503-BF3D-77848E6AC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610"/>
            <a:stretch/>
          </p:blipFill>
          <p:spPr>
            <a:xfrm>
              <a:off x="9090143" y="1572904"/>
              <a:ext cx="2784667" cy="3067575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74922-12B3-4632-829F-D1B1269224FF}"/>
              </a:ext>
            </a:extLst>
          </p:cNvPr>
          <p:cNvCxnSpPr>
            <a:cxnSpLocks/>
          </p:cNvCxnSpPr>
          <p:nvPr/>
        </p:nvCxnSpPr>
        <p:spPr>
          <a:xfrm>
            <a:off x="5477256" y="3776472"/>
            <a:ext cx="2656810" cy="16580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1C6B9-CBEB-4E05-A865-9A38A2563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37" y="2150180"/>
            <a:ext cx="3990476" cy="29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02160" cy="4195481"/>
          </a:xfrm>
        </p:spPr>
        <p:txBody>
          <a:bodyPr/>
          <a:lstStyle/>
          <a:p>
            <a:r>
              <a:rPr lang="en-US" dirty="0"/>
              <a:t>Questions can be used in the checking steps to determine if the translation is clear and accurate.</a:t>
            </a:r>
          </a:p>
          <a:p>
            <a:r>
              <a:rPr lang="en-US" dirty="0"/>
              <a:t>Click the Questions tab.</a:t>
            </a:r>
          </a:p>
          <a:p>
            <a:r>
              <a:rPr lang="en-US" dirty="0"/>
              <a:t>Click a question to open it.</a:t>
            </a:r>
          </a:p>
          <a:p>
            <a:r>
              <a:rPr lang="en-US" dirty="0"/>
              <a:t>If someone cannot correctly answer the </a:t>
            </a:r>
            <a:br>
              <a:rPr lang="en-US" dirty="0"/>
            </a:br>
            <a:r>
              <a:rPr lang="en-US" dirty="0"/>
              <a:t>question just by reading the translation,</a:t>
            </a:r>
            <a:br>
              <a:rPr lang="en-US" dirty="0"/>
            </a:br>
            <a:r>
              <a:rPr lang="en-US" dirty="0"/>
              <a:t>the translation may not be clear and/or</a:t>
            </a:r>
            <a:br>
              <a:rPr lang="en-US" dirty="0"/>
            </a:br>
            <a:r>
              <a:rPr lang="en-US" dirty="0"/>
              <a:t>accurate.</a:t>
            </a:r>
          </a:p>
          <a:p>
            <a:r>
              <a:rPr lang="en-US" dirty="0"/>
              <a:t>Click CLOSE to close the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493F8B-66E7-45DC-AFA0-94EBD5BB0498}"/>
              </a:ext>
            </a:extLst>
          </p:cNvPr>
          <p:cNvSpPr/>
          <p:nvPr/>
        </p:nvSpPr>
        <p:spPr>
          <a:xfrm>
            <a:off x="9743096" y="148133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</a:t>
            </a:r>
            <a:br>
              <a:rPr lang="en-US" dirty="0"/>
            </a:br>
            <a:r>
              <a:rPr lang="en-US" dirty="0"/>
              <a:t>icon to edit.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D5B170-95AC-4CB2-A8A7-6AE9FC111296}"/>
              </a:ext>
            </a:extLst>
          </p:cNvPr>
          <p:cNvGrpSpPr/>
          <p:nvPr/>
        </p:nvGrpSpPr>
        <p:grpSpPr>
          <a:xfrm>
            <a:off x="3933129" y="2644321"/>
            <a:ext cx="6919753" cy="4065452"/>
            <a:chOff x="3933129" y="2644321"/>
            <a:chExt cx="6919753" cy="40654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A7D7CE-97BC-418F-AFE9-59910C08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3129" y="2644321"/>
              <a:ext cx="6919753" cy="40654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87C1FF7-02C9-450C-9751-200657827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43027" y="4604779"/>
              <a:ext cx="364663" cy="32586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190894-C956-4F62-BB5F-2056324A1BD7}"/>
              </a:ext>
            </a:extLst>
          </p:cNvPr>
          <p:cNvGrpSpPr/>
          <p:nvPr/>
        </p:nvGrpSpPr>
        <p:grpSpPr>
          <a:xfrm>
            <a:off x="9609608" y="5237717"/>
            <a:ext cx="2738353" cy="715952"/>
            <a:chOff x="9576476" y="5574892"/>
            <a:chExt cx="2738353" cy="71595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36DD82-A1D3-4EF4-9CAA-19642A961011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9576476" y="5898058"/>
              <a:ext cx="1466838" cy="3927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3AF9E-A01B-47F4-832A-F903A4732CAA}"/>
                </a:ext>
              </a:extLst>
            </p:cNvPr>
            <p:cNvSpPr txBox="1"/>
            <p:nvPr/>
          </p:nvSpPr>
          <p:spPr>
            <a:xfrm>
              <a:off x="11043314" y="5574892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word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BF48D8-AD33-47B5-BBD7-C5F5A5E4E4EC}"/>
              </a:ext>
            </a:extLst>
          </p:cNvPr>
          <p:cNvSpPr txBox="1"/>
          <p:nvPr/>
        </p:nvSpPr>
        <p:spPr>
          <a:xfrm>
            <a:off x="2420203" y="3838700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08F28B-2333-4BA1-9237-DFC9FA7496FE}"/>
              </a:ext>
            </a:extLst>
          </p:cNvPr>
          <p:cNvSpPr/>
          <p:nvPr/>
        </p:nvSpPr>
        <p:spPr>
          <a:xfrm>
            <a:off x="10261931" y="4544833"/>
            <a:ext cx="445759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EFCF8A-A292-4C5F-804E-C5613923E5FD}"/>
              </a:ext>
            </a:extLst>
          </p:cNvPr>
          <p:cNvSpPr/>
          <p:nvPr/>
        </p:nvSpPr>
        <p:spPr>
          <a:xfrm>
            <a:off x="3859043" y="3839542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708A8C-03D9-4C41-B0E3-0A9BEB60D24C}"/>
              </a:ext>
            </a:extLst>
          </p:cNvPr>
          <p:cNvGrpSpPr/>
          <p:nvPr/>
        </p:nvGrpSpPr>
        <p:grpSpPr>
          <a:xfrm>
            <a:off x="10058400" y="6155080"/>
            <a:ext cx="2307408" cy="646331"/>
            <a:chOff x="9703850" y="6193408"/>
            <a:chExt cx="2307408" cy="6463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68F463-86CC-4B5A-862E-D712F10A1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3850" y="6509179"/>
              <a:ext cx="961085" cy="739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D52C7F-141D-4833-8F1D-6B2A62982FDD}"/>
                </a:ext>
              </a:extLst>
            </p:cNvPr>
            <p:cNvSpPr txBox="1"/>
            <p:nvPr/>
          </p:nvSpPr>
          <p:spPr>
            <a:xfrm>
              <a:off x="10739743" y="6193408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period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867F2E5-46BA-4FE0-98BB-1CD6ED58B147}"/>
              </a:ext>
            </a:extLst>
          </p:cNvPr>
          <p:cNvSpPr/>
          <p:nvPr/>
        </p:nvSpPr>
        <p:spPr>
          <a:xfrm rot="19544981">
            <a:off x="9402228" y="512550"/>
            <a:ext cx="1665786" cy="2890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47ADAA3-7515-4BD1-BBAA-79E6FA00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75683">
            <a:off x="8991097" y="508973"/>
            <a:ext cx="2688548" cy="2688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0B595-1586-4DC3-A9B7-38E45831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You 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7E34-6324-4248-B55F-E3CBC263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647459"/>
            <a:ext cx="10018713" cy="43677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Pray that God would help you make an easily-</a:t>
            </a:r>
            <a:br>
              <a:rPr lang="en-US" dirty="0"/>
            </a:br>
            <a:r>
              <a:rPr lang="en-US" dirty="0"/>
              <a:t>understandable, Scripturally-accurate translation</a:t>
            </a:r>
          </a:p>
          <a:p>
            <a:r>
              <a:rPr lang="en-US" dirty="0"/>
              <a:t>Translate everything that is in the source text language.</a:t>
            </a:r>
          </a:p>
          <a:p>
            <a:r>
              <a:rPr lang="en-US" dirty="0"/>
              <a:t>Do not add anything that that is not necessary for comprehension.</a:t>
            </a:r>
          </a:p>
          <a:p>
            <a:r>
              <a:rPr lang="en-US" dirty="0"/>
              <a:t>Always do your translation according to the Translation Guidelines (</a:t>
            </a:r>
            <a:r>
              <a:rPr lang="en-US" dirty="0">
                <a:hlinkClick r:id="rId3"/>
              </a:rPr>
              <a:t>https://read.bibletranslationtools.org/u/WycliffeAssociates/en_tm/dc23f839f6/#translation-guidelines</a:t>
            </a:r>
            <a:r>
              <a:rPr lang="en-US" dirty="0"/>
              <a:t>).</a:t>
            </a:r>
          </a:p>
          <a:p>
            <a:r>
              <a:rPr lang="en-US" dirty="0"/>
              <a:t>Ensure that you ascribe to the Statement of Faith (</a:t>
            </a:r>
            <a:r>
              <a:rPr lang="en-US" dirty="0">
                <a:hlinkClick r:id="rId4"/>
              </a:rPr>
              <a:t>https://bibleineverylanguage.org/statement-of-faith/</a:t>
            </a:r>
            <a:r>
              <a:rPr lang="en-US" dirty="0"/>
              <a:t>).</a:t>
            </a:r>
          </a:p>
          <a:p>
            <a:r>
              <a:rPr lang="en-US" dirty="0"/>
              <a:t>Use the Translation Words, Translation Notes and Translation Questions (</a:t>
            </a:r>
            <a:r>
              <a:rPr lang="en-US" dirty="0">
                <a:hlinkClick r:id="rId5"/>
              </a:rPr>
              <a:t>https://bibleineverylanguage.org/translations</a:t>
            </a:r>
            <a:r>
              <a:rPr lang="en-US" dirty="0"/>
              <a:t>) to help you make a better translation. These resources are also available within BTT Writer, in the Check view of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7C5A18-E87E-48C7-81E2-B8C6A5094B37}"/>
              </a:ext>
            </a:extLst>
          </p:cNvPr>
          <p:cNvSpPr/>
          <p:nvPr/>
        </p:nvSpPr>
        <p:spPr>
          <a:xfrm>
            <a:off x="9743096" y="148133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E7A56-DD81-4C33-B3AA-B18A97FA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19" y="2911646"/>
            <a:ext cx="6285583" cy="3798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E8EBBB-1E70-45AC-AB19-CB03E7F5C7DE}"/>
              </a:ext>
            </a:extLst>
          </p:cNvPr>
          <p:cNvGrpSpPr/>
          <p:nvPr/>
        </p:nvGrpSpPr>
        <p:grpSpPr>
          <a:xfrm>
            <a:off x="9618909" y="5812392"/>
            <a:ext cx="1360594" cy="897381"/>
            <a:chOff x="8137328" y="3846111"/>
            <a:chExt cx="1360594" cy="8973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08F28B-2333-4BA1-9237-DFC9FA7496FE}"/>
                </a:ext>
              </a:extLst>
            </p:cNvPr>
            <p:cNvSpPr/>
            <p:nvPr/>
          </p:nvSpPr>
          <p:spPr>
            <a:xfrm>
              <a:off x="8137328" y="3846111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5B885A-823D-4719-AC22-23F4D1665E9B}"/>
                </a:ext>
              </a:extLst>
            </p:cNvPr>
            <p:cNvSpPr/>
            <p:nvPr/>
          </p:nvSpPr>
          <p:spPr>
            <a:xfrm>
              <a:off x="8817625" y="429773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09" y="2763823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12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</a:p>
          <a:p>
            <a:pPr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401F04-6F77-4213-8684-4326CD7AF28A}"/>
              </a:ext>
            </a:extLst>
          </p:cNvPr>
          <p:cNvSpPr/>
          <p:nvPr/>
        </p:nvSpPr>
        <p:spPr>
          <a:xfrm>
            <a:off x="10341203" y="4708323"/>
            <a:ext cx="680297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65836E-35A9-4486-8A42-E1E672CF1507}"/>
              </a:ext>
            </a:extLst>
          </p:cNvPr>
          <p:cNvSpPr/>
          <p:nvPr/>
        </p:nvSpPr>
        <p:spPr>
          <a:xfrm>
            <a:off x="9743096" y="148133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676F55-07D8-480E-9234-5E8D30F0E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18" y="2894868"/>
            <a:ext cx="6299677" cy="3798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B6F2A5-E53A-47F3-8332-76801D44F95B}"/>
              </a:ext>
            </a:extLst>
          </p:cNvPr>
          <p:cNvCxnSpPr>
            <a:cxnSpLocks/>
          </p:cNvCxnSpPr>
          <p:nvPr/>
        </p:nvCxnSpPr>
        <p:spPr>
          <a:xfrm>
            <a:off x="8693260" y="5307049"/>
            <a:ext cx="655456" cy="774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CCE216-F9BA-4A7D-89D5-56A195A5B807}"/>
              </a:ext>
            </a:extLst>
          </p:cNvPr>
          <p:cNvSpPr txBox="1">
            <a:spLocks/>
          </p:cNvSpPr>
          <p:nvPr/>
        </p:nvSpPr>
        <p:spPr>
          <a:xfrm>
            <a:off x="1474658" y="2786343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E2D6E7-06B6-4909-97C7-E1F887422E6A}"/>
              </a:ext>
            </a:extLst>
          </p:cNvPr>
          <p:cNvSpPr txBox="1">
            <a:spLocks/>
          </p:cNvSpPr>
          <p:nvPr/>
        </p:nvSpPr>
        <p:spPr>
          <a:xfrm>
            <a:off x="1474658" y="400376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markers.</a:t>
            </a:r>
          </a:p>
          <a:p>
            <a:pPr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6FC7CD-2679-4E9F-9D6A-B62C3A4E97A2}"/>
              </a:ext>
            </a:extLst>
          </p:cNvPr>
          <p:cNvSpPr/>
          <p:nvPr/>
        </p:nvSpPr>
        <p:spPr>
          <a:xfrm>
            <a:off x="9743096" y="148133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72AED-FB92-4ED1-A931-D9C0D37F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85" y="2912847"/>
            <a:ext cx="6653255" cy="3742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74658" y="2786343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1474658" y="400376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markers.</a:t>
            </a:r>
          </a:p>
          <a:p>
            <a:pPr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72EC1D-E3C2-4E23-9AAF-A4B269AEE91E}"/>
              </a:ext>
            </a:extLst>
          </p:cNvPr>
          <p:cNvSpPr txBox="1">
            <a:spLocks/>
          </p:cNvSpPr>
          <p:nvPr/>
        </p:nvSpPr>
        <p:spPr>
          <a:xfrm>
            <a:off x="1455609" y="482849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7"/>
            </a:pPr>
            <a:r>
              <a:rPr lang="en-US" dirty="0"/>
              <a:t>Mark chunk </a:t>
            </a:r>
            <a:br>
              <a:rPr lang="en-US" dirty="0"/>
            </a:br>
            <a:r>
              <a:rPr lang="en-US" dirty="0"/>
              <a:t>complete.</a:t>
            </a:r>
          </a:p>
          <a:p>
            <a:pPr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C03CB-02DF-435A-91E0-77846A4499BA}"/>
              </a:ext>
            </a:extLst>
          </p:cNvPr>
          <p:cNvSpPr/>
          <p:nvPr/>
        </p:nvSpPr>
        <p:spPr>
          <a:xfrm>
            <a:off x="10292054" y="6160467"/>
            <a:ext cx="735786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9E59313-F1F5-4A32-9771-477B549F0970}"/>
              </a:ext>
            </a:extLst>
          </p:cNvPr>
          <p:cNvSpPr txBox="1">
            <a:spLocks/>
          </p:cNvSpPr>
          <p:nvPr/>
        </p:nvSpPr>
        <p:spPr>
          <a:xfrm>
            <a:off x="1465006" y="5668791"/>
            <a:ext cx="2755181" cy="1305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8"/>
            </a:pPr>
            <a:r>
              <a:rPr lang="en-US" dirty="0"/>
              <a:t>Do all chunks </a:t>
            </a:r>
            <a:br>
              <a:rPr lang="en-US" dirty="0"/>
            </a:br>
            <a:r>
              <a:rPr lang="en-US" dirty="0"/>
              <a:t>in passage.</a:t>
            </a:r>
          </a:p>
          <a:p>
            <a:pPr>
              <a:buFont typeface="+mj-lt"/>
              <a:buAutoNum type="arabicPeriod" startAt="8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4D3A3E-AAE5-4EDB-9B1F-A10BA49E8A45}"/>
              </a:ext>
            </a:extLst>
          </p:cNvPr>
          <p:cNvGrpSpPr/>
          <p:nvPr/>
        </p:nvGrpSpPr>
        <p:grpSpPr>
          <a:xfrm>
            <a:off x="8444272" y="3843638"/>
            <a:ext cx="2519328" cy="530830"/>
            <a:chOff x="8481216" y="3724472"/>
            <a:chExt cx="2519328" cy="5308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7BB39D-DA72-4BBF-8C05-C89738234B61}"/>
                </a:ext>
              </a:extLst>
            </p:cNvPr>
            <p:cNvSpPr/>
            <p:nvPr/>
          </p:nvSpPr>
          <p:spPr>
            <a:xfrm>
              <a:off x="10554994" y="3809752"/>
              <a:ext cx="445550" cy="4455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A2A716-A062-4CB6-95AD-0B3F7FD2E7F7}"/>
                </a:ext>
              </a:extLst>
            </p:cNvPr>
            <p:cNvSpPr txBox="1"/>
            <p:nvPr/>
          </p:nvSpPr>
          <p:spPr>
            <a:xfrm>
              <a:off x="8481216" y="3724472"/>
              <a:ext cx="201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 more edit icon!</a:t>
              </a:r>
            </a:p>
          </p:txBody>
        </p:sp>
      </p:grp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C937FA23-BA71-4232-91ED-893CF7ED534F}"/>
              </a:ext>
            </a:extLst>
          </p:cNvPr>
          <p:cNvSpPr/>
          <p:nvPr/>
        </p:nvSpPr>
        <p:spPr>
          <a:xfrm>
            <a:off x="7785373" y="4748291"/>
            <a:ext cx="1931829" cy="982855"/>
          </a:xfrm>
          <a:prstGeom prst="wedgeRectCallout">
            <a:avLst>
              <a:gd name="adj1" fmla="val 76043"/>
              <a:gd name="adj2" fmla="val 83395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When finished, mark chunk as Done.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9E97F53-C551-43B0-B247-7395EBD16193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0973248" y="4017701"/>
            <a:ext cx="54592" cy="2350584"/>
          </a:xfrm>
          <a:prstGeom prst="curvedConnector4">
            <a:avLst>
              <a:gd name="adj1" fmla="val -1832679"/>
              <a:gd name="adj2" fmla="val 109994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6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7" grpId="0" animBg="1"/>
      <p:bldP spid="20" grpId="0" uiExpand="1" build="p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AF1E23-8F6E-470F-AABA-ED709009C607}"/>
              </a:ext>
            </a:extLst>
          </p:cNvPr>
          <p:cNvSpPr/>
          <p:nvPr/>
        </p:nvSpPr>
        <p:spPr>
          <a:xfrm>
            <a:off x="9613710" y="505386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8C5C8-1DEB-437B-A239-58963CE1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390" y="2974945"/>
            <a:ext cx="6875414" cy="3778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7EA07-9183-4F31-B7D3-0BA0ABF20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03" y="491179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6: Peer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view, have another person check your translation.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click the “Chunk Completed” toggle,</a:t>
            </a:r>
            <a:br>
              <a:rPr lang="en-US" dirty="0"/>
            </a:br>
            <a:r>
              <a:rPr lang="en-US" dirty="0"/>
              <a:t>and then click </a:t>
            </a:r>
            <a:br>
              <a:rPr lang="en-US" dirty="0"/>
            </a:br>
            <a:r>
              <a:rPr lang="en-US" dirty="0"/>
              <a:t>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70A64-B96F-4D9B-A8B4-D374E0918073}"/>
              </a:ext>
            </a:extLst>
          </p:cNvPr>
          <p:cNvSpPr/>
          <p:nvPr/>
        </p:nvSpPr>
        <p:spPr>
          <a:xfrm>
            <a:off x="10369803" y="6320991"/>
            <a:ext cx="791562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4398C4-EBA3-4C44-BE62-B8FDDA66EEF8}"/>
              </a:ext>
            </a:extLst>
          </p:cNvPr>
          <p:cNvSpPr/>
          <p:nvPr/>
        </p:nvSpPr>
        <p:spPr>
          <a:xfrm>
            <a:off x="10715815" y="4086852"/>
            <a:ext cx="445550" cy="4455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90DC63-DEDD-4C4E-B33E-223FBA29FAC7}"/>
              </a:ext>
            </a:extLst>
          </p:cNvPr>
          <p:cNvSpPr/>
          <p:nvPr/>
        </p:nvSpPr>
        <p:spPr>
          <a:xfrm>
            <a:off x="9613710" y="505386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B87FF-1B2C-4B12-B436-ADD32A4A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78" y="481654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MAST Step 7: Key Word Check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83" y="1972087"/>
            <a:ext cx="5433905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the Translation Words resource.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that all important terms and concepts are:</a:t>
            </a:r>
          </a:p>
          <a:p>
            <a:pPr lvl="1"/>
            <a:r>
              <a:rPr lang="en-US" dirty="0"/>
              <a:t>Present in the translation</a:t>
            </a:r>
          </a:p>
          <a:p>
            <a:pPr lvl="1"/>
            <a:r>
              <a:rPr lang="en-US" dirty="0"/>
              <a:t>Translated clearly and accurately</a:t>
            </a:r>
          </a:p>
          <a:p>
            <a:pPr lvl="1"/>
            <a:r>
              <a:rPr lang="en-US" dirty="0"/>
              <a:t>Translated consistently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CD16E-E882-4FEA-97FE-B8A254AF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179" y="2454257"/>
            <a:ext cx="3638218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A2E0CA-38D3-4A4D-99B1-F5A63E973342}"/>
              </a:ext>
            </a:extLst>
          </p:cNvPr>
          <p:cNvSpPr/>
          <p:nvPr/>
        </p:nvSpPr>
        <p:spPr>
          <a:xfrm>
            <a:off x="9613710" y="505386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09A242-1A65-4807-819C-867ED480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82" y="2934253"/>
            <a:ext cx="6875414" cy="377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81F31-2928-4FC9-8030-A2CBAEF2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28" y="491179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" y="491179"/>
            <a:ext cx="9404723" cy="1400530"/>
          </a:xfrm>
        </p:spPr>
        <p:txBody>
          <a:bodyPr/>
          <a:lstStyle/>
          <a:p>
            <a:pPr algn="l"/>
            <a:r>
              <a:rPr lang="en-US" dirty="0"/>
              <a:t>MAST Step 8: Verse by Verse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82" y="1514887"/>
            <a:ext cx="8435545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Orally back-translate your translation into the language of </a:t>
            </a:r>
            <a:br>
              <a:rPr lang="en-US" dirty="0"/>
            </a:br>
            <a:r>
              <a:rPr lang="en-US" dirty="0"/>
              <a:t>the checker (may need an intermediate interpreter).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Checkers compare the meaning with source in their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</a:t>
            </a:r>
            <a:br>
              <a:rPr lang="en-US" dirty="0"/>
            </a:br>
            <a:r>
              <a:rPr lang="en-US" dirty="0"/>
              <a:t>corrections; use the</a:t>
            </a:r>
            <a:br>
              <a:rPr lang="en-US" dirty="0"/>
            </a:br>
            <a:r>
              <a:rPr lang="en-US" dirty="0"/>
              <a:t>resources to resolve </a:t>
            </a:r>
            <a:br>
              <a:rPr lang="en-US" dirty="0"/>
            </a:br>
            <a:r>
              <a:rPr lang="en-US" dirty="0"/>
              <a:t>any disputes.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</a:t>
            </a:r>
            <a:br>
              <a:rPr lang="en-US" dirty="0"/>
            </a:br>
            <a:r>
              <a:rPr lang="en-US" dirty="0"/>
              <a:t>click the </a:t>
            </a:r>
            <a:br>
              <a:rPr lang="en-US" dirty="0"/>
            </a:br>
            <a:r>
              <a:rPr lang="en-US" dirty="0"/>
              <a:t>“Chunk Completed”</a:t>
            </a:r>
            <a:br>
              <a:rPr lang="en-US" dirty="0"/>
            </a:br>
            <a:r>
              <a:rPr lang="en-US" dirty="0"/>
              <a:t>toggle, and then </a:t>
            </a:r>
            <a:br>
              <a:rPr lang="en-US" dirty="0"/>
            </a:br>
            <a:r>
              <a:rPr lang="en-US" dirty="0"/>
              <a:t>click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694BB3-A1DF-4CD8-B478-2293CFC56EEF}"/>
              </a:ext>
            </a:extLst>
          </p:cNvPr>
          <p:cNvSpPr/>
          <p:nvPr/>
        </p:nvSpPr>
        <p:spPr>
          <a:xfrm>
            <a:off x="10863619" y="6280299"/>
            <a:ext cx="791562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5B6DB8-4A0A-4E6D-98EC-668046C12EFC}"/>
              </a:ext>
            </a:extLst>
          </p:cNvPr>
          <p:cNvSpPr/>
          <p:nvPr/>
        </p:nvSpPr>
        <p:spPr>
          <a:xfrm>
            <a:off x="11209631" y="4043112"/>
            <a:ext cx="445550" cy="4455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D571D284-8004-44E9-878E-D4762904C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51" y="1350983"/>
            <a:ext cx="3838575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Implement MAST steps with BTT Writer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BTT Writer resources</a:t>
            </a:r>
          </a:p>
          <a:p>
            <a:r>
              <a:rPr lang="en-US" dirty="0"/>
              <a:t>Check and edit translations</a:t>
            </a:r>
          </a:p>
        </p:txBody>
      </p: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CFF0-23A5-4712-883F-5EF572E5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Performing</a:t>
            </a:r>
            <a:r>
              <a:rPr lang="fr-FR" dirty="0"/>
              <a:t> Mother Tongue Translation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EB52-0EA6-41F5-BED4-19D79535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translate </a:t>
            </a:r>
            <a:r>
              <a:rPr lang="fr-FR" dirty="0" err="1"/>
              <a:t>from</a:t>
            </a:r>
            <a:r>
              <a:rPr lang="fr-FR" dirty="0"/>
              <a:t> English or a Gateway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mother</a:t>
            </a:r>
            <a:r>
              <a:rPr lang="fr-FR" dirty="0"/>
              <a:t> </a:t>
            </a:r>
            <a:r>
              <a:rPr lang="fr-FR" dirty="0" err="1"/>
              <a:t>tongue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:</a:t>
            </a:r>
          </a:p>
          <a:p>
            <a:r>
              <a:rPr lang="fr-FR" dirty="0"/>
              <a:t>Use the MAST process</a:t>
            </a:r>
          </a:p>
          <a:p>
            <a:r>
              <a:rPr lang="fr-FR" dirty="0"/>
              <a:t>Work in a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in BTT Writer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and BTT Writer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581508" cy="4367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MAST is  a method that : </a:t>
            </a:r>
          </a:p>
          <a:p>
            <a:r>
              <a:rPr lang="en-US" dirty="0"/>
              <a:t>Enables rapid and accurate translation of Bible text</a:t>
            </a:r>
          </a:p>
          <a:p>
            <a:r>
              <a:rPr lang="en-US" dirty="0"/>
              <a:t>Utilizes native speakers to do translation</a:t>
            </a:r>
          </a:p>
          <a:p>
            <a:r>
              <a:rPr lang="en-US" dirty="0"/>
              <a:t>Can be implemented with BTT Writer</a:t>
            </a:r>
          </a:p>
          <a:p>
            <a:r>
              <a:rPr lang="en-US" dirty="0"/>
              <a:t>Consists of 8 steps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EDF86-8ED6-4AD2-88C7-8080117B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699" y="1423447"/>
            <a:ext cx="4276190" cy="36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26FBA-2886-4566-9546-7285B817403B}"/>
              </a:ext>
            </a:extLst>
          </p:cNvPr>
          <p:cNvSpPr txBox="1"/>
          <p:nvPr/>
        </p:nvSpPr>
        <p:spPr>
          <a:xfrm>
            <a:off x="9882220" y="2102358"/>
            <a:ext cx="13663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Key Word Checking</a:t>
            </a:r>
          </a:p>
        </p:txBody>
      </p:sp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5FF02-0ADF-4B19-BA75-5855C8E5ADF5}"/>
              </a:ext>
            </a:extLst>
          </p:cNvPr>
          <p:cNvSpPr/>
          <p:nvPr/>
        </p:nvSpPr>
        <p:spPr>
          <a:xfrm>
            <a:off x="1284588" y="244051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6840-5ED0-4EAE-B879-FD2D5AC5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10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73EFE6-E6CC-4BA1-8384-A391EEF59388}"/>
              </a:ext>
            </a:extLst>
          </p:cNvPr>
          <p:cNvSpPr/>
          <p:nvPr/>
        </p:nvSpPr>
        <p:spPr>
          <a:xfrm>
            <a:off x="1284588" y="244051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15770-BD42-4ED0-95E1-22F0715A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9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61ADA6-56EA-49A2-BCE7-86A885E9B9A8}"/>
              </a:ext>
            </a:extLst>
          </p:cNvPr>
          <p:cNvSpPr/>
          <p:nvPr/>
        </p:nvSpPr>
        <p:spPr>
          <a:xfrm>
            <a:off x="1284588" y="244051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9BA-87D9-4FC9-8738-B80933F8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8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</p:txBody>
      </p:sp>
    </p:spTree>
    <p:extLst>
      <p:ext uri="{BB962C8B-B14F-4D97-AF65-F5344CB8AC3E}">
        <p14:creationId xmlns:p14="http://schemas.microsoft.com/office/powerpoint/2010/main" val="40441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58BC1B-D537-4C23-88F9-48743D4EEC6A}"/>
              </a:ext>
            </a:extLst>
          </p:cNvPr>
          <p:cNvSpPr/>
          <p:nvPr/>
        </p:nvSpPr>
        <p:spPr>
          <a:xfrm>
            <a:off x="1284588" y="244051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59DF1-2DC2-457C-A040-82E7F2B9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Blind draft: Close the source text and translate a chunk without looking at the source.</a:t>
            </a:r>
          </a:p>
        </p:txBody>
      </p:sp>
    </p:spTree>
    <p:extLst>
      <p:ext uri="{BB962C8B-B14F-4D97-AF65-F5344CB8AC3E}">
        <p14:creationId xmlns:p14="http://schemas.microsoft.com/office/powerpoint/2010/main" val="502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3ebc9d3-73c5-43d0-b794-270dc3c2d1a0"/>
    <ds:schemaRef ds:uri="e6b6b08c-4e37-4703-b140-b9e21b970c4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1498</TotalTime>
  <Words>1955</Words>
  <Application>Microsoft Office PowerPoint</Application>
  <PresentationFormat>Widescreen</PresentationFormat>
  <Paragraphs>235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Ion</vt:lpstr>
      <vt:lpstr>Performing Translation in Mother Tongue Projects</vt:lpstr>
      <vt:lpstr>What Is This Presentation About?</vt:lpstr>
      <vt:lpstr>As You Translate</vt:lpstr>
      <vt:lpstr>Performing Mother Tongue Translation</vt:lpstr>
      <vt:lpstr>MAST and BTT Writer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Implementing MAST in BTT Writer</vt:lpstr>
      <vt:lpstr>MAST Drafting Steps</vt:lpstr>
      <vt:lpstr>MAST Step 1: Consume</vt:lpstr>
      <vt:lpstr>MAST Step 2: Verbalize</vt:lpstr>
      <vt:lpstr>MAST Step 3: Chunk</vt:lpstr>
      <vt:lpstr>MAST Step 4: Blind Draft</vt:lpstr>
      <vt:lpstr>MAST Step 4: Blind Draft</vt:lpstr>
      <vt:lpstr>MAST Step 4: Blind Draft</vt:lpstr>
      <vt:lpstr>MAST Step 4: Blind Draft</vt:lpstr>
      <vt:lpstr>MAST Checking Steps</vt:lpstr>
      <vt:lpstr>Using BTT Writer Resources in Checking</vt:lpstr>
      <vt:lpstr>Using BTT Writer Resources</vt:lpstr>
      <vt:lpstr>Using Translation Notes</vt:lpstr>
      <vt:lpstr>Using Translation Words</vt:lpstr>
      <vt:lpstr>Using Translation Questions</vt:lpstr>
      <vt:lpstr>MAST Step 5: Self Edit</vt:lpstr>
      <vt:lpstr>MAST Step 5: Self Edit</vt:lpstr>
      <vt:lpstr>MAST Step 5: Self Edit</vt:lpstr>
      <vt:lpstr>MAST Step 5: Self Edit</vt:lpstr>
      <vt:lpstr>MAST Step 6: Peer Edit</vt:lpstr>
      <vt:lpstr>MAST Step 7: Key Word Check </vt:lpstr>
      <vt:lpstr>MAST Step 8: Verse by Verse Check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Writer for the Desktop</dc:title>
  <dc:creator>Pamela Gamer</dc:creator>
  <cp:lastModifiedBy>Pamela Gamer</cp:lastModifiedBy>
  <cp:revision>12</cp:revision>
  <dcterms:created xsi:type="dcterms:W3CDTF">2019-11-14T18:38:31Z</dcterms:created>
  <dcterms:modified xsi:type="dcterms:W3CDTF">2021-01-25T14:39:40Z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