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2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hxtjjc4dLk9ramfr8996Lm3c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>
        <p:guide orient="horz" pos="28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first things you’ll need to do in BTT Writer is to decide which type of account to use. There are two types: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Offline Account</a:t>
            </a:r>
            <a:r>
              <a:rPr lang="en-US"/>
              <a:t> – user has full use of the program except for uploading to and importing from a content server. NO INTERNET CONNECTION REQUIRED.</a:t>
            </a:r>
            <a:endParaRPr b="0"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Server Account</a:t>
            </a:r>
            <a:r>
              <a:rPr lang="en-US"/>
              <a:t> – user has full use of the program and can upload to and import from a content server (requires Internet connection.)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You can switch between these at any time, so you can do your work in an offline account, and then log in to a server account when you want to upload your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The work is attached to the device, not to the account.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b="1"/>
              <a:t>INSTRUCTOR NOTE</a:t>
            </a:r>
            <a:r>
              <a:rPr lang="en-US"/>
              <a:t>: During a MAST event the translators may be directed to choose one of the types of accounts. </a:t>
            </a:r>
            <a:r>
              <a:rPr lang="en-US" b="1"/>
              <a:t>As a facilitator, find out which option the team lead is asking the translators to choose.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 is a program where translators can do offline translating.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Writeris open source (without cost) and copyright free (content is not copyrighted against translation)</a:t>
            </a:r>
            <a:endParaRPr/>
          </a:p>
          <a:p>
            <a:pPr marL="664488" lvl="1" indent="-181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contains the content that needs to be translated as well as Bible resources – notes, words, and questions.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Information can be shared directly from device to device and finished content can be uploaded to a content server and digitally published.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3" name="Google Shape;83;p3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4" name="Google Shape;84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8" name="Google Shape;98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3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33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3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3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3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5" name="Google Shape;125;p3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5" name="Google Shape;2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4" name="Google Shape;3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ycliffeAssociates/ts-desktop/releas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d.bibletranslationtools.org/u/WycliffeAssociates/en_tm/dc23f839f6/#gl-strategy" TargetMode="Externa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 dirty="0"/>
              <a:t>Commencer</a:t>
            </a:r>
            <a:endParaRPr sz="4500" dirty="0"/>
          </a:p>
        </p:txBody>
      </p:sp>
      <p:sp>
        <p:nvSpPr>
          <p:cNvPr id="131" name="Google Shape;131;p1"/>
          <p:cNvSpPr txBox="1"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Rédacteur BTT pour le Bureau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0196" y="2584516"/>
            <a:ext cx="3177115" cy="321275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Installation du Rédacteur BTT pour le Bureau</a:t>
            </a:r>
            <a:endParaRPr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646100" y="1775000"/>
            <a:ext cx="8009400" cy="5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un navigateur, accédez à :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https://github.com/WycliffeAssociates/ts-desktop/releases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le fichier approprié pour votre ordinateur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fichier avec linux dans le nom est pour Linux.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fichier avec osx dans le nom est pour Apple Macintosh.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fichier avec win_x32 dans le nom est pour Windows 32 bits.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fichier avec win_x64 dans le nom est pour Windows 64 bits.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(Pour déterminer si votre PC Windows est un système d'exploitation 32 bits ou 64 bits, ouvrez le Panneau de Configuration et cliquez sur Système.)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"Désignez l'emplacement où vous souhaitez enregistrer le fichier."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Après le téléchargement, double-cliquez sur le nom du fichier pour démarrer l'installation.</a:t>
            </a:r>
            <a:endParaRPr/>
          </a:p>
        </p:txBody>
      </p:sp>
      <p:cxnSp>
        <p:nvCxnSpPr>
          <p:cNvPr id="230" name="Google Shape;230;p10"/>
          <p:cNvCxnSpPr/>
          <p:nvPr/>
        </p:nvCxnSpPr>
        <p:spPr>
          <a:xfrm>
            <a:off x="7079812" y="3464313"/>
            <a:ext cx="2008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10"/>
          <p:cNvCxnSpPr/>
          <p:nvPr/>
        </p:nvCxnSpPr>
        <p:spPr>
          <a:xfrm>
            <a:off x="8188176" y="3872044"/>
            <a:ext cx="900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10"/>
          <p:cNvCxnSpPr/>
          <p:nvPr/>
        </p:nvCxnSpPr>
        <p:spPr>
          <a:xfrm>
            <a:off x="8534537" y="4295273"/>
            <a:ext cx="55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10"/>
          <p:cNvCxnSpPr/>
          <p:nvPr/>
        </p:nvCxnSpPr>
        <p:spPr>
          <a:xfrm>
            <a:off x="8534537" y="4734001"/>
            <a:ext cx="55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Installation du Rédacteur BTT pour le Bureau</a:t>
            </a: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1103663" y="1751779"/>
            <a:ext cx="8947200" cy="4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Cliquez sur Exécuter ou Oui dans n'importe quelle fenêtre de message (ou Plus d'Informations et Exécuter quand même).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Choisissez la langue d'installation dans le menu déroulant.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Dans la fenêtre de Bienvenue à l'assistant de configuration du Rédacteur BTT, cliquez sur Suivant.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Sélectionnez le bouton radio J'accepte le contrat pour la licence du logiciel, puis cliquez sur Suivant.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Sélectionnez le choix pour créer une icône de bureau, puis cliquez sur Suivant.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Cliquez sur Installer.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Char char="►"/>
            </a:pPr>
            <a:r>
              <a:rPr lang="en-US"/>
              <a:t>L'installation peut prendre plusieurs minutes.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Char char="►"/>
            </a:pPr>
            <a:r>
              <a:rPr lang="en-US"/>
              <a:t>Le programme d'installation installe le Rédacteur BTT et Git, un système de contrôle de version.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5"/>
            </a:pPr>
            <a:r>
              <a:rPr lang="en-US"/>
              <a:t>Quand l'installation est terminée, cliquez sur Terminer.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596" y="3403411"/>
            <a:ext cx="2335431" cy="291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49" y="1329386"/>
            <a:ext cx="1108462" cy="10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Ouverture du Rédacteur BTT</a:t>
            </a:r>
            <a:endParaRPr/>
          </a:p>
        </p:txBody>
      </p:sp>
      <p:sp>
        <p:nvSpPr>
          <p:cNvPr id="247" name="Google Shape;247;p12"/>
          <p:cNvSpPr txBox="1">
            <a:spLocks noGrp="1"/>
          </p:cNvSpPr>
          <p:nvPr>
            <p:ph type="body" idx="1"/>
          </p:nvPr>
        </p:nvSpPr>
        <p:spPr>
          <a:xfrm>
            <a:off x="772575" y="1531000"/>
            <a:ext cx="4687500" cy="4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Si vous choisissez de créer une icône sur le bureau lors de l'installation, double-cliquez dessus.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Si vous n'avez pas choisi de créer une icône de bureau, vous pouvez trouver le programme sur un PC Windows en: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1760229" y="4285248"/>
            <a:ext cx="238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cliquant sur l'icône de démarrage sur votre ordinateur (ou en appuyant sur la touche Windows de votre clavier)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9221821" y="4006835"/>
            <a:ext cx="2310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 startAt="2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Trouver le Rédacteur BTT dans la liste des programmes et cliquer pour l'ouvrir.</a:t>
            </a:r>
            <a:endParaRPr/>
          </a:p>
        </p:txBody>
      </p:sp>
      <p:cxnSp>
        <p:nvCxnSpPr>
          <p:cNvPr id="250" name="Google Shape;250;p12"/>
          <p:cNvCxnSpPr/>
          <p:nvPr/>
        </p:nvCxnSpPr>
        <p:spPr>
          <a:xfrm rot="10800000">
            <a:off x="7461115" y="4445543"/>
            <a:ext cx="195525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3752650" y="4802975"/>
            <a:ext cx="1833900" cy="123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5260884" y="2029435"/>
            <a:ext cx="92736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26" y="2056184"/>
            <a:ext cx="54959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Choisir un Type de Compte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body" idx="1"/>
          </p:nvPr>
        </p:nvSpPr>
        <p:spPr>
          <a:xfrm>
            <a:off x="6844267" y="1888392"/>
            <a:ext cx="4686586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Compte serveur - </a:t>
            </a:r>
            <a:r>
              <a:rPr lang="en-US"/>
              <a:t>l'utilisateur a la pleine utilisation du programme et peut télécharger et importer à partir d'un serveur de contenu en ligne (nécessite une connexion Internet).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Profil d'Utilisateur Local </a:t>
            </a:r>
            <a:r>
              <a:rPr lang="en-US"/>
              <a:t>(compte hors ligne) - l'utilisateur a la pleine utilisation du programme, sauf pour le téléchargement/l'importation sur le serveur de contenu (aucune connexion Internet requise)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6061241" y="4603469"/>
            <a:ext cx="602327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4"/>
          <p:cNvGrpSpPr/>
          <p:nvPr/>
        </p:nvGrpSpPr>
        <p:grpSpPr>
          <a:xfrm>
            <a:off x="869539" y="1500808"/>
            <a:ext cx="5041175" cy="3856383"/>
            <a:chOff x="869539" y="1500808"/>
            <a:chExt cx="5041175" cy="3856383"/>
          </a:xfrm>
        </p:grpSpPr>
        <p:pic>
          <p:nvPicPr>
            <p:cNvPr id="269" name="Google Shape;26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9539" y="1500808"/>
              <a:ext cx="5041175" cy="3856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99104" y="1521707"/>
              <a:ext cx="4400000" cy="895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Créer un Compte Serveur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6819254" y="1700637"/>
            <a:ext cx="468376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Nom de connexion - aucun espace (identique au pseudonyme si vous utilisez)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Email - Utilisé uniquement si vous oubliez votre mot de passe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Nom complet (ou pseudonyme si vous ne voulez pas que votre nom soit associé publiquement à l'œuvre biblique)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Mot de passe - quelque chose dont vous pouvez facilement vous souvenir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cxnSp>
        <p:nvCxnSpPr>
          <p:cNvPr id="273" name="Google Shape;273;p14"/>
          <p:cNvCxnSpPr/>
          <p:nvPr/>
        </p:nvCxnSpPr>
        <p:spPr>
          <a:xfrm rot="10800000" flipH="1">
            <a:off x="2250550" y="1974775"/>
            <a:ext cx="4553100" cy="1026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74" name="Google Shape;274;p14"/>
          <p:cNvCxnSpPr/>
          <p:nvPr/>
        </p:nvCxnSpPr>
        <p:spPr>
          <a:xfrm rot="10800000" flipH="1">
            <a:off x="1867850" y="2704350"/>
            <a:ext cx="4951500" cy="802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75" name="Google Shape;275;p14"/>
          <p:cNvCxnSpPr/>
          <p:nvPr/>
        </p:nvCxnSpPr>
        <p:spPr>
          <a:xfrm rot="10800000" flipH="1">
            <a:off x="3735425" y="3429100"/>
            <a:ext cx="3068400" cy="567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76" name="Google Shape;276;p14"/>
          <p:cNvCxnSpPr/>
          <p:nvPr/>
        </p:nvCxnSpPr>
        <p:spPr>
          <a:xfrm>
            <a:off x="2265850" y="4516875"/>
            <a:ext cx="4538100" cy="259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Accepter les Conditions d'Utilisation</a:t>
            </a:r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body" idx="1"/>
          </p:nvPr>
        </p:nvSpPr>
        <p:spPr>
          <a:xfrm>
            <a:off x="4625788" y="2294816"/>
            <a:ext cx="687723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b="1"/>
              <a:t>Contrat de Licence :</a:t>
            </a:r>
            <a:r>
              <a:rPr lang="en-US"/>
              <a:t> Explique ce que vous pouvez faire avec le contenu du programme et le contenu que vous créez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b="1"/>
              <a:t>Directives de Traduction :</a:t>
            </a:r>
            <a:r>
              <a:rPr lang="en-US"/>
              <a:t> Décrit les qualités d'une bonne traduction pour aider le traducteur à traduire le texte de manière claire, précise et naturelle.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b="1"/>
              <a:t>Déclaration de Foi :</a:t>
            </a:r>
            <a:r>
              <a:rPr lang="en-US"/>
              <a:t> Enumère les éléments communs de la foi chrétienne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J'ACCEPTE.</a:t>
            </a:r>
            <a:endParaRPr/>
          </a:p>
        </p:txBody>
      </p:sp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09" y="2294816"/>
            <a:ext cx="4471779" cy="3837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1513493" y="1156714"/>
            <a:ext cx="9860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Chaque traducteur ou utilisateur de BTT Writer doit accepter les termes d'utilisation. Cliquez chacun d'eux , parcourez et ensuite cliquez Fermer.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9700" y="5433314"/>
            <a:ext cx="2201126" cy="69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4577" y="2523080"/>
            <a:ext cx="5238945" cy="311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5394" y="2576741"/>
            <a:ext cx="5245747" cy="266732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Affichage de l'Ecran d'Accueil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body" idx="1"/>
          </p:nvPr>
        </p:nvSpPr>
        <p:spPr>
          <a:xfrm>
            <a:off x="1488679" y="1194634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i="1"/>
              <a:t>Le Rédacteur BTT s'ouvre pour afficher l'Ecran d'Accueil: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Répertorie tous vos projets ou vous souhaite la bienvenue si vous n'en avez pas encore.  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</p:txBody>
      </p:sp>
      <p:grpSp>
        <p:nvGrpSpPr>
          <p:cNvPr id="294" name="Google Shape;294;p16"/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295" name="Google Shape;295;p16"/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2779375" y="3271950"/>
            <a:ext cx="6667700" cy="710848"/>
            <a:chOff x="4155224" y="2906357"/>
            <a:chExt cx="6667700" cy="710848"/>
          </a:xfrm>
        </p:grpSpPr>
        <p:sp>
          <p:nvSpPr>
            <p:cNvPr id="298" name="Google Shape;298;p16"/>
            <p:cNvSpPr/>
            <p:nvPr/>
          </p:nvSpPr>
          <p:spPr>
            <a:xfrm>
              <a:off x="4155224" y="2947605"/>
              <a:ext cx="1258800" cy="669600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d'utilisateur</a:t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9564124" y="2906357"/>
              <a:ext cx="1258800" cy="561600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</a:t>
              </a: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4199625" y="3043700"/>
            <a:ext cx="6460525" cy="1083475"/>
            <a:chOff x="5330007" y="3059919"/>
            <a:chExt cx="6460525" cy="1083475"/>
          </a:xfrm>
        </p:grpSpPr>
        <p:sp>
          <p:nvSpPr>
            <p:cNvPr id="301" name="Google Shape;301;p16"/>
            <p:cNvSpPr/>
            <p:nvPr/>
          </p:nvSpPr>
          <p:spPr>
            <a:xfrm>
              <a:off x="5330007" y="3099994"/>
              <a:ext cx="1059600" cy="1043400"/>
            </a:xfrm>
            <a:prstGeom prst="wedgeRectCallout">
              <a:avLst>
                <a:gd name="adj1" fmla="val -15778"/>
                <a:gd name="adj2" fmla="val -96420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0730932" y="3059919"/>
              <a:ext cx="1059600" cy="1043400"/>
            </a:xfrm>
            <a:prstGeom prst="wedgeRectCallout">
              <a:avLst>
                <a:gd name="adj1" fmla="val -40409"/>
                <a:gd name="adj2" fmla="val -100293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Expliquez à quoi sert le Rédacteur BTT pour le bureau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Définir la "langue de la passerelle"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Installez le Rédacteur BTT pour le bureau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Ouvrez le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Acceptez les conditions d'utilisation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Créer un compte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Décrivez l'écran d'accueil</a:t>
            </a:r>
            <a:endParaRPr/>
          </a:p>
        </p:txBody>
      </p:sp>
      <p:pic>
        <p:nvPicPr>
          <p:cNvPr id="310" name="Google Shape;310;p17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352" y="1432875"/>
            <a:ext cx="3838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1369285" y="308728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Expliquez à quoi sert le Rédacteur BTT pour le bureau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Définir la "langue de la passerelle"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Installez Rédacteur BTT pour le bureau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Ouvrir le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Accepter les conditions d'utilisation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Créer un compte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Décrivez l'écran d'accueil</a:t>
            </a:r>
            <a:endParaRPr/>
          </a:p>
        </p:txBody>
      </p:sp>
      <p:pic>
        <p:nvPicPr>
          <p:cNvPr id="139" name="Google Shape;139;p2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352" y="1432875"/>
            <a:ext cx="3838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646111" y="2801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Qu'est-ce que le Rédacteur BTT pour le Bureau ?</a:t>
            </a:r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962150" y="1680574"/>
            <a:ext cx="5207100" cy="4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Programme de bureau pour traduire la Bible et les ressources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Fonctionne sur Linux, Windows ou Mac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Ouvrez la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Peut être utilisé pour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Traduire la Bible ou OBS de l'anglais vers une langue de passerelle, ou d'une langue de passerelle vers une langue maternelle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Traduire des ressources bibliques de l'anglais vers une langue de passerelle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Contient :	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Contenu à traduire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Ressources de traduction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sz="1800"/>
              <a:t>Le travail peut être partagé et publié</a:t>
            </a:r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1495" y="2015375"/>
            <a:ext cx="2515772" cy="282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/>
          <p:nvPr/>
        </p:nvSpPr>
        <p:spPr>
          <a:xfrm>
            <a:off x="1631971" y="4441095"/>
            <a:ext cx="4537200" cy="590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9" name="Google Shape;149;p3"/>
          <p:cNvCxnSpPr/>
          <p:nvPr/>
        </p:nvCxnSpPr>
        <p:spPr>
          <a:xfrm>
            <a:off x="5880500" y="5033025"/>
            <a:ext cx="531600" cy="21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" name="Google Shape;150;p3"/>
          <p:cNvSpPr txBox="1"/>
          <p:nvPr/>
        </p:nvSpPr>
        <p:spPr>
          <a:xfrm>
            <a:off x="6412375" y="5104900"/>
            <a:ext cx="2343900" cy="1078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Cela ne peut pas être fait avec le Rédacteur BTT pour Android.</a:t>
            </a:r>
            <a:endParaRPr/>
          </a:p>
        </p:txBody>
      </p:sp>
      <p:pic>
        <p:nvPicPr>
          <p:cNvPr id="151" name="Google Shape;151;p3" descr="A close up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3905" y="3247351"/>
            <a:ext cx="3084248" cy="309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6007" y="3561748"/>
            <a:ext cx="3274285" cy="32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1924210" y="1403489"/>
            <a:ext cx="9636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29980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barrières linguistiques sont l'un des plus grands obstacles à la traduction de la Bible</a:t>
            </a:r>
            <a:endParaRPr sz="1300"/>
          </a:p>
        </p:txBody>
      </p:sp>
      <p:sp>
        <p:nvSpPr>
          <p:cNvPr id="159" name="Google Shape;159;p4"/>
          <p:cNvSpPr txBox="1"/>
          <p:nvPr/>
        </p:nvSpPr>
        <p:spPr>
          <a:xfrm>
            <a:off x="1924209" y="2117628"/>
            <a:ext cx="8277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29980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plupart des groupes de personnes parlent plus d'une langue: la langue maternelle et la langue de communication plus large.</a:t>
            </a:r>
            <a:endParaRPr sz="1300"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3825" y="3663176"/>
            <a:ext cx="7858276" cy="30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1924210" y="2823519"/>
            <a:ext cx="7751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29980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existe plus de 7 000 langues, mais seulement une poignée de LWC.</a:t>
            </a:r>
            <a:endParaRPr sz="1300"/>
          </a:p>
        </p:txBody>
      </p:sp>
      <p:sp>
        <p:nvSpPr>
          <p:cNvPr id="162" name="Google Shape;162;p4"/>
          <p:cNvSpPr txBox="1"/>
          <p:nvPr/>
        </p:nvSpPr>
        <p:spPr>
          <a:xfrm>
            <a:off x="815450" y="207050"/>
            <a:ext cx="95076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Qu'est-ce qu'un langage de passerelle (GL)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50" y="2628312"/>
            <a:ext cx="5640500" cy="324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2875" y="2483575"/>
            <a:ext cx="7946351" cy="39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2220157" y="1384409"/>
            <a:ext cx="775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Nous appelons cela des langues de passerelle parce qu'elles fournissent un chemin vers la traduction de la Bible sans que les traducteurs aient besoin d'apprendre l'anglais.</a:t>
            </a:r>
            <a:endParaRPr/>
          </a:p>
        </p:txBody>
      </p:sp>
      <p:sp>
        <p:nvSpPr>
          <p:cNvPr id="171" name="Google Shape;171;p5">
            <a:hlinkClick r:id="rId5"/>
          </p:cNvPr>
          <p:cNvSpPr txBox="1"/>
          <p:nvPr/>
        </p:nvSpPr>
        <p:spPr>
          <a:xfrm>
            <a:off x="321469" y="6480509"/>
            <a:ext cx="116912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https://read.bibletranslationtools.org/u/WycliffeAssociates/en_tm/dc23f839f6/#gl-strategy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470405" y="235781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Qu'est-ce qu'un langage de passerelle (GL)?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fonctionne la stratégie des langues de passerelles (GL) ? 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797" y="2798395"/>
            <a:ext cx="8023160" cy="205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939594" y="1464211"/>
            <a:ext cx="1031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traducteurs utilisent la méthodologie MAST pour traduire le contenu de l'anglais vers la langue de passerelle (GL).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000" y="4284484"/>
            <a:ext cx="4466667" cy="2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391" y="3429000"/>
            <a:ext cx="5490707" cy="321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fonctionne la stratégie des langues de passerelles (GL) ?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1498875" y="2189738"/>
            <a:ext cx="54906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5997" marR="0" lvl="1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9"/>
              <a:buFont typeface="Arial"/>
              <a:buChar char="•"/>
            </a:pPr>
            <a:r>
              <a:rPr lang="en-US" sz="192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Histoires bibliques ouvertes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1498874" y="2514272"/>
            <a:ext cx="5619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5997" marR="0" lvl="1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9"/>
              <a:buFont typeface="Arial"/>
              <a:buChar char="•"/>
            </a:pPr>
            <a:r>
              <a:rPr lang="en-US" sz="192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de traduction et autres ressources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1498875" y="2817125"/>
            <a:ext cx="50430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5997" marR="0" lvl="1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9"/>
              <a:buFont typeface="Arial"/>
              <a:buChar char="•"/>
            </a:pPr>
            <a:r>
              <a:rPr lang="en-US" sz="192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Traduction (s) de la Bible sous licence libre de droits d'auteur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9993" y="1777152"/>
            <a:ext cx="4374674" cy="2180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1786424" y="1970334"/>
            <a:ext cx="2816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Quel contenu?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939594" y="1237924"/>
            <a:ext cx="1031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traducteurs utilisent la méthodologie MAST pour traduire le contenu de l'anglais vers la langue de passerelle (GL).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fonctionne la stratégie des langues de passerelles (GL) ?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939594" y="1419111"/>
            <a:ext cx="1031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traducteurs utilisent la méthodologie MAST pour traduire le contenu de l'anglais vers la langue de passerelle (GL).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955957" y="2250106"/>
            <a:ext cx="1028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153" marR="0" lvl="0" indent="-30615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locuteurs de langue maternelle peuvent alors utiliser le contenu du GL comme texte source pour le traduire dans leur langue maternelle.</a:t>
            </a:r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2189351" y="3377049"/>
            <a:ext cx="8023160" cy="2058773"/>
            <a:chOff x="2189351" y="3377049"/>
            <a:chExt cx="8023160" cy="2058773"/>
          </a:xfrm>
        </p:grpSpPr>
        <p:pic>
          <p:nvPicPr>
            <p:cNvPr id="204" name="Google Shape;20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89351" y="3377049"/>
              <a:ext cx="8023160" cy="2058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8"/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216125" y="4388854"/>
              <a:ext cx="2996386" cy="4300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GL content</a:t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7216125" y="4449615"/>
              <a:ext cx="2670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Content in mother tongue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Avantages de la stratégie de langue de passerelle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985" y="2888697"/>
            <a:ext cx="5214286" cy="210204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9"/>
          <p:cNvSpPr/>
          <p:nvPr/>
        </p:nvSpPr>
        <p:spPr>
          <a:xfrm>
            <a:off x="6199632" y="3776472"/>
            <a:ext cx="4845300" cy="291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7950" tIns="48975" rIns="97950" bIns="48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Élimine le        </a:t>
            </a:r>
            <a:endParaRPr sz="19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besoin pour les   </a:t>
            </a:r>
            <a:endParaRPr sz="19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traducteurs nationaux</a:t>
            </a:r>
            <a:endParaRPr sz="19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d'apprendre l'anglais,    </a:t>
            </a:r>
            <a:endParaRPr sz="19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 sorte que la traduction         </a:t>
            </a:r>
            <a:endParaRPr sz="19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est beaucoup plus rapide.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2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9"/>
          <p:cNvGrpSpPr/>
          <p:nvPr/>
        </p:nvGrpSpPr>
        <p:grpSpPr>
          <a:xfrm>
            <a:off x="6295682" y="1552207"/>
            <a:ext cx="4526969" cy="2220452"/>
            <a:chOff x="3009901" y="740235"/>
            <a:chExt cx="4225284" cy="2072477"/>
          </a:xfrm>
        </p:grpSpPr>
        <p:sp>
          <p:nvSpPr>
            <p:cNvPr id="218" name="Google Shape;218;p9"/>
            <p:cNvSpPr/>
            <p:nvPr/>
          </p:nvSpPr>
          <p:spPr>
            <a:xfrm rot="10800000">
              <a:off x="3009901" y="740236"/>
              <a:ext cx="4225284" cy="2072476"/>
            </a:xfrm>
            <a:prstGeom prst="triangle">
              <a:avLst>
                <a:gd name="adj" fmla="val 50000"/>
              </a:avLst>
            </a:prstGeom>
            <a:solidFill>
              <a:srgbClr val="B9E3F9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950" tIns="48975" rIns="97950" bIns="489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3598542" y="740235"/>
              <a:ext cx="3048000" cy="14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2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N'importe qui, n'importe où, peut être un transateur GL s'il   </a:t>
              </a:r>
              <a:endParaRPr sz="19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2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connaît l'anglais et une langue de                     passerelle.</a:t>
              </a:r>
              <a:endParaRPr/>
            </a:p>
          </p:txBody>
        </p:sp>
      </p:grpSp>
      <p:sp>
        <p:nvSpPr>
          <p:cNvPr id="220" name="Google Shape;220;p9"/>
          <p:cNvSpPr txBox="1"/>
          <p:nvPr/>
        </p:nvSpPr>
        <p:spPr>
          <a:xfrm>
            <a:off x="2116929" y="1552206"/>
            <a:ext cx="31941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Soutient la mission et la vision de WA!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 rot="-1349386">
            <a:off x="4550447" y="2440116"/>
            <a:ext cx="2439099" cy="65328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7950" tIns="48975" rIns="97950" bIns="48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2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 rot="1128427">
            <a:off x="4730985" y="4163600"/>
            <a:ext cx="2439021" cy="65318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7950" tIns="48975" rIns="97950" bIns="48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2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Microsoft Office PowerPoint</Application>
  <PresentationFormat>Widescreen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Noto Sans Symbols</vt:lpstr>
      <vt:lpstr>Century Gothic</vt:lpstr>
      <vt:lpstr>Calibri</vt:lpstr>
      <vt:lpstr>Arial</vt:lpstr>
      <vt:lpstr>BTTRecorder</vt:lpstr>
      <vt:lpstr>Commencer</vt:lpstr>
      <vt:lpstr>De quoi parle cette présentation ?</vt:lpstr>
      <vt:lpstr>Qu'est-ce que le Rédacteur BTT pour le Bureau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du Rédacteur BTT pour le Bureau</vt:lpstr>
      <vt:lpstr>Installation du Rédacteur BTT pour le Bureau</vt:lpstr>
      <vt:lpstr>Ouverture du Rédacteur BTT</vt:lpstr>
      <vt:lpstr>Choisir un Type de Compte</vt:lpstr>
      <vt:lpstr>Créer un Compte Serveur</vt:lpstr>
      <vt:lpstr>Accepter les Conditions d'Utilisation</vt:lpstr>
      <vt:lpstr>Affichage de l'Ecran d'Accueil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Commencer</dc:title>
  <dc:creator>Pamela Gamer</dc:creator>
  <cp:lastModifiedBy>Christine Jarka</cp:lastModifiedBy>
  <cp:revision>1</cp:revision>
  <dcterms:created xsi:type="dcterms:W3CDTF">2019-11-14T19:26:43Z</dcterms:created>
  <dcterms:modified xsi:type="dcterms:W3CDTF">2021-06-09T12:53:59Z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