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PLfB78A8lNAn3AkKkOpdpctkw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5303520" y="2468880"/>
            <a:ext cx="6172200" cy="332958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914400" y="2962656"/>
            <a:ext cx="3200400" cy="3325168"/>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920"/>
              <a:buNone/>
              <a:defRPr sz="2400" b="1" cap="none">
                <a:solidFill>
                  <a:srgbClr val="28C28C"/>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pic>
        <p:nvPicPr>
          <p:cNvPr id="18" name="Google Shape;18;p11"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4" name="Google Shape;64;p20"/>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5" name="Google Shape;65;p20"/>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66" name="Google Shape;66;p20"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0" name="Google Shape;70;p21"/>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71" name="Google Shape;71;p21"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5" name="Google Shape;75;p22"/>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6" name="Google Shape;76;p22"/>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77" name="Google Shape;77;p22"/>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sp>
        <p:nvSpPr>
          <p:cNvPr id="78" name="Google Shape;78;p22"/>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pic>
        <p:nvPicPr>
          <p:cNvPr id="79" name="Google Shape;79;p22"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83" name="Google Shape;83;p23"/>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84" name="Google Shape;84;p23"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8" name="Google Shape;88;p24"/>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9" name="Google Shape;89;p24"/>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0" name="Google Shape;90;p24"/>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24"/>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2" name="Google Shape;92;p24"/>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93" name="Google Shape;93;p24"/>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94" name="Google Shape;94;p24"/>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95" name="Google Shape;95;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96" name="Google Shape;96;p24"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0" name="Google Shape;100;p25"/>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1" name="Google Shape;101;p25"/>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2" name="Google Shape;102;p25"/>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3" name="Google Shape;103;p25"/>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4" name="Google Shape;104;p25"/>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5" name="Google Shape;105;p25"/>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6" name="Google Shape;106;p25"/>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7" name="Google Shape;107;p25"/>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08" name="Google Shape;108;p25"/>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09" name="Google Shape;109;p25"/>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0" name="Google Shape;110;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111" name="Google Shape;111;p25"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6"/>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5" name="Google Shape;115;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116" name="Google Shape;116;p26"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7"/>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pic>
        <p:nvPicPr>
          <p:cNvPr id="120" name="Google Shape;120;p27"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30200" algn="l">
              <a:spcBef>
                <a:spcPts val="1000"/>
              </a:spcBef>
              <a:spcAft>
                <a:spcPts val="0"/>
              </a:spcAft>
              <a:buClr>
                <a:srgbClr val="28C28C"/>
              </a:buClr>
              <a:buSzPts val="1600"/>
              <a:buChar char="►"/>
              <a:defRPr/>
            </a:lvl1pPr>
            <a:lvl2pPr marL="914400" lvl="1" indent="-320040" algn="l">
              <a:spcBef>
                <a:spcPts val="1000"/>
              </a:spcBef>
              <a:spcAft>
                <a:spcPts val="0"/>
              </a:spcAft>
              <a:buClr>
                <a:srgbClr val="28C28C"/>
              </a:buClr>
              <a:buSzPts val="1440"/>
              <a:buChar char="►"/>
              <a:defRPr/>
            </a:lvl2pPr>
            <a:lvl3pPr marL="1371600" lvl="2" indent="-309880" algn="l">
              <a:spcBef>
                <a:spcPts val="1000"/>
              </a:spcBef>
              <a:spcAft>
                <a:spcPts val="0"/>
              </a:spcAft>
              <a:buClr>
                <a:srgbClr val="28C28C"/>
              </a:buClr>
              <a:buSzPts val="1280"/>
              <a:buChar char="►"/>
              <a:defRPr/>
            </a:lvl3pPr>
            <a:lvl4pPr marL="1828800" lvl="3" indent="-299719" algn="l">
              <a:spcBef>
                <a:spcPts val="1000"/>
              </a:spcBef>
              <a:spcAft>
                <a:spcPts val="0"/>
              </a:spcAft>
              <a:buClr>
                <a:srgbClr val="28C28C"/>
              </a:buClr>
              <a:buSzPts val="1120"/>
              <a:buChar char="►"/>
              <a:defRPr/>
            </a:lvl4pPr>
            <a:lvl5pPr marL="2286000" lvl="4" indent="-299720" algn="l">
              <a:spcBef>
                <a:spcPts val="1000"/>
              </a:spcBef>
              <a:spcAft>
                <a:spcPts val="0"/>
              </a:spcAft>
              <a:buClr>
                <a:srgbClr val="28C28C"/>
              </a:buClr>
              <a:buSzPts val="112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pic>
        <p:nvPicPr>
          <p:cNvPr id="22" name="Google Shape;22;p12"/>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23" name="Google Shape;23;p12" descr="A close up of a sign&#10;&#10;Description automatically generated"/>
          <p:cNvPicPr preferRelativeResize="0"/>
          <p:nvPr/>
        </p:nvPicPr>
        <p:blipFill rotWithShape="1">
          <a:blip r:embed="rId3">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body" idx="1"/>
          </p:nvPr>
        </p:nvSpPr>
        <p:spPr>
          <a:xfrm>
            <a:off x="646111" y="2188565"/>
            <a:ext cx="4215384" cy="4206240"/>
          </a:xfrm>
          <a:prstGeom prst="rect">
            <a:avLst/>
          </a:prstGeom>
          <a:noFill/>
          <a:ln>
            <a:noFill/>
          </a:ln>
        </p:spPr>
        <p:txBody>
          <a:bodyPr spcFirstLastPara="1" wrap="square" lIns="91425" tIns="45700" rIns="91425" bIns="45700" anchor="t" anchorCtr="0">
            <a:noAutofit/>
          </a:bodyPr>
          <a:lstStyle>
            <a:lvl1pPr marL="457200" lvl="0" indent="-350520" algn="l">
              <a:spcBef>
                <a:spcPts val="1000"/>
              </a:spcBef>
              <a:spcAft>
                <a:spcPts val="0"/>
              </a:spcAft>
              <a:buClr>
                <a:srgbClr val="28C28C"/>
              </a:buClr>
              <a:buSzPts val="1920"/>
              <a:buChar char="►"/>
              <a:defRPr sz="2400"/>
            </a:lvl1pPr>
            <a:lvl2pPr marL="914400" lvl="1" indent="-350519" algn="l">
              <a:spcBef>
                <a:spcPts val="1000"/>
              </a:spcBef>
              <a:spcAft>
                <a:spcPts val="0"/>
              </a:spcAft>
              <a:buClr>
                <a:srgbClr val="28C28C"/>
              </a:buClr>
              <a:buSzPts val="1920"/>
              <a:buChar char="►"/>
              <a:defRPr sz="2400"/>
            </a:lvl2pPr>
            <a:lvl3pPr marL="1371600" lvl="2" indent="-350519" algn="l">
              <a:spcBef>
                <a:spcPts val="1000"/>
              </a:spcBef>
              <a:spcAft>
                <a:spcPts val="0"/>
              </a:spcAft>
              <a:buClr>
                <a:srgbClr val="28C28C"/>
              </a:buClr>
              <a:buSzPts val="1920"/>
              <a:buChar char="►"/>
              <a:defRPr sz="2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27" name="Google Shape;27;p13"/>
          <p:cNvSpPr txBox="1">
            <a:spLocks noGrp="1"/>
          </p:cNvSpPr>
          <p:nvPr>
            <p:ph type="body" idx="2"/>
          </p:nvPr>
        </p:nvSpPr>
        <p:spPr>
          <a:xfrm>
            <a:off x="5120640" y="2194560"/>
            <a:ext cx="6089904"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pic>
        <p:nvPicPr>
          <p:cNvPr id="28" name="Google Shape;28;p13"/>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29" name="Google Shape;29;p13" descr="A close up of a sign&#10;&#10;Description automatically generated"/>
          <p:cNvPicPr preferRelativeResize="0"/>
          <p:nvPr/>
        </p:nvPicPr>
        <p:blipFill rotWithShape="1">
          <a:blip r:embed="rId3">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b="1" cap="none">
                <a:solidFill>
                  <a:srgbClr val="28C28C"/>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pic>
        <p:nvPicPr>
          <p:cNvPr id="33" name="Google Shape;33;p14"/>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34" name="Google Shape;34;p14" descr="A close up of a sign&#10;&#10;Description automatically generated"/>
          <p:cNvPicPr preferRelativeResize="0"/>
          <p:nvPr/>
        </p:nvPicPr>
        <p:blipFill rotWithShape="1">
          <a:blip r:embed="rId3">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28C28C"/>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38" name="Google Shape;38;p15"/>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15"/>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28C28C"/>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0" name="Google Shape;40;p15"/>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pic>
        <p:nvPicPr>
          <p:cNvPr id="41" name="Google Shape;41;p15"/>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42" name="Google Shape;42;p15" descr="A close up of a sign&#10;&#10;Description automatically generated"/>
          <p:cNvPicPr preferRelativeResize="0"/>
          <p:nvPr/>
        </p:nvPicPr>
        <p:blipFill rotWithShape="1">
          <a:blip r:embed="rId3">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5" name="Google Shape;45;p16"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7"/>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lt1"/>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48" name="Google Shape;48;p17"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Clr>
                <a:srgbClr val="28C28C"/>
              </a:buClr>
              <a:buSzPts val="1600"/>
              <a:buChar char="►"/>
              <a:defRPr sz="2000"/>
            </a:lvl1pPr>
            <a:lvl2pPr marL="914400" lvl="1" indent="-320040" algn="l">
              <a:spcBef>
                <a:spcPts val="1000"/>
              </a:spcBef>
              <a:spcAft>
                <a:spcPts val="0"/>
              </a:spcAft>
              <a:buClr>
                <a:srgbClr val="28C28C"/>
              </a:buClr>
              <a:buSzPts val="1440"/>
              <a:buChar char="►"/>
              <a:defRPr sz="1800"/>
            </a:lvl2pPr>
            <a:lvl3pPr marL="1371600" lvl="2" indent="-309880" algn="l">
              <a:spcBef>
                <a:spcPts val="1000"/>
              </a:spcBef>
              <a:spcAft>
                <a:spcPts val="0"/>
              </a:spcAft>
              <a:buClr>
                <a:srgbClr val="28C28C"/>
              </a:buClr>
              <a:buSzPts val="1280"/>
              <a:buChar char="►"/>
              <a:defRPr sz="1600"/>
            </a:lvl3pPr>
            <a:lvl4pPr marL="1828800" lvl="3" indent="-299719" algn="l">
              <a:spcBef>
                <a:spcPts val="1000"/>
              </a:spcBef>
              <a:spcAft>
                <a:spcPts val="0"/>
              </a:spcAft>
              <a:buClr>
                <a:srgbClr val="28C28C"/>
              </a:buClr>
              <a:buSzPts val="1120"/>
              <a:buChar char="►"/>
              <a:defRPr sz="1400"/>
            </a:lvl4pPr>
            <a:lvl5pPr marL="2286000" lvl="4" indent="-299720" algn="l">
              <a:spcBef>
                <a:spcPts val="1000"/>
              </a:spcBef>
              <a:spcAft>
                <a:spcPts val="0"/>
              </a:spcAft>
              <a:buClr>
                <a:srgbClr val="28C28C"/>
              </a:buClr>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52" name="Google Shape;52;p18"/>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3" name="Google Shape;53;p18"/>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54" name="Google Shape;54;p18"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58" name="Google Shape;58;p19"/>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9" name="Google Shape;59;p19"/>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60" name="Google Shape;60;p19" descr="A close up of a sign&#10;&#10;Description automatically generated"/>
          <p:cNvPicPr preferRelativeResize="0"/>
          <p:nvPr/>
        </p:nvPicPr>
        <p:blipFill rotWithShape="1">
          <a:blip r:embed="rId2">
            <a:alphaModFix/>
          </a:blip>
          <a:srcRect/>
          <a:stretch/>
        </p:blipFill>
        <p:spPr>
          <a:xfrm flipH="1">
            <a:off x="10515580" y="288479"/>
            <a:ext cx="529551" cy="597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2664"/>
            </a:gs>
            <a:gs pos="10000">
              <a:srgbClr val="002664"/>
            </a:gs>
            <a:gs pos="100000">
              <a:srgbClr val="004C7A"/>
            </a:gs>
          </a:gsLst>
          <a:lin ang="6120000" scaled="0"/>
        </a:gra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9">
            <a:alphaModFix/>
          </a:blip>
          <a:srcRect b="23320"/>
          <a:stretch/>
        </p:blipFill>
        <p:spPr>
          <a:xfrm>
            <a:off x="8609012" y="6096000"/>
            <a:ext cx="993734" cy="762000"/>
          </a:xfrm>
          <a:prstGeom prst="rect">
            <a:avLst/>
          </a:prstGeom>
          <a:noFill/>
          <a:ln>
            <a:noFill/>
          </a:ln>
        </p:spPr>
      </p:pic>
      <p:sp>
        <p:nvSpPr>
          <p:cNvPr id="11" name="Google Shape;11;p10"/>
          <p:cNvSpPr/>
          <p:nvPr/>
        </p:nvSpPr>
        <p:spPr>
          <a:xfrm>
            <a:off x="10437812" y="0"/>
            <a:ext cx="685800" cy="1143000"/>
          </a:xfrm>
          <a:prstGeom prst="rect">
            <a:avLst/>
          </a:prstGeom>
          <a:solidFill>
            <a:srgbClr val="28C28C"/>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pic>
        <p:nvPicPr>
          <p:cNvPr id="14" name="Google Shape;14;p10"/>
          <p:cNvPicPr preferRelativeResize="0"/>
          <p:nvPr/>
        </p:nvPicPr>
        <p:blipFill rotWithShape="1">
          <a:blip r:embed="rId20">
            <a:alphaModFix/>
          </a:blip>
          <a:srcRect/>
          <a:stretch/>
        </p:blipFill>
        <p:spPr>
          <a:xfrm>
            <a:off x="10486259" y="288479"/>
            <a:ext cx="597215" cy="5972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a:spLocks noGrp="1"/>
          </p:cNvSpPr>
          <p:nvPr>
            <p:ph type="subTitle" idx="1"/>
          </p:nvPr>
        </p:nvSpPr>
        <p:spPr>
          <a:xfrm>
            <a:off x="868680" y="2468880"/>
            <a:ext cx="3200400" cy="3328416"/>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1920"/>
              <a:buNone/>
            </a:pPr>
            <a:r>
              <a:rPr lang="en-US"/>
              <a:t>Rédacteur Btt pour bureau</a:t>
            </a:r>
            <a:endParaRPr/>
          </a:p>
          <a:p>
            <a:pPr marL="0" lvl="0" indent="0" algn="r" rtl="0">
              <a:spcBef>
                <a:spcPts val="1000"/>
              </a:spcBef>
              <a:spcAft>
                <a:spcPts val="0"/>
              </a:spcAft>
              <a:buSzPts val="1920"/>
              <a:buNone/>
            </a:pPr>
            <a:endParaRPr sz="2400"/>
          </a:p>
        </p:txBody>
      </p:sp>
      <p:sp>
        <p:nvSpPr>
          <p:cNvPr id="126" name="Google Shape;126;p1"/>
          <p:cNvSpPr txBox="1">
            <a:spLocks noGrp="1"/>
          </p:cNvSpPr>
          <p:nvPr>
            <p:ph type="ctrTitle"/>
          </p:nvPr>
        </p:nvSpPr>
        <p:spPr>
          <a:xfrm>
            <a:off x="5303520" y="2103120"/>
            <a:ext cx="6172200" cy="33284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Century Gothic"/>
              <a:buNone/>
            </a:pPr>
            <a:r>
              <a:rPr lang="en-US" sz="4400" dirty="0" err="1"/>
              <a:t>Traduction</a:t>
            </a:r>
            <a:r>
              <a:rPr lang="en-US" sz="4400" dirty="0"/>
              <a:t> des notes de bas de page</a:t>
            </a:r>
            <a:endParaRPr sz="45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 descr="A close up of a computer&#10;&#10;Description automatically generated"/>
          <p:cNvPicPr preferRelativeResize="0"/>
          <p:nvPr/>
        </p:nvPicPr>
        <p:blipFill rotWithShape="1">
          <a:blip r:embed="rId3">
            <a:alphaModFix/>
          </a:blip>
          <a:srcRect/>
          <a:stretch/>
        </p:blipFill>
        <p:spPr>
          <a:xfrm>
            <a:off x="7115300" y="1524904"/>
            <a:ext cx="3838575" cy="3857625"/>
          </a:xfrm>
          <a:prstGeom prst="rect">
            <a:avLst/>
          </a:prstGeom>
          <a:noFill/>
          <a:ln>
            <a:noFill/>
          </a:ln>
        </p:spPr>
      </p:pic>
      <p:sp>
        <p:nvSpPr>
          <p:cNvPr id="133" name="Google Shape;133;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Quel est le sujet de cette présentation ? </a:t>
            </a:r>
            <a:endParaRPr/>
          </a:p>
        </p:txBody>
      </p:sp>
      <p:sp>
        <p:nvSpPr>
          <p:cNvPr id="134" name="Google Shape;134;p2"/>
          <p:cNvSpPr txBox="1">
            <a:spLocks noGrp="1"/>
          </p:cNvSpPr>
          <p:nvPr>
            <p:ph type="body" idx="1"/>
          </p:nvPr>
        </p:nvSpPr>
        <p:spPr>
          <a:xfrm>
            <a:off x="1081735" y="1763550"/>
            <a:ext cx="6305700" cy="4358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a:t>Dans cette présentation, vous apprenez à :</a:t>
            </a:r>
            <a:endParaRPr/>
          </a:p>
          <a:p>
            <a:pPr marL="342900" lvl="0" indent="-342900" algn="l" rtl="0">
              <a:spcBef>
                <a:spcPts val="1000"/>
              </a:spcBef>
              <a:spcAft>
                <a:spcPts val="0"/>
              </a:spcAft>
              <a:buClr>
                <a:srgbClr val="28C28C"/>
              </a:buClr>
              <a:buSzPts val="1600"/>
              <a:buChar char="►"/>
            </a:pPr>
            <a:r>
              <a:rPr lang="en-US"/>
              <a:t>Expliquer comment les notes de bas de pages sont utilisées</a:t>
            </a:r>
            <a:endParaRPr/>
          </a:p>
          <a:p>
            <a:pPr marL="342900" lvl="0" indent="-342900" algn="l" rtl="0">
              <a:spcBef>
                <a:spcPts val="1000"/>
              </a:spcBef>
              <a:spcAft>
                <a:spcPts val="0"/>
              </a:spcAft>
              <a:buClr>
                <a:srgbClr val="28C28C"/>
              </a:buClr>
              <a:buSzPts val="1600"/>
              <a:buChar char="►"/>
            </a:pPr>
            <a:r>
              <a:rPr lang="en-US"/>
              <a:t>Traduire une note de bas de page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xEl>
                                              <p:pRg st="0" end="0"/>
                                            </p:txEl>
                                          </p:spTgt>
                                        </p:tgtEl>
                                        <p:attrNameLst>
                                          <p:attrName>style.visibility</p:attrName>
                                        </p:attrNameLst>
                                      </p:cBhvr>
                                      <p:to>
                                        <p:strVal val="visible"/>
                                      </p:to>
                                    </p:set>
                                    <p:animEffect transition="in" filter="fade">
                                      <p:cBhvr>
                                        <p:cTn id="12" dur="500"/>
                                        <p:tgtEl>
                                          <p:spTgt spid="1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xEl>
                                              <p:pRg st="1" end="1"/>
                                            </p:txEl>
                                          </p:spTgt>
                                        </p:tgtEl>
                                        <p:attrNameLst>
                                          <p:attrName>style.visibility</p:attrName>
                                        </p:attrNameLst>
                                      </p:cBhvr>
                                      <p:to>
                                        <p:strVal val="visible"/>
                                      </p:to>
                                    </p:set>
                                    <p:animEffect transition="in" filter="fade">
                                      <p:cBhvr>
                                        <p:cTn id="17" dur="500"/>
                                        <p:tgtEl>
                                          <p:spTgt spid="1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xEl>
                                              <p:pRg st="2" end="2"/>
                                            </p:txEl>
                                          </p:spTgt>
                                        </p:tgtEl>
                                        <p:attrNameLst>
                                          <p:attrName>style.visibility</p:attrName>
                                        </p:attrNameLst>
                                      </p:cBhvr>
                                      <p:to>
                                        <p:strVal val="visible"/>
                                      </p:to>
                                    </p:set>
                                    <p:animEffect transition="in" filter="fade">
                                      <p:cBhvr>
                                        <p:cTn id="22" dur="500"/>
                                        <p:tgtEl>
                                          <p:spTgt spid="1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Qu'est-ce qu'une note de bas de page ?</a:t>
            </a:r>
            <a:endParaRPr/>
          </a:p>
        </p:txBody>
      </p:sp>
      <p:sp>
        <p:nvSpPr>
          <p:cNvPr id="141" name="Google Shape;141;p3"/>
          <p:cNvSpPr txBox="1">
            <a:spLocks noGrp="1"/>
          </p:cNvSpPr>
          <p:nvPr>
            <p:ph type="body" idx="1"/>
          </p:nvPr>
        </p:nvSpPr>
        <p:spPr>
          <a:xfrm>
            <a:off x="1484310" y="1853247"/>
            <a:ext cx="10018800" cy="4605900"/>
          </a:xfrm>
          <a:prstGeom prst="rect">
            <a:avLst/>
          </a:prstGeom>
          <a:noFill/>
          <a:ln>
            <a:noFill/>
          </a:ln>
        </p:spPr>
        <p:txBody>
          <a:bodyPr spcFirstLastPara="1" wrap="square" lIns="91425" tIns="45700" rIns="91425" bIns="45700" anchor="t" anchorCtr="0">
            <a:normAutofit fontScale="85000" lnSpcReduction="20000"/>
          </a:bodyPr>
          <a:lstStyle/>
          <a:p>
            <a:pPr marL="342900" lvl="0" indent="-321564" algn="l" rtl="0">
              <a:spcBef>
                <a:spcPts val="0"/>
              </a:spcBef>
              <a:spcAft>
                <a:spcPts val="0"/>
              </a:spcAft>
              <a:buClr>
                <a:srgbClr val="28C28C"/>
              </a:buClr>
              <a:buSzPct val="80000"/>
              <a:buChar char="►"/>
            </a:pPr>
            <a:r>
              <a:rPr lang="en-US" sz="2800"/>
              <a:t>Une note de bas de page est une information supplémentaire sur une certaine partie du texte. La note de bas de page apparaît généralement au bas de la page d'un livre.</a:t>
            </a:r>
            <a:endParaRPr/>
          </a:p>
          <a:p>
            <a:pPr marL="342900" lvl="0" indent="-321564" algn="l" rtl="0">
              <a:spcBef>
                <a:spcPts val="1000"/>
              </a:spcBef>
              <a:spcAft>
                <a:spcPts val="0"/>
              </a:spcAft>
              <a:buClr>
                <a:srgbClr val="28C28C"/>
              </a:buClr>
              <a:buSzPct val="80000"/>
              <a:buChar char="►"/>
            </a:pPr>
            <a:r>
              <a:rPr lang="en-US" sz="2800"/>
              <a:t>Dans le rédacteur BTT, une note de bas de page s'affiche sous la forme d'une icône de page noire sur laquelle vous cliquez pour afficher la note de bas de page.</a:t>
            </a:r>
            <a:endParaRPr/>
          </a:p>
          <a:p>
            <a:pPr marL="342900" lvl="0" indent="-321564" algn="l" rtl="0">
              <a:spcBef>
                <a:spcPts val="1000"/>
              </a:spcBef>
              <a:spcAft>
                <a:spcPts val="0"/>
              </a:spcAft>
              <a:buClr>
                <a:srgbClr val="28C28C"/>
              </a:buClr>
              <a:buSzPct val="80000"/>
              <a:buChar char="►"/>
            </a:pPr>
            <a:r>
              <a:rPr lang="en-US" sz="2800"/>
              <a:t>Les notes de bas de page peuvent fournir plus d'explication quand :</a:t>
            </a:r>
            <a:endParaRPr/>
          </a:p>
          <a:p>
            <a:pPr marL="742950" lvl="1" indent="-267462" algn="l" rtl="0">
              <a:spcBef>
                <a:spcPts val="1000"/>
              </a:spcBef>
              <a:spcAft>
                <a:spcPts val="0"/>
              </a:spcAft>
              <a:buSzPct val="80000"/>
              <a:buChar char="►"/>
            </a:pPr>
            <a:r>
              <a:rPr lang="en-US" sz="2400"/>
              <a:t>Il y a des noms propres, mots ou termes qui diffèrent entre les différentes versions de la bible.</a:t>
            </a:r>
            <a:endParaRPr/>
          </a:p>
          <a:p>
            <a:pPr marL="742950" lvl="1" indent="-267462" algn="l" rtl="0">
              <a:spcBef>
                <a:spcPts val="1000"/>
              </a:spcBef>
              <a:spcAft>
                <a:spcPts val="0"/>
              </a:spcAft>
              <a:buSzPct val="80000"/>
              <a:buChar char="►"/>
            </a:pPr>
            <a:r>
              <a:rPr lang="en-US" sz="2400"/>
              <a:t>Il y a des mots et des versets que l'on ne trouve pas dans l'ULB. (On peut trouver dans une version de la bible un texte qui n'est pas présent dans l'ULB.)</a:t>
            </a:r>
            <a:endParaRPr/>
          </a:p>
        </p:txBody>
      </p:sp>
      <p:grpSp>
        <p:nvGrpSpPr>
          <p:cNvPr id="142" name="Google Shape;142;p3"/>
          <p:cNvGrpSpPr/>
          <p:nvPr/>
        </p:nvGrpSpPr>
        <p:grpSpPr>
          <a:xfrm>
            <a:off x="10625110" y="3506245"/>
            <a:ext cx="877988" cy="909345"/>
            <a:chOff x="11224271" y="2617626"/>
            <a:chExt cx="877988" cy="909345"/>
          </a:xfrm>
        </p:grpSpPr>
        <p:sp>
          <p:nvSpPr>
            <p:cNvPr id="143" name="Google Shape;143;p3"/>
            <p:cNvSpPr/>
            <p:nvPr/>
          </p:nvSpPr>
          <p:spPr>
            <a:xfrm>
              <a:off x="11299371" y="2668555"/>
              <a:ext cx="727788" cy="858416"/>
            </a:xfrm>
            <a:prstGeom prst="roundRect">
              <a:avLst>
                <a:gd name="adj" fmla="val 16667"/>
              </a:avLst>
            </a:prstGeom>
            <a:solidFill>
              <a:schemeClr val="l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144" name="Google Shape;144;p3" descr="A close up of a logo&#10;&#10;Description generated with high confidence"/>
            <p:cNvPicPr preferRelativeResize="0"/>
            <p:nvPr/>
          </p:nvPicPr>
          <p:blipFill rotWithShape="1">
            <a:blip r:embed="rId3">
              <a:alphaModFix/>
            </a:blip>
            <a:srcRect/>
            <a:stretch/>
          </p:blipFill>
          <p:spPr>
            <a:xfrm>
              <a:off x="11224271" y="2617626"/>
              <a:ext cx="877988" cy="909345"/>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1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1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1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1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1000"/>
                                        <p:tgtEl>
                                          <p:spTgt spid="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Ajouter une note de bas de page</a:t>
            </a:r>
            <a:endParaRPr/>
          </a:p>
        </p:txBody>
      </p:sp>
      <p:sp>
        <p:nvSpPr>
          <p:cNvPr id="151" name="Google Shape;151;p4"/>
          <p:cNvSpPr txBox="1">
            <a:spLocks noGrp="1"/>
          </p:cNvSpPr>
          <p:nvPr>
            <p:ph type="body" idx="1"/>
          </p:nvPr>
        </p:nvSpPr>
        <p:spPr>
          <a:xfrm>
            <a:off x="1484310" y="1423447"/>
            <a:ext cx="10018713" cy="4605878"/>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SzPts val="2240"/>
              <a:buNone/>
            </a:pPr>
            <a:r>
              <a:rPr lang="en-US" sz="2800"/>
              <a:t>Pour ajouter une note de bas de page à une traduction :</a:t>
            </a:r>
            <a:endParaRPr/>
          </a:p>
          <a:p>
            <a:pPr marL="914400" lvl="1" indent="-457200" algn="l" rtl="0">
              <a:spcBef>
                <a:spcPts val="1000"/>
              </a:spcBef>
              <a:spcAft>
                <a:spcPts val="0"/>
              </a:spcAft>
              <a:buSzPts val="1920"/>
              <a:buFont typeface="Century Gothic"/>
              <a:buAutoNum type="arabicPeriod"/>
            </a:pPr>
            <a:r>
              <a:rPr lang="en-US" sz="2400"/>
              <a:t>Copiez la note de bas de page.</a:t>
            </a:r>
            <a:endParaRPr/>
          </a:p>
          <a:p>
            <a:pPr marL="914400" lvl="1" indent="-457200" algn="l" rtl="0">
              <a:spcBef>
                <a:spcPts val="1000"/>
              </a:spcBef>
              <a:spcAft>
                <a:spcPts val="0"/>
              </a:spcAft>
              <a:buSzPts val="1920"/>
              <a:buFont typeface="Century Gothic"/>
              <a:buAutoNum type="arabicPeriod"/>
            </a:pPr>
            <a:r>
              <a:rPr lang="en-US" sz="2400"/>
              <a:t>Collez la note de bas de page dans le texte traduit.</a:t>
            </a:r>
            <a:endParaRPr/>
          </a:p>
          <a:p>
            <a:pPr marL="914400" lvl="1" indent="-457200" algn="l" rtl="0">
              <a:spcBef>
                <a:spcPts val="1000"/>
              </a:spcBef>
              <a:spcAft>
                <a:spcPts val="0"/>
              </a:spcAft>
              <a:buSzPts val="1920"/>
              <a:buFont typeface="Century Gothic"/>
              <a:buAutoNum type="arabicPeriod"/>
            </a:pPr>
            <a:r>
              <a:rPr lang="en-US" sz="2400"/>
              <a:t>Ajoutez le codage de la note de bas de page.</a:t>
            </a:r>
            <a:endParaRPr/>
          </a:p>
          <a:p>
            <a:pPr marL="914400" lvl="1" indent="-457200" algn="l" rtl="0">
              <a:spcBef>
                <a:spcPts val="1000"/>
              </a:spcBef>
              <a:spcAft>
                <a:spcPts val="0"/>
              </a:spcAft>
              <a:buSzPts val="1920"/>
              <a:buFont typeface="Century Gothic"/>
              <a:buAutoNum type="arabicPeriod"/>
            </a:pPr>
            <a:r>
              <a:rPr lang="en-US" sz="2400"/>
              <a:t>Traduire le texte de la note de bas de page.</a:t>
            </a:r>
            <a:endParaRPr/>
          </a:p>
          <a:p>
            <a:pPr marL="914400" lvl="1" indent="-335280" algn="l" rtl="0">
              <a:spcBef>
                <a:spcPts val="1000"/>
              </a:spcBef>
              <a:spcAft>
                <a:spcPts val="0"/>
              </a:spcAft>
              <a:buSzPts val="1920"/>
              <a:buFont typeface="Century Gothic"/>
              <a:buNone/>
            </a:pPr>
            <a:endParaRPr sz="2400"/>
          </a:p>
          <a:p>
            <a:pPr marL="914400" lvl="1" indent="-335280" algn="l" rtl="0">
              <a:spcBef>
                <a:spcPts val="1000"/>
              </a:spcBef>
              <a:spcAft>
                <a:spcPts val="0"/>
              </a:spcAft>
              <a:buSzPts val="1920"/>
              <a:buFont typeface="Century Gothic"/>
              <a:buNone/>
            </a:pPr>
            <a:endParaRPr sz="2400"/>
          </a:p>
          <a:p>
            <a:pPr marL="457200" lvl="1" indent="0" algn="l" rtl="0">
              <a:spcBef>
                <a:spcPts val="1000"/>
              </a:spcBef>
              <a:spcAft>
                <a:spcPts val="0"/>
              </a:spcAft>
              <a:buSzPts val="1920"/>
              <a:buNone/>
            </a:pPr>
            <a:r>
              <a:rPr lang="en-US" sz="2400"/>
              <a:t>Ces étapes sont montrées dans les prochaines diapositives.</a:t>
            </a:r>
            <a:endParaRPr/>
          </a:p>
          <a:p>
            <a:pPr marL="914400" lvl="1" indent="-365760" algn="l" rtl="0">
              <a:spcBef>
                <a:spcPts val="1000"/>
              </a:spcBef>
              <a:spcAft>
                <a:spcPts val="0"/>
              </a:spcAft>
              <a:buSzPts val="1440"/>
              <a:buFont typeface="Century Gothic"/>
              <a:buNone/>
            </a:pPr>
            <a:endParaRPr/>
          </a:p>
          <a:p>
            <a:pPr marL="742950" lvl="1" indent="-194309" algn="l" rtl="0">
              <a:spcBef>
                <a:spcPts val="1000"/>
              </a:spcBef>
              <a:spcAft>
                <a:spcPts val="0"/>
              </a:spcAft>
              <a:buSzPts val="144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10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fade">
                                      <p:cBhvr>
                                        <p:cTn id="12" dur="10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fade">
                                      <p:cBhvr>
                                        <p:cTn id="17" dur="10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fade">
                                      <p:cBhvr>
                                        <p:cTn id="22" dur="1000"/>
                                        <p:tgtEl>
                                          <p:spTgt spid="1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xEl>
                                              <p:pRg st="4" end="4"/>
                                            </p:txEl>
                                          </p:spTgt>
                                        </p:tgtEl>
                                        <p:attrNameLst>
                                          <p:attrName>style.visibility</p:attrName>
                                        </p:attrNameLst>
                                      </p:cBhvr>
                                      <p:to>
                                        <p:strVal val="visible"/>
                                      </p:to>
                                    </p:set>
                                    <p:animEffect transition="in" filter="fade">
                                      <p:cBhvr>
                                        <p:cTn id="27" dur="1000"/>
                                        <p:tgtEl>
                                          <p:spTgt spid="1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1">
                                            <p:txEl>
                                              <p:pRg st="5" end="5"/>
                                            </p:txEl>
                                          </p:spTgt>
                                        </p:tgtEl>
                                        <p:attrNameLst>
                                          <p:attrName>style.visibility</p:attrName>
                                        </p:attrNameLst>
                                      </p:cBhvr>
                                      <p:to>
                                        <p:strVal val="visible"/>
                                      </p:to>
                                    </p:set>
                                    <p:animEffect transition="in" filter="fade">
                                      <p:cBhvr>
                                        <p:cTn id="32" dur="1000"/>
                                        <p:tgtEl>
                                          <p:spTgt spid="1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1">
                                            <p:txEl>
                                              <p:pRg st="6" end="6"/>
                                            </p:txEl>
                                          </p:spTgt>
                                        </p:tgtEl>
                                        <p:attrNameLst>
                                          <p:attrName>style.visibility</p:attrName>
                                        </p:attrNameLst>
                                      </p:cBhvr>
                                      <p:to>
                                        <p:strVal val="visible"/>
                                      </p:to>
                                    </p:set>
                                    <p:animEffect transition="in" filter="fade">
                                      <p:cBhvr>
                                        <p:cTn id="37" dur="1000"/>
                                        <p:tgtEl>
                                          <p:spTgt spid="1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1">
                                            <p:txEl>
                                              <p:pRg st="7" end="7"/>
                                            </p:txEl>
                                          </p:spTgt>
                                        </p:tgtEl>
                                        <p:attrNameLst>
                                          <p:attrName>style.visibility</p:attrName>
                                        </p:attrNameLst>
                                      </p:cBhvr>
                                      <p:to>
                                        <p:strVal val="visible"/>
                                      </p:to>
                                    </p:set>
                                    <p:animEffect transition="in" filter="fade">
                                      <p:cBhvr>
                                        <p:cTn id="42" dur="1000"/>
                                        <p:tgtEl>
                                          <p:spTgt spid="1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1">
                                            <p:txEl>
                                              <p:pRg st="8" end="8"/>
                                            </p:txEl>
                                          </p:spTgt>
                                        </p:tgtEl>
                                        <p:attrNameLst>
                                          <p:attrName>style.visibility</p:attrName>
                                        </p:attrNameLst>
                                      </p:cBhvr>
                                      <p:to>
                                        <p:strVal val="visible"/>
                                      </p:to>
                                    </p:set>
                                    <p:animEffect transition="in" filter="fade">
                                      <p:cBhvr>
                                        <p:cTn id="47" dur="1000"/>
                                        <p:tgtEl>
                                          <p:spTgt spid="1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1">
                                            <p:txEl>
                                              <p:pRg st="9" end="9"/>
                                            </p:txEl>
                                          </p:spTgt>
                                        </p:tgtEl>
                                        <p:attrNameLst>
                                          <p:attrName>style.visibility</p:attrName>
                                        </p:attrNameLst>
                                      </p:cBhvr>
                                      <p:to>
                                        <p:strVal val="visible"/>
                                      </p:to>
                                    </p:set>
                                    <p:animEffect transition="in" filter="fade">
                                      <p:cBhvr>
                                        <p:cTn id="52" dur="1000"/>
                                        <p:tgtEl>
                                          <p:spTgt spid="1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5"/>
          <p:cNvPicPr preferRelativeResize="0"/>
          <p:nvPr/>
        </p:nvPicPr>
        <p:blipFill rotWithShape="1">
          <a:blip r:embed="rId3">
            <a:alphaModFix/>
          </a:blip>
          <a:srcRect/>
          <a:stretch/>
        </p:blipFill>
        <p:spPr>
          <a:xfrm>
            <a:off x="7836467" y="3657134"/>
            <a:ext cx="4133333" cy="2695238"/>
          </a:xfrm>
          <a:prstGeom prst="rect">
            <a:avLst/>
          </a:prstGeom>
          <a:noFill/>
          <a:ln>
            <a:noFill/>
          </a:ln>
        </p:spPr>
      </p:pic>
      <p:sp>
        <p:nvSpPr>
          <p:cNvPr id="158" name="Google Shape;158;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Etapes 1 : copier la note de bas de page</a:t>
            </a:r>
            <a:endParaRPr/>
          </a:p>
        </p:txBody>
      </p:sp>
      <p:sp>
        <p:nvSpPr>
          <p:cNvPr id="159" name="Google Shape;159;p5"/>
          <p:cNvSpPr txBox="1">
            <a:spLocks noGrp="1"/>
          </p:cNvSpPr>
          <p:nvPr>
            <p:ph type="body" idx="1"/>
          </p:nvPr>
        </p:nvSpPr>
        <p:spPr>
          <a:xfrm>
            <a:off x="1311785" y="1939497"/>
            <a:ext cx="6640500" cy="4605900"/>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SzPts val="2240"/>
              <a:buNone/>
            </a:pPr>
            <a:r>
              <a:rPr lang="en-US" sz="2800"/>
              <a:t>Pour copiez la note de bas de page du ULB :</a:t>
            </a:r>
            <a:endParaRPr/>
          </a:p>
          <a:p>
            <a:pPr marL="914400" lvl="1" indent="-457200" algn="l" rtl="0">
              <a:spcBef>
                <a:spcPts val="1000"/>
              </a:spcBef>
              <a:spcAft>
                <a:spcPts val="0"/>
              </a:spcAft>
              <a:buSzPts val="1920"/>
              <a:buFont typeface="Century Gothic"/>
              <a:buAutoNum type="arabicPeriod"/>
            </a:pPr>
            <a:r>
              <a:rPr lang="en-US" sz="2400"/>
              <a:t>Tapez l'icone de note de bas de page pour l'ouvrir.</a:t>
            </a:r>
            <a:br>
              <a:rPr lang="en-US" sz="2400"/>
            </a:br>
            <a:r>
              <a:rPr lang="en-US" sz="2400"/>
              <a:t>(Example : 1 Cor. 10:28)</a:t>
            </a:r>
            <a:endParaRPr sz="2400"/>
          </a:p>
          <a:p>
            <a:pPr marL="914400" lvl="1" indent="-457200" algn="l" rtl="0">
              <a:spcBef>
                <a:spcPts val="1000"/>
              </a:spcBef>
              <a:spcAft>
                <a:spcPts val="0"/>
              </a:spcAft>
              <a:buSzPts val="1920"/>
              <a:buFont typeface="Century Gothic"/>
              <a:buAutoNum type="arabicPeriod"/>
            </a:pPr>
            <a:r>
              <a:rPr lang="en-US" sz="2400"/>
              <a:t>Mettez en surbrillance le texte de la note de bas de page.</a:t>
            </a:r>
            <a:endParaRPr/>
          </a:p>
          <a:p>
            <a:pPr marL="914400" lvl="1" indent="-457200" algn="l" rtl="0">
              <a:spcBef>
                <a:spcPts val="1000"/>
              </a:spcBef>
              <a:spcAft>
                <a:spcPts val="0"/>
              </a:spcAft>
              <a:buSzPts val="1920"/>
              <a:buFont typeface="Century Gothic"/>
              <a:buAutoNum type="arabicPeriod"/>
            </a:pPr>
            <a:r>
              <a:rPr lang="en-US" sz="2400"/>
              <a:t>Copiez le texte de la note de bas de page (Crt+ C sur Windows).</a:t>
            </a:r>
            <a:endParaRPr/>
          </a:p>
          <a:p>
            <a:pPr marL="914400" lvl="1" indent="-457200" algn="l" rtl="0">
              <a:spcBef>
                <a:spcPts val="1000"/>
              </a:spcBef>
              <a:spcAft>
                <a:spcPts val="0"/>
              </a:spcAft>
              <a:buSzPts val="1920"/>
              <a:buFont typeface="Century Gothic"/>
              <a:buAutoNum type="arabicPeriod"/>
            </a:pPr>
            <a:r>
              <a:rPr lang="en-US" sz="2400"/>
              <a:t>Ignorez la note de bas de page.</a:t>
            </a:r>
            <a:endParaRPr/>
          </a:p>
          <a:p>
            <a:pPr marL="914400" lvl="1" indent="-365760" algn="l" rtl="0">
              <a:spcBef>
                <a:spcPts val="1000"/>
              </a:spcBef>
              <a:spcAft>
                <a:spcPts val="0"/>
              </a:spcAft>
              <a:buSzPts val="1440"/>
              <a:buFont typeface="Century Gothic"/>
              <a:buNone/>
            </a:pPr>
            <a:endParaRPr/>
          </a:p>
          <a:p>
            <a:pPr marL="742950" lvl="1" indent="-194309" algn="l" rtl="0">
              <a:spcBef>
                <a:spcPts val="1000"/>
              </a:spcBef>
              <a:spcAft>
                <a:spcPts val="0"/>
              </a:spcAft>
              <a:buSzPts val="1440"/>
              <a:buNone/>
            </a:pPr>
            <a:endParaRPr/>
          </a:p>
        </p:txBody>
      </p:sp>
      <p:pic>
        <p:nvPicPr>
          <p:cNvPr id="160" name="Google Shape;160;p5"/>
          <p:cNvPicPr preferRelativeResize="0"/>
          <p:nvPr/>
        </p:nvPicPr>
        <p:blipFill rotWithShape="1">
          <a:blip r:embed="rId4">
            <a:alphaModFix/>
          </a:blip>
          <a:srcRect/>
          <a:stretch/>
        </p:blipFill>
        <p:spPr>
          <a:xfrm>
            <a:off x="7836467" y="1308876"/>
            <a:ext cx="2744730" cy="2102928"/>
          </a:xfrm>
          <a:prstGeom prst="rect">
            <a:avLst/>
          </a:prstGeom>
          <a:noFill/>
          <a:ln>
            <a:noFill/>
          </a:ln>
        </p:spPr>
      </p:pic>
      <p:cxnSp>
        <p:nvCxnSpPr>
          <p:cNvPr id="161" name="Google Shape;161;p5"/>
          <p:cNvCxnSpPr/>
          <p:nvPr/>
        </p:nvCxnSpPr>
        <p:spPr>
          <a:xfrm>
            <a:off x="7174475" y="5406825"/>
            <a:ext cx="3533100" cy="546300"/>
          </a:xfrm>
          <a:prstGeom prst="straightConnector1">
            <a:avLst/>
          </a:prstGeom>
          <a:noFill/>
          <a:ln w="28575" cap="flat" cmpd="sng">
            <a:solidFill>
              <a:srgbClr val="FF0000"/>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10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fade">
                                      <p:cBhvr>
                                        <p:cTn id="12" dur="10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fade">
                                      <p:cBhvr>
                                        <p:cTn id="17" dur="10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fade">
                                      <p:cBhvr>
                                        <p:cTn id="22" dur="1000"/>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xEl>
                                              <p:pRg st="4" end="4"/>
                                            </p:txEl>
                                          </p:spTgt>
                                        </p:tgtEl>
                                        <p:attrNameLst>
                                          <p:attrName>style.visibility</p:attrName>
                                        </p:attrNameLst>
                                      </p:cBhvr>
                                      <p:to>
                                        <p:strVal val="visible"/>
                                      </p:to>
                                    </p:set>
                                    <p:animEffect transition="in" filter="fade">
                                      <p:cBhvr>
                                        <p:cTn id="27" dur="1000"/>
                                        <p:tgtEl>
                                          <p:spTgt spid="1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xEl>
                                              <p:pRg st="5" end="5"/>
                                            </p:txEl>
                                          </p:spTgt>
                                        </p:tgtEl>
                                        <p:attrNameLst>
                                          <p:attrName>style.visibility</p:attrName>
                                        </p:attrNameLst>
                                      </p:cBhvr>
                                      <p:to>
                                        <p:strVal val="visible"/>
                                      </p:to>
                                    </p:set>
                                    <p:animEffect transition="in" filter="fade">
                                      <p:cBhvr>
                                        <p:cTn id="32" dur="1000"/>
                                        <p:tgtEl>
                                          <p:spTgt spid="1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9">
                                            <p:txEl>
                                              <p:pRg st="6" end="6"/>
                                            </p:txEl>
                                          </p:spTgt>
                                        </p:tgtEl>
                                        <p:attrNameLst>
                                          <p:attrName>style.visibility</p:attrName>
                                        </p:attrNameLst>
                                      </p:cBhvr>
                                      <p:to>
                                        <p:strVal val="visible"/>
                                      </p:to>
                                    </p:set>
                                    <p:animEffect transition="in" filter="fade">
                                      <p:cBhvr>
                                        <p:cTn id="37" dur="1000"/>
                                        <p:tgtEl>
                                          <p:spTgt spid="159">
                                            <p:txEl>
                                              <p:pRg st="6" end="6"/>
                                            </p:txEl>
                                          </p:spTgt>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1000"/>
                                        <p:tgtEl>
                                          <p:spTgt spid="160"/>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161"/>
                                        </p:tgtEl>
                                        <p:attrNameLst>
                                          <p:attrName>style.visibility</p:attrName>
                                        </p:attrNameLst>
                                      </p:cBhvr>
                                      <p:to>
                                        <p:strVal val="visible"/>
                                      </p:to>
                                    </p:set>
                                    <p:animEffect transition="in" filter="fade">
                                      <p:cBhvr>
                                        <p:cTn id="45"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148281" y="452718"/>
            <a:ext cx="9848335" cy="140053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3100"/>
              <a:buFont typeface="Century Gothic"/>
              <a:buNone/>
            </a:pPr>
            <a:r>
              <a:rPr lang="en-US" sz="3100"/>
              <a:t>	Étapes 2 : Coller la note de bas de page sur la     </a:t>
            </a:r>
            <a:endParaRPr sz="3100"/>
          </a:p>
          <a:p>
            <a:pPr marL="0" lvl="0" indent="0" algn="l" rtl="0">
              <a:spcBef>
                <a:spcPts val="0"/>
              </a:spcBef>
              <a:spcAft>
                <a:spcPts val="0"/>
              </a:spcAft>
              <a:buClr>
                <a:schemeClr val="lt2"/>
              </a:buClr>
              <a:buSzPts val="3100"/>
              <a:buFont typeface="Century Gothic"/>
              <a:buNone/>
            </a:pPr>
            <a:r>
              <a:rPr lang="en-US" sz="3100"/>
              <a:t>    traduction</a:t>
            </a:r>
            <a:endParaRPr/>
          </a:p>
        </p:txBody>
      </p:sp>
      <p:sp>
        <p:nvSpPr>
          <p:cNvPr id="168" name="Google Shape;168;p6"/>
          <p:cNvSpPr txBox="1">
            <a:spLocks noGrp="1"/>
          </p:cNvSpPr>
          <p:nvPr>
            <p:ph type="body" idx="1"/>
          </p:nvPr>
        </p:nvSpPr>
        <p:spPr>
          <a:xfrm>
            <a:off x="148281" y="1560890"/>
            <a:ext cx="8149640" cy="460587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80000"/>
              <a:buNone/>
            </a:pPr>
            <a:r>
              <a:rPr lang="en-US" sz="2800"/>
              <a:t>Pour coller la note de bas de page à la traduction : </a:t>
            </a:r>
            <a:endParaRPr/>
          </a:p>
          <a:p>
            <a:pPr marL="914400" lvl="1" indent="-448056" algn="l" rtl="0">
              <a:spcBef>
                <a:spcPts val="1000"/>
              </a:spcBef>
              <a:spcAft>
                <a:spcPts val="0"/>
              </a:spcAft>
              <a:buSzPct val="80000"/>
              <a:buFont typeface="Century Gothic"/>
              <a:buAutoNum type="arabicPeriod"/>
            </a:pPr>
            <a:r>
              <a:rPr lang="en-US" sz="2400"/>
              <a:t>Si le passage a été marqué «terminé», cliquez sur le bouton bascule en bas à droite du passage traduit.</a:t>
            </a:r>
            <a:endParaRPr/>
          </a:p>
          <a:p>
            <a:pPr marL="914400" lvl="1" indent="-448056" algn="l" rtl="0">
              <a:spcBef>
                <a:spcPts val="1000"/>
              </a:spcBef>
              <a:spcAft>
                <a:spcPts val="0"/>
              </a:spcAft>
              <a:buSzPct val="80000"/>
              <a:buFont typeface="Century Gothic"/>
              <a:buAutoNum type="arabicPeriod"/>
            </a:pPr>
            <a:r>
              <a:rPr lang="en-US" sz="2400"/>
              <a:t>Cliquez sur l'icône Editer (crayon)</a:t>
            </a:r>
            <a:endParaRPr/>
          </a:p>
          <a:p>
            <a:pPr marL="914400" lvl="1" indent="-448056" algn="l" rtl="0">
              <a:spcBef>
                <a:spcPts val="1000"/>
              </a:spcBef>
              <a:spcAft>
                <a:spcPts val="0"/>
              </a:spcAft>
              <a:buSzPct val="80000"/>
              <a:buFont typeface="Century Gothic"/>
              <a:buAutoNum type="arabicPeriod"/>
            </a:pPr>
            <a:r>
              <a:rPr lang="en-US" sz="2400"/>
              <a:t>Cliquez sur  à l'endroit approprié                                         dans le texte traduit. </a:t>
            </a:r>
            <a:endParaRPr/>
          </a:p>
          <a:p>
            <a:pPr marL="914400" lvl="1" indent="-448056" algn="l" rtl="0">
              <a:spcBef>
                <a:spcPts val="1000"/>
              </a:spcBef>
              <a:spcAft>
                <a:spcPts val="0"/>
              </a:spcAft>
              <a:buSzPct val="80000"/>
              <a:buFont typeface="Century Gothic"/>
              <a:buAutoNum type="arabicPeriod"/>
            </a:pPr>
            <a:r>
              <a:rPr lang="en-US" sz="2400"/>
              <a:t>Collez le texte de la note de bas                               de page. (Ctrl +V sur Windows).</a:t>
            </a:r>
            <a:endParaRPr/>
          </a:p>
          <a:p>
            <a:pPr marL="457200" lvl="1" indent="0" algn="l" rtl="0">
              <a:spcBef>
                <a:spcPts val="1000"/>
              </a:spcBef>
              <a:spcAft>
                <a:spcPts val="0"/>
              </a:spcAft>
              <a:buSzPct val="80000"/>
              <a:buNone/>
            </a:pPr>
            <a:endParaRPr sz="2400"/>
          </a:p>
          <a:p>
            <a:pPr marL="914400" lvl="1" indent="-365760" algn="l" rtl="0">
              <a:spcBef>
                <a:spcPts val="1000"/>
              </a:spcBef>
              <a:spcAft>
                <a:spcPts val="0"/>
              </a:spcAft>
              <a:buSzPct val="79999"/>
              <a:buFont typeface="Century Gothic"/>
              <a:buNone/>
            </a:pPr>
            <a:endParaRPr/>
          </a:p>
          <a:p>
            <a:pPr marL="742950" lvl="1" indent="-194309" algn="l" rtl="0">
              <a:spcBef>
                <a:spcPts val="1000"/>
              </a:spcBef>
              <a:spcAft>
                <a:spcPts val="0"/>
              </a:spcAft>
              <a:buSzPct val="79999"/>
              <a:buNone/>
            </a:pPr>
            <a:endParaRPr/>
          </a:p>
        </p:txBody>
      </p:sp>
      <p:pic>
        <p:nvPicPr>
          <p:cNvPr id="169" name="Google Shape;169;p6"/>
          <p:cNvPicPr preferRelativeResize="0"/>
          <p:nvPr/>
        </p:nvPicPr>
        <p:blipFill rotWithShape="1">
          <a:blip r:embed="rId3">
            <a:alphaModFix/>
          </a:blip>
          <a:srcRect/>
          <a:stretch/>
        </p:blipFill>
        <p:spPr>
          <a:xfrm>
            <a:off x="8310385" y="2934589"/>
            <a:ext cx="3733333" cy="542857"/>
          </a:xfrm>
          <a:prstGeom prst="rect">
            <a:avLst/>
          </a:prstGeom>
          <a:noFill/>
          <a:ln>
            <a:noFill/>
          </a:ln>
        </p:spPr>
      </p:pic>
      <p:pic>
        <p:nvPicPr>
          <p:cNvPr id="170" name="Google Shape;170;p6"/>
          <p:cNvPicPr preferRelativeResize="0"/>
          <p:nvPr/>
        </p:nvPicPr>
        <p:blipFill rotWithShape="1">
          <a:blip r:embed="rId4">
            <a:alphaModFix/>
          </a:blip>
          <a:srcRect/>
          <a:stretch/>
        </p:blipFill>
        <p:spPr>
          <a:xfrm>
            <a:off x="8297921" y="2039351"/>
            <a:ext cx="3733333" cy="447619"/>
          </a:xfrm>
          <a:prstGeom prst="rect">
            <a:avLst/>
          </a:prstGeom>
          <a:noFill/>
          <a:ln>
            <a:noFill/>
          </a:ln>
        </p:spPr>
      </p:pic>
      <p:pic>
        <p:nvPicPr>
          <p:cNvPr id="171" name="Google Shape;171;p6"/>
          <p:cNvPicPr preferRelativeResize="0"/>
          <p:nvPr/>
        </p:nvPicPr>
        <p:blipFill rotWithShape="1">
          <a:blip r:embed="rId5">
            <a:alphaModFix/>
          </a:blip>
          <a:srcRect/>
          <a:stretch/>
        </p:blipFill>
        <p:spPr>
          <a:xfrm>
            <a:off x="5675657" y="3568311"/>
            <a:ext cx="6368061" cy="31300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xEl>
                                              <p:pRg st="1" end="1"/>
                                            </p:txEl>
                                          </p:spTgt>
                                        </p:tgtEl>
                                        <p:attrNameLst>
                                          <p:attrName>style.visibility</p:attrName>
                                        </p:attrNameLst>
                                      </p:cBhvr>
                                      <p:to>
                                        <p:strVal val="visible"/>
                                      </p:to>
                                    </p:set>
                                    <p:animEffect transition="in" filter="fade">
                                      <p:cBhvr>
                                        <p:cTn id="12" dur="1000"/>
                                        <p:tgtEl>
                                          <p:spTgt spid="1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xEl>
                                              <p:pRg st="2" end="2"/>
                                            </p:txEl>
                                          </p:spTgt>
                                        </p:tgtEl>
                                        <p:attrNameLst>
                                          <p:attrName>style.visibility</p:attrName>
                                        </p:attrNameLst>
                                      </p:cBhvr>
                                      <p:to>
                                        <p:strVal val="visible"/>
                                      </p:to>
                                    </p:set>
                                    <p:animEffect transition="in" filter="fade">
                                      <p:cBhvr>
                                        <p:cTn id="17" dur="1000"/>
                                        <p:tgtEl>
                                          <p:spTgt spid="1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xEl>
                                              <p:pRg st="3" end="3"/>
                                            </p:txEl>
                                          </p:spTgt>
                                        </p:tgtEl>
                                        <p:attrNameLst>
                                          <p:attrName>style.visibility</p:attrName>
                                        </p:attrNameLst>
                                      </p:cBhvr>
                                      <p:to>
                                        <p:strVal val="visible"/>
                                      </p:to>
                                    </p:set>
                                    <p:animEffect transition="in" filter="fade">
                                      <p:cBhvr>
                                        <p:cTn id="22" dur="1000"/>
                                        <p:tgtEl>
                                          <p:spTgt spid="1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xEl>
                                              <p:pRg st="4" end="4"/>
                                            </p:txEl>
                                          </p:spTgt>
                                        </p:tgtEl>
                                        <p:attrNameLst>
                                          <p:attrName>style.visibility</p:attrName>
                                        </p:attrNameLst>
                                      </p:cBhvr>
                                      <p:to>
                                        <p:strVal val="visible"/>
                                      </p:to>
                                    </p:set>
                                    <p:animEffect transition="in" filter="fade">
                                      <p:cBhvr>
                                        <p:cTn id="27" dur="1000"/>
                                        <p:tgtEl>
                                          <p:spTgt spid="1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8">
                                            <p:txEl>
                                              <p:pRg st="5" end="5"/>
                                            </p:txEl>
                                          </p:spTgt>
                                        </p:tgtEl>
                                        <p:attrNameLst>
                                          <p:attrName>style.visibility</p:attrName>
                                        </p:attrNameLst>
                                      </p:cBhvr>
                                      <p:to>
                                        <p:strVal val="visible"/>
                                      </p:to>
                                    </p:set>
                                    <p:animEffect transition="in" filter="fade">
                                      <p:cBhvr>
                                        <p:cTn id="32" dur="1000"/>
                                        <p:tgtEl>
                                          <p:spTgt spid="1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8">
                                            <p:txEl>
                                              <p:pRg st="6" end="6"/>
                                            </p:txEl>
                                          </p:spTgt>
                                        </p:tgtEl>
                                        <p:attrNameLst>
                                          <p:attrName>style.visibility</p:attrName>
                                        </p:attrNameLst>
                                      </p:cBhvr>
                                      <p:to>
                                        <p:strVal val="visible"/>
                                      </p:to>
                                    </p:set>
                                    <p:animEffect transition="in" filter="fade">
                                      <p:cBhvr>
                                        <p:cTn id="37" dur="1000"/>
                                        <p:tgtEl>
                                          <p:spTgt spid="1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8">
                                            <p:txEl>
                                              <p:pRg st="7" end="7"/>
                                            </p:txEl>
                                          </p:spTgt>
                                        </p:tgtEl>
                                        <p:attrNameLst>
                                          <p:attrName>style.visibility</p:attrName>
                                        </p:attrNameLst>
                                      </p:cBhvr>
                                      <p:to>
                                        <p:strVal val="visible"/>
                                      </p:to>
                                    </p:set>
                                    <p:animEffect transition="in" filter="fade">
                                      <p:cBhvr>
                                        <p:cTn id="42" dur="1000"/>
                                        <p:tgtEl>
                                          <p:spTgt spid="168">
                                            <p:txEl>
                                              <p:pRg st="7" end="7"/>
                                            </p:txEl>
                                          </p:spTgt>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70"/>
                                        </p:tgtEl>
                                        <p:attrNameLst>
                                          <p:attrName>style.visibility</p:attrName>
                                        </p:attrNameLst>
                                      </p:cBhvr>
                                      <p:to>
                                        <p:strVal val="visible"/>
                                      </p:to>
                                    </p:set>
                                    <p:animEffect transition="in" filter="fade">
                                      <p:cBhvr>
                                        <p:cTn id="46" dur="1000"/>
                                        <p:tgtEl>
                                          <p:spTgt spid="170"/>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169"/>
                                        </p:tgtEl>
                                        <p:attrNameLst>
                                          <p:attrName>style.visibility</p:attrName>
                                        </p:attrNameLst>
                                      </p:cBhvr>
                                      <p:to>
                                        <p:strVal val="visible"/>
                                      </p:to>
                                    </p:set>
                                    <p:animEffect transition="in" filter="fade">
                                      <p:cBhvr>
                                        <p:cTn id="50" dur="1000"/>
                                        <p:tgtEl>
                                          <p:spTgt spid="169"/>
                                        </p:tgtEl>
                                      </p:cBhvr>
                                    </p:animEffect>
                                  </p:childTnLst>
                                </p:cTn>
                              </p:par>
                            </p:childTnLst>
                          </p:cTn>
                        </p:par>
                        <p:par>
                          <p:cTn id="51" fill="hold">
                            <p:stCondLst>
                              <p:cond delay="3000"/>
                            </p:stCondLst>
                            <p:childTnLst>
                              <p:par>
                                <p:cTn id="52" presetID="10" presetClass="entr" presetSubtype="0" fill="hold" nodeType="afterEffect">
                                  <p:stCondLst>
                                    <p:cond delay="0"/>
                                  </p:stCondLst>
                                  <p:childTnLst>
                                    <p:set>
                                      <p:cBhvr>
                                        <p:cTn id="53" dur="1" fill="hold">
                                          <p:stCondLst>
                                            <p:cond delay="0"/>
                                          </p:stCondLst>
                                        </p:cTn>
                                        <p:tgtEl>
                                          <p:spTgt spid="171"/>
                                        </p:tgtEl>
                                        <p:attrNameLst>
                                          <p:attrName>style.visibility</p:attrName>
                                        </p:attrNameLst>
                                      </p:cBhvr>
                                      <p:to>
                                        <p:strVal val="visible"/>
                                      </p:to>
                                    </p:set>
                                    <p:animEffect transition="in" filter="fade">
                                      <p:cBhvr>
                                        <p:cTn id="54" dur="1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Étapes 3 : Ajout du codage de note de bas de page</a:t>
            </a:r>
            <a:endParaRPr/>
          </a:p>
        </p:txBody>
      </p:sp>
      <p:sp>
        <p:nvSpPr>
          <p:cNvPr id="178" name="Google Shape;178;p7"/>
          <p:cNvSpPr txBox="1">
            <a:spLocks noGrp="1"/>
          </p:cNvSpPr>
          <p:nvPr>
            <p:ph type="body" idx="1"/>
          </p:nvPr>
        </p:nvSpPr>
        <p:spPr>
          <a:xfrm>
            <a:off x="559850" y="1853250"/>
            <a:ext cx="6630900" cy="46059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SzPct val="80000"/>
              <a:buNone/>
            </a:pPr>
            <a:r>
              <a:rPr lang="en-US" sz="2800"/>
              <a:t>Le codage des notes de bas de page identifie le texte comme une note de bas de page et le sépare du texte environnant. Pour ajouter un codage de note de bas de page :</a:t>
            </a:r>
            <a:endParaRPr/>
          </a:p>
          <a:p>
            <a:pPr marL="457200" lvl="0" indent="-448309" algn="l" rtl="0">
              <a:spcBef>
                <a:spcPts val="1000"/>
              </a:spcBef>
              <a:spcAft>
                <a:spcPts val="0"/>
              </a:spcAft>
              <a:buSzPct val="81212"/>
              <a:buFont typeface="Century Gothic"/>
              <a:buAutoNum type="arabicPeriod"/>
            </a:pPr>
            <a:r>
              <a:rPr lang="en-US" sz="2129"/>
              <a:t>Tapez le texte suivant au début de la note de bas de page, séparé du texte environnant par des espaces: \ f + \ft</a:t>
            </a:r>
            <a:endParaRPr sz="2129"/>
          </a:p>
          <a:p>
            <a:pPr marL="457200" lvl="0" indent="-448309" algn="l" rtl="0">
              <a:spcBef>
                <a:spcPts val="1000"/>
              </a:spcBef>
              <a:spcAft>
                <a:spcPts val="0"/>
              </a:spcAft>
              <a:buSzPct val="81212"/>
              <a:buFont typeface="Century Gothic"/>
              <a:buAutoNum type="arabicPeriod"/>
            </a:pPr>
            <a:r>
              <a:rPr lang="en-US" sz="2129"/>
              <a:t>Tapez le texte suivant à la fin de la note de bas de page, séparé du texte environnant par des espaces: \ f *</a:t>
            </a:r>
            <a:endParaRPr sz="2129" b="1"/>
          </a:p>
          <a:p>
            <a:pPr marL="457200" lvl="0" indent="-448309" algn="l" rtl="0">
              <a:spcBef>
                <a:spcPts val="1000"/>
              </a:spcBef>
              <a:spcAft>
                <a:spcPts val="0"/>
              </a:spcAft>
              <a:buSzPct val="81212"/>
              <a:buFont typeface="Century Gothic"/>
              <a:buAutoNum type="arabicPeriod"/>
            </a:pPr>
            <a:r>
              <a:rPr lang="en-US" sz="2129"/>
              <a:t>S'il y a une citation dans la note de bas de page, remplacez les guillemets d'ouverture par \fqa et un espace</a:t>
            </a:r>
            <a:endParaRPr sz="2129"/>
          </a:p>
          <a:p>
            <a:pPr marL="457200" lvl="0" indent="-448309" algn="l" rtl="0">
              <a:spcBef>
                <a:spcPts val="1000"/>
              </a:spcBef>
              <a:spcAft>
                <a:spcPts val="0"/>
              </a:spcAft>
              <a:buSzPct val="81212"/>
              <a:buFont typeface="Century Gothic"/>
              <a:buAutoNum type="arabicPeriod"/>
            </a:pPr>
            <a:r>
              <a:rPr lang="en-US" sz="2129"/>
              <a:t>Remplacez les guillemets de fin de citation par un espace et \fqa*</a:t>
            </a:r>
            <a:endParaRPr sz="2729"/>
          </a:p>
          <a:p>
            <a:pPr marL="914400" lvl="1" indent="-372618" algn="l" rtl="0">
              <a:spcBef>
                <a:spcPts val="1000"/>
              </a:spcBef>
              <a:spcAft>
                <a:spcPts val="0"/>
              </a:spcAft>
              <a:buSzPct val="79999"/>
              <a:buFont typeface="Century Gothic"/>
              <a:buNone/>
            </a:pPr>
            <a:endParaRPr/>
          </a:p>
          <a:p>
            <a:pPr marL="742950" lvl="1" indent="-201168" algn="l" rtl="0">
              <a:spcBef>
                <a:spcPts val="1000"/>
              </a:spcBef>
              <a:spcAft>
                <a:spcPts val="0"/>
              </a:spcAft>
              <a:buSzPct val="79999"/>
              <a:buNone/>
            </a:pPr>
            <a:endParaRPr/>
          </a:p>
        </p:txBody>
      </p:sp>
      <p:grpSp>
        <p:nvGrpSpPr>
          <p:cNvPr id="179" name="Google Shape;179;p7"/>
          <p:cNvGrpSpPr/>
          <p:nvPr/>
        </p:nvGrpSpPr>
        <p:grpSpPr>
          <a:xfrm>
            <a:off x="7400545" y="2260749"/>
            <a:ext cx="4560392" cy="2291901"/>
            <a:chOff x="7883677" y="2418381"/>
            <a:chExt cx="4077259" cy="2134269"/>
          </a:xfrm>
        </p:grpSpPr>
        <p:pic>
          <p:nvPicPr>
            <p:cNvPr id="180" name="Google Shape;180;p7"/>
            <p:cNvPicPr preferRelativeResize="0"/>
            <p:nvPr/>
          </p:nvPicPr>
          <p:blipFill rotWithShape="1">
            <a:blip r:embed="rId3">
              <a:alphaModFix/>
            </a:blip>
            <a:srcRect/>
            <a:stretch/>
          </p:blipFill>
          <p:spPr>
            <a:xfrm>
              <a:off x="7883677" y="2418381"/>
              <a:ext cx="4077259" cy="2134269"/>
            </a:xfrm>
            <a:prstGeom prst="rect">
              <a:avLst/>
            </a:prstGeom>
            <a:noFill/>
            <a:ln>
              <a:noFill/>
            </a:ln>
          </p:spPr>
        </p:pic>
        <p:sp>
          <p:nvSpPr>
            <p:cNvPr id="181" name="Google Shape;181;p7"/>
            <p:cNvSpPr/>
            <p:nvPr/>
          </p:nvSpPr>
          <p:spPr>
            <a:xfrm>
              <a:off x="8950280" y="2707528"/>
              <a:ext cx="585406" cy="269311"/>
            </a:xfrm>
            <a:prstGeom prst="rect">
              <a:avLst/>
            </a:prstGeom>
            <a:noFill/>
            <a:ln w="349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7"/>
            <p:cNvSpPr/>
            <p:nvPr/>
          </p:nvSpPr>
          <p:spPr>
            <a:xfrm>
              <a:off x="11015724" y="4020872"/>
              <a:ext cx="308229" cy="236557"/>
            </a:xfrm>
            <a:prstGeom prst="rect">
              <a:avLst/>
            </a:prstGeom>
            <a:noFill/>
            <a:ln w="349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83" name="Google Shape;183;p7"/>
          <p:cNvGrpSpPr/>
          <p:nvPr/>
        </p:nvGrpSpPr>
        <p:grpSpPr>
          <a:xfrm>
            <a:off x="7073902" y="4753915"/>
            <a:ext cx="4887034" cy="1474641"/>
            <a:chOff x="6842254" y="4810971"/>
            <a:chExt cx="4887034" cy="1474641"/>
          </a:xfrm>
        </p:grpSpPr>
        <p:pic>
          <p:nvPicPr>
            <p:cNvPr id="184" name="Google Shape;184;p7"/>
            <p:cNvPicPr preferRelativeResize="0"/>
            <p:nvPr/>
          </p:nvPicPr>
          <p:blipFill rotWithShape="1">
            <a:blip r:embed="rId4">
              <a:alphaModFix/>
            </a:blip>
            <a:srcRect/>
            <a:stretch/>
          </p:blipFill>
          <p:spPr>
            <a:xfrm>
              <a:off x="6842254" y="4810971"/>
              <a:ext cx="4887034" cy="1474641"/>
            </a:xfrm>
            <a:prstGeom prst="rect">
              <a:avLst/>
            </a:prstGeom>
            <a:noFill/>
            <a:ln>
              <a:noFill/>
            </a:ln>
          </p:spPr>
        </p:pic>
        <p:sp>
          <p:nvSpPr>
            <p:cNvPr id="185" name="Google Shape;185;p7"/>
            <p:cNvSpPr/>
            <p:nvPr/>
          </p:nvSpPr>
          <p:spPr>
            <a:xfrm>
              <a:off x="8367000" y="5444565"/>
              <a:ext cx="480550" cy="328473"/>
            </a:xfrm>
            <a:prstGeom prst="rect">
              <a:avLst/>
            </a:prstGeom>
            <a:noFill/>
            <a:ln w="349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6" name="Google Shape;186;p7"/>
            <p:cNvSpPr/>
            <p:nvPr/>
          </p:nvSpPr>
          <p:spPr>
            <a:xfrm>
              <a:off x="8780837" y="5865089"/>
              <a:ext cx="480550" cy="328472"/>
            </a:xfrm>
            <a:prstGeom prst="rect">
              <a:avLst/>
            </a:prstGeom>
            <a:noFill/>
            <a:ln w="349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fade">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3"/>
                                        </p:tgtEl>
                                        <p:attrNameLst>
                                          <p:attrName>style.visibility</p:attrName>
                                        </p:attrNameLst>
                                      </p:cBhvr>
                                      <p:to>
                                        <p:strVal val="visible"/>
                                      </p:to>
                                    </p:set>
                                    <p:animEffect transition="in" filter="fade">
                                      <p:cBhvr>
                                        <p:cTn id="4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000"/>
              <a:buFont typeface="Century Gothic"/>
              <a:buNone/>
            </a:pPr>
            <a:r>
              <a:rPr lang="en-US" sz="4000"/>
              <a:t>Étapes 4 : Traduction du texte de la note du bas de page</a:t>
            </a:r>
            <a:endParaRPr/>
          </a:p>
        </p:txBody>
      </p:sp>
      <p:sp>
        <p:nvSpPr>
          <p:cNvPr id="193" name="Google Shape;193;p8"/>
          <p:cNvSpPr txBox="1">
            <a:spLocks noGrp="1"/>
          </p:cNvSpPr>
          <p:nvPr>
            <p:ph type="body" idx="1"/>
          </p:nvPr>
        </p:nvSpPr>
        <p:spPr>
          <a:xfrm>
            <a:off x="646105" y="1754750"/>
            <a:ext cx="5726400" cy="4605900"/>
          </a:xfrm>
          <a:prstGeom prst="rect">
            <a:avLst/>
          </a:prstGeom>
          <a:noFill/>
          <a:ln>
            <a:noFill/>
          </a:ln>
        </p:spPr>
        <p:txBody>
          <a:bodyPr spcFirstLastPara="1" wrap="square" lIns="91425" tIns="45700" rIns="91425" bIns="45700" anchor="t" anchorCtr="0">
            <a:normAutofit fontScale="92500" lnSpcReduction="20000"/>
          </a:bodyPr>
          <a:lstStyle/>
          <a:p>
            <a:pPr marL="514350" lvl="0" indent="-503682" algn="l" rtl="0">
              <a:spcBef>
                <a:spcPts val="0"/>
              </a:spcBef>
              <a:spcAft>
                <a:spcPts val="0"/>
              </a:spcAft>
              <a:buSzPct val="80000"/>
              <a:buFont typeface="Century Gothic"/>
              <a:buAutoNum type="arabicPeriod"/>
            </a:pPr>
            <a:r>
              <a:rPr lang="en-US" sz="2800"/>
              <a:t>Traduire le texte de la note du bas de page.</a:t>
            </a:r>
            <a:br>
              <a:rPr lang="en-US" sz="2800"/>
            </a:br>
            <a:br>
              <a:rPr lang="en-US" sz="2800"/>
            </a:br>
            <a:br>
              <a:rPr lang="en-US" sz="2800"/>
            </a:br>
            <a:br>
              <a:rPr lang="en-US" sz="2800"/>
            </a:br>
            <a:br>
              <a:rPr lang="en-US" sz="2800"/>
            </a:br>
            <a:endParaRPr sz="2800"/>
          </a:p>
          <a:p>
            <a:pPr marL="514350" lvl="0" indent="-503682" algn="l" rtl="0">
              <a:spcBef>
                <a:spcPts val="1000"/>
              </a:spcBef>
              <a:spcAft>
                <a:spcPts val="0"/>
              </a:spcAft>
              <a:buSzPct val="80000"/>
              <a:buFont typeface="Century Gothic"/>
              <a:buAutoNum type="arabicPeriod"/>
            </a:pPr>
            <a:r>
              <a:rPr lang="en-US" sz="2800"/>
              <a:t>Cliquez sur la case à cocher pour sauvegarder les modifications sur le passage</a:t>
            </a:r>
            <a:endParaRPr/>
          </a:p>
          <a:p>
            <a:pPr marL="514350" lvl="0" indent="-503682" algn="l" rtl="0">
              <a:spcBef>
                <a:spcPts val="1000"/>
              </a:spcBef>
              <a:spcAft>
                <a:spcPts val="0"/>
              </a:spcAft>
              <a:buSzPct val="80000"/>
              <a:buFont typeface="Century Gothic"/>
              <a:buAutoNum type="arabicPeriod"/>
            </a:pPr>
            <a:r>
              <a:rPr lang="en-US" sz="2800"/>
              <a:t>Marquez le passage comme terminé.</a:t>
            </a:r>
            <a:endParaRPr/>
          </a:p>
          <a:p>
            <a:pPr marL="742950" lvl="1" indent="-194309" algn="l" rtl="0">
              <a:spcBef>
                <a:spcPts val="1000"/>
              </a:spcBef>
              <a:spcAft>
                <a:spcPts val="0"/>
              </a:spcAft>
              <a:buSzPct val="79999"/>
              <a:buNone/>
            </a:pPr>
            <a:endParaRPr/>
          </a:p>
        </p:txBody>
      </p:sp>
      <p:pic>
        <p:nvPicPr>
          <p:cNvPr id="194" name="Google Shape;194;p8"/>
          <p:cNvPicPr preferRelativeResize="0"/>
          <p:nvPr/>
        </p:nvPicPr>
        <p:blipFill rotWithShape="1">
          <a:blip r:embed="rId3">
            <a:alphaModFix/>
          </a:blip>
          <a:srcRect/>
          <a:stretch/>
        </p:blipFill>
        <p:spPr>
          <a:xfrm>
            <a:off x="6430297" y="4721554"/>
            <a:ext cx="4468937" cy="754064"/>
          </a:xfrm>
          <a:prstGeom prst="rect">
            <a:avLst/>
          </a:prstGeom>
          <a:noFill/>
          <a:ln>
            <a:noFill/>
          </a:ln>
        </p:spPr>
      </p:pic>
      <p:pic>
        <p:nvPicPr>
          <p:cNvPr id="195" name="Google Shape;195;p8"/>
          <p:cNvPicPr preferRelativeResize="0"/>
          <p:nvPr/>
        </p:nvPicPr>
        <p:blipFill rotWithShape="1">
          <a:blip r:embed="rId4">
            <a:alphaModFix/>
          </a:blip>
          <a:srcRect/>
          <a:stretch/>
        </p:blipFill>
        <p:spPr>
          <a:xfrm>
            <a:off x="6430297" y="5777167"/>
            <a:ext cx="4468937" cy="597390"/>
          </a:xfrm>
          <a:prstGeom prst="rect">
            <a:avLst/>
          </a:prstGeom>
          <a:noFill/>
          <a:ln>
            <a:noFill/>
          </a:ln>
        </p:spPr>
      </p:pic>
      <p:pic>
        <p:nvPicPr>
          <p:cNvPr id="196" name="Google Shape;196;p8"/>
          <p:cNvPicPr preferRelativeResize="0"/>
          <p:nvPr/>
        </p:nvPicPr>
        <p:blipFill rotWithShape="1">
          <a:blip r:embed="rId5">
            <a:alphaModFix/>
          </a:blip>
          <a:srcRect/>
          <a:stretch/>
        </p:blipFill>
        <p:spPr>
          <a:xfrm>
            <a:off x="6372527" y="1469328"/>
            <a:ext cx="4526707" cy="28120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1000"/>
                                        <p:tgtEl>
                                          <p:spTgt spid="19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3">
                                            <p:txEl>
                                              <p:pRg st="1" end="1"/>
                                            </p:txEl>
                                          </p:spTgt>
                                        </p:tgtEl>
                                        <p:attrNameLst>
                                          <p:attrName>style.visibility</p:attrName>
                                        </p:attrNameLst>
                                      </p:cBhvr>
                                      <p:to>
                                        <p:strVal val="visible"/>
                                      </p:to>
                                    </p:set>
                                    <p:animEffect transition="in" filter="fade">
                                      <p:cBhvr>
                                        <p:cTn id="10" dur="1000"/>
                                        <p:tgtEl>
                                          <p:spTgt spid="19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3">
                                            <p:txEl>
                                              <p:pRg st="2" end="2"/>
                                            </p:txEl>
                                          </p:spTgt>
                                        </p:tgtEl>
                                        <p:attrNameLst>
                                          <p:attrName>style.visibility</p:attrName>
                                        </p:attrNameLst>
                                      </p:cBhvr>
                                      <p:to>
                                        <p:strVal val="visible"/>
                                      </p:to>
                                    </p:set>
                                    <p:animEffect transition="in" filter="fade">
                                      <p:cBhvr>
                                        <p:cTn id="13" dur="1000"/>
                                        <p:tgtEl>
                                          <p:spTgt spid="19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3">
                                            <p:txEl>
                                              <p:pRg st="3" end="3"/>
                                            </p:txEl>
                                          </p:spTgt>
                                        </p:tgtEl>
                                        <p:attrNameLst>
                                          <p:attrName>style.visibility</p:attrName>
                                        </p:attrNameLst>
                                      </p:cBhvr>
                                      <p:to>
                                        <p:strVal val="visible"/>
                                      </p:to>
                                    </p:set>
                                    <p:animEffect transition="in" filter="fade">
                                      <p:cBhvr>
                                        <p:cTn id="16" dur="1000"/>
                                        <p:tgtEl>
                                          <p:spTgt spid="193">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96"/>
                                        </p:tgtEl>
                                        <p:attrNameLst>
                                          <p:attrName>style.visibility</p:attrName>
                                        </p:attrNameLst>
                                      </p:cBhvr>
                                      <p:to>
                                        <p:strVal val="visible"/>
                                      </p:to>
                                    </p:set>
                                    <p:animEffect transition="in" filter="fade">
                                      <p:cBhvr>
                                        <p:cTn id="20" dur="1000"/>
                                        <p:tgtEl>
                                          <p:spTgt spid="19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94"/>
                                        </p:tgtEl>
                                        <p:attrNameLst>
                                          <p:attrName>style.visibility</p:attrName>
                                        </p:attrNameLst>
                                      </p:cBhvr>
                                      <p:to>
                                        <p:strVal val="visible"/>
                                      </p:to>
                                    </p:set>
                                    <p:animEffect transition="in" filter="fade">
                                      <p:cBhvr>
                                        <p:cTn id="24" dur="1000"/>
                                        <p:tgtEl>
                                          <p:spTgt spid="194"/>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fade">
                                      <p:cBhvr>
                                        <p:cTn id="28"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Qu'avez vous appris ?</a:t>
            </a:r>
            <a:endParaRPr/>
          </a:p>
        </p:txBody>
      </p:sp>
      <p:sp>
        <p:nvSpPr>
          <p:cNvPr id="203" name="Google Shape;203;p9"/>
          <p:cNvSpPr txBox="1">
            <a:spLocks noGrp="1"/>
          </p:cNvSpPr>
          <p:nvPr>
            <p:ph type="body" idx="1"/>
          </p:nvPr>
        </p:nvSpPr>
        <p:spPr>
          <a:xfrm>
            <a:off x="809625" y="1554634"/>
            <a:ext cx="6305675" cy="435832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a:t>Dans cette présentation, vous avez appris à :</a:t>
            </a:r>
            <a:endParaRPr/>
          </a:p>
          <a:p>
            <a:pPr marL="342900" lvl="0" indent="-342900" algn="l" rtl="0">
              <a:spcBef>
                <a:spcPts val="1000"/>
              </a:spcBef>
              <a:spcAft>
                <a:spcPts val="0"/>
              </a:spcAft>
              <a:buClr>
                <a:srgbClr val="28C28C"/>
              </a:buClr>
              <a:buSzPts val="1600"/>
              <a:buChar char="►"/>
            </a:pPr>
            <a:r>
              <a:rPr lang="en-US"/>
              <a:t>Expliquer comment les notes de bas de pages sont utilisées</a:t>
            </a:r>
            <a:endParaRPr/>
          </a:p>
          <a:p>
            <a:pPr marL="342900" lvl="0" indent="-342900" algn="l" rtl="0">
              <a:spcBef>
                <a:spcPts val="1000"/>
              </a:spcBef>
              <a:spcAft>
                <a:spcPts val="0"/>
              </a:spcAft>
              <a:buClr>
                <a:srgbClr val="28C28C"/>
              </a:buClr>
              <a:buSzPts val="1600"/>
              <a:buChar char="►"/>
            </a:pPr>
            <a:r>
              <a:rPr lang="en-US"/>
              <a:t>Traduire une note de bas de page</a:t>
            </a:r>
            <a:endParaRPr/>
          </a:p>
        </p:txBody>
      </p:sp>
      <p:pic>
        <p:nvPicPr>
          <p:cNvPr id="204" name="Google Shape;204;p9" descr="A close up of a computer&#10;&#10;Description automatically generated"/>
          <p:cNvPicPr preferRelativeResize="0"/>
          <p:nvPr/>
        </p:nvPicPr>
        <p:blipFill rotWithShape="1">
          <a:blip r:embed="rId3">
            <a:alphaModFix/>
          </a:blip>
          <a:srcRect/>
          <a:stretch/>
        </p:blipFill>
        <p:spPr>
          <a:xfrm>
            <a:off x="7115300" y="1524904"/>
            <a:ext cx="3838575" cy="3857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Widescreen</PresentationFormat>
  <Paragraphs>57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Noto Sans Symbols</vt:lpstr>
      <vt:lpstr>Century Gothic</vt:lpstr>
      <vt:lpstr>Calibri</vt:lpstr>
      <vt:lpstr>Arial</vt:lpstr>
      <vt:lpstr>Ion</vt:lpstr>
      <vt:lpstr>Traduction des notes de bas de page</vt:lpstr>
      <vt:lpstr>Quel est le sujet de cette présentation ? </vt:lpstr>
      <vt:lpstr>Qu'est-ce qu'une note de bas de page ?</vt:lpstr>
      <vt:lpstr>Ajouter une note de bas de page</vt:lpstr>
      <vt:lpstr>Etapes 1 : copier la note de bas de page</vt:lpstr>
      <vt:lpstr> Étapes 2 : Coller la note de bas de page sur la          traduction</vt:lpstr>
      <vt:lpstr>Étapes 3 : Ajout du codage de note de bas de page</vt:lpstr>
      <vt:lpstr>Étapes 4 : Traduction du texte de la note du bas de page</vt:lpstr>
      <vt:lpstr>Qu'avez vous appris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Traduction des notes de bas de page</dc:title>
  <dc:creator>Pamela Gamer</dc:creator>
  <cp:lastModifiedBy>Christine Jarka</cp:lastModifiedBy>
  <cp:revision>1</cp:revision>
  <dcterms:created xsi:type="dcterms:W3CDTF">2019-11-14T18:15:29Z</dcterms:created>
  <dcterms:modified xsi:type="dcterms:W3CDTF">2021-06-09T12:55:14Z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0x0101005AB3623AC358204B8459D60480BA9C2B</vt:lpwstr>
  </property>
</Properties>
</file>