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8ExkjhLXetqR4cicF0LQ7eZqr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5303520" y="2468880"/>
            <a:ext cx="6172200" cy="332958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914400" y="2962656"/>
            <a:ext cx="3200400" cy="3325168"/>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920"/>
              <a:buNone/>
              <a:defRPr sz="2400" b="1" cap="none">
                <a:solidFill>
                  <a:srgbClr val="28C28C"/>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pic>
        <p:nvPicPr>
          <p:cNvPr id="18" name="Google Shape;18;p11"/>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19" name="Google Shape;19;p11" descr="A close up of a sign&#10;&#10;Description automatically generated"/>
          <p:cNvPicPr preferRelativeResize="0"/>
          <p:nvPr/>
        </p:nvPicPr>
        <p:blipFill rotWithShape="1">
          <a:blip r:embed="rId3">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2"/>
        <p:cNvGrpSpPr/>
        <p:nvPr/>
      </p:nvGrpSpPr>
      <p:grpSpPr>
        <a:xfrm>
          <a:off x="0" y="0"/>
          <a:ext cx="0" cy="0"/>
          <a:chOff x="0" y="0"/>
          <a:chExt cx="0" cy="0"/>
        </a:xfrm>
      </p:grpSpPr>
      <p:sp>
        <p:nvSpPr>
          <p:cNvPr id="63" name="Google Shape;63;p20"/>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5" name="Google Shape;65;p2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6" name="Google Shape;66;p20"/>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7" name="Google Shape;67;p20"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21"/>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72" name="Google Shape;72;p21"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6" name="Google Shape;76;p2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7" name="Google Shape;77;p22"/>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78" name="Google Shape;78;p2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
        <p:nvSpPr>
          <p:cNvPr id="79" name="Google Shape;79;p2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pic>
        <p:nvPicPr>
          <p:cNvPr id="80" name="Google Shape;80;p22"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84" name="Google Shape;84;p23"/>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85" name="Google Shape;85;p23"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9" name="Google Shape;89;p24"/>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24"/>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1" name="Google Shape;91;p24"/>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2" name="Google Shape;92;p24"/>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3" name="Google Shape;93;p24"/>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94" name="Google Shape;94;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95" name="Google Shape;95;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96" name="Google Shape;96;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97" name="Google Shape;97;p24"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1" name="Google Shape;101;p25"/>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2" name="Google Shape;102;p25"/>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3" name="Google Shape;103;p25"/>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4" name="Google Shape;104;p25"/>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25"/>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25"/>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25"/>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8" name="Google Shape;108;p25"/>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09" name="Google Shape;109;p2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0" name="Google Shape;110;p2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1" name="Google Shape;111;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2" name="Google Shape;112;p25"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6" name="Google Shape;116;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7" name="Google Shape;117;p26"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7"/>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121" name="Google Shape;121;p27"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Clr>
                <a:srgbClr val="28C28C"/>
              </a:buClr>
              <a:buSzPts val="1600"/>
              <a:buChar char="►"/>
              <a:defRPr/>
            </a:lvl1pPr>
            <a:lvl2pPr marL="914400" lvl="1" indent="-320040" algn="l">
              <a:spcBef>
                <a:spcPts val="1000"/>
              </a:spcBef>
              <a:spcAft>
                <a:spcPts val="0"/>
              </a:spcAft>
              <a:buClr>
                <a:srgbClr val="28C28C"/>
              </a:buClr>
              <a:buSzPts val="1440"/>
              <a:buChar char="►"/>
              <a:defRPr/>
            </a:lvl2pPr>
            <a:lvl3pPr marL="1371600" lvl="2" indent="-309880" algn="l">
              <a:spcBef>
                <a:spcPts val="1000"/>
              </a:spcBef>
              <a:spcAft>
                <a:spcPts val="0"/>
              </a:spcAft>
              <a:buClr>
                <a:srgbClr val="28C28C"/>
              </a:buClr>
              <a:buSzPts val="1280"/>
              <a:buChar char="►"/>
              <a:defRPr/>
            </a:lvl3pPr>
            <a:lvl4pPr marL="1828800" lvl="3" indent="-299719" algn="l">
              <a:spcBef>
                <a:spcPts val="1000"/>
              </a:spcBef>
              <a:spcAft>
                <a:spcPts val="0"/>
              </a:spcAft>
              <a:buClr>
                <a:srgbClr val="28C28C"/>
              </a:buClr>
              <a:buSzPts val="1120"/>
              <a:buChar char="►"/>
              <a:defRPr/>
            </a:lvl4pPr>
            <a:lvl5pPr marL="2286000" lvl="4" indent="-299720" algn="l">
              <a:spcBef>
                <a:spcPts val="1000"/>
              </a:spcBef>
              <a:spcAft>
                <a:spcPts val="0"/>
              </a:spcAft>
              <a:buClr>
                <a:srgbClr val="28C28C"/>
              </a:buClr>
              <a:buSzPts val="112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23" name="Google Shape;23;p12"/>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24" name="Google Shape;24;p12" descr="A close up of a sign&#10;&#10;Description automatically generated"/>
          <p:cNvPicPr preferRelativeResize="0"/>
          <p:nvPr/>
        </p:nvPicPr>
        <p:blipFill rotWithShape="1">
          <a:blip r:embed="rId3">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646111" y="2188565"/>
            <a:ext cx="4215384" cy="4206240"/>
          </a:xfrm>
          <a:prstGeom prst="rect">
            <a:avLst/>
          </a:prstGeom>
          <a:noFill/>
          <a:ln>
            <a:noFill/>
          </a:ln>
        </p:spPr>
        <p:txBody>
          <a:bodyPr spcFirstLastPara="1" wrap="square" lIns="91425" tIns="45700" rIns="91425" bIns="45700" anchor="t" anchorCtr="0">
            <a:noAutofit/>
          </a:bodyPr>
          <a:lstStyle>
            <a:lvl1pPr marL="457200" lvl="0" indent="-350520" algn="l">
              <a:spcBef>
                <a:spcPts val="1000"/>
              </a:spcBef>
              <a:spcAft>
                <a:spcPts val="0"/>
              </a:spcAft>
              <a:buClr>
                <a:srgbClr val="28C28C"/>
              </a:buClr>
              <a:buSzPts val="1920"/>
              <a:buChar char="►"/>
              <a:defRPr sz="2400"/>
            </a:lvl1pPr>
            <a:lvl2pPr marL="914400" lvl="1" indent="-350519" algn="l">
              <a:spcBef>
                <a:spcPts val="1000"/>
              </a:spcBef>
              <a:spcAft>
                <a:spcPts val="0"/>
              </a:spcAft>
              <a:buClr>
                <a:srgbClr val="28C28C"/>
              </a:buClr>
              <a:buSzPts val="1920"/>
              <a:buChar char="►"/>
              <a:defRPr sz="2400"/>
            </a:lvl2pPr>
            <a:lvl3pPr marL="1371600" lvl="2" indent="-350519" algn="l">
              <a:spcBef>
                <a:spcPts val="1000"/>
              </a:spcBef>
              <a:spcAft>
                <a:spcPts val="0"/>
              </a:spcAft>
              <a:buClr>
                <a:srgbClr val="28C28C"/>
              </a:buClr>
              <a:buSzPts val="1920"/>
              <a:buChar char="►"/>
              <a:defRPr sz="2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28" name="Google Shape;28;p13"/>
          <p:cNvSpPr txBox="1">
            <a:spLocks noGrp="1"/>
          </p:cNvSpPr>
          <p:nvPr>
            <p:ph type="body" idx="2"/>
          </p:nvPr>
        </p:nvSpPr>
        <p:spPr>
          <a:xfrm>
            <a:off x="5120640" y="2194560"/>
            <a:ext cx="6089904"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29" name="Google Shape;29;p13"/>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30" name="Google Shape;30;p13" descr="A close up of a sign&#10;&#10;Description automatically generated"/>
          <p:cNvPicPr preferRelativeResize="0"/>
          <p:nvPr/>
        </p:nvPicPr>
        <p:blipFill rotWithShape="1">
          <a:blip r:embed="rId3">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b="1" cap="none">
                <a:solidFill>
                  <a:srgbClr val="28C28C"/>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pic>
        <p:nvPicPr>
          <p:cNvPr id="34" name="Google Shape;34;p14"/>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35" name="Google Shape;35;p14" descr="A close up of a sign&#10;&#10;Description automatically generated"/>
          <p:cNvPicPr preferRelativeResize="0"/>
          <p:nvPr/>
        </p:nvPicPr>
        <p:blipFill rotWithShape="1">
          <a:blip r:embed="rId3">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9" name="Google Shape;39;p1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0" name="Google Shape;40;p1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1" name="Google Shape;41;p1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42" name="Google Shape;42;p15"/>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43" name="Google Shape;43;p15" descr="A close up of a sign&#10;&#10;Description automatically generated"/>
          <p:cNvPicPr preferRelativeResize="0"/>
          <p:nvPr/>
        </p:nvPicPr>
        <p:blipFill rotWithShape="1">
          <a:blip r:embed="rId3">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6" name="Google Shape;46;p16"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7"/>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lt1"/>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49" name="Google Shape;49;p17"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18"/>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Clr>
                <a:srgbClr val="28C28C"/>
              </a:buClr>
              <a:buSzPts val="1600"/>
              <a:buChar char="►"/>
              <a:defRPr sz="2000"/>
            </a:lvl1pPr>
            <a:lvl2pPr marL="914400" lvl="1" indent="-320040" algn="l">
              <a:spcBef>
                <a:spcPts val="1000"/>
              </a:spcBef>
              <a:spcAft>
                <a:spcPts val="0"/>
              </a:spcAft>
              <a:buClr>
                <a:srgbClr val="28C28C"/>
              </a:buClr>
              <a:buSzPts val="1440"/>
              <a:buChar char="►"/>
              <a:defRPr sz="1800"/>
            </a:lvl2pPr>
            <a:lvl3pPr marL="1371600" lvl="2" indent="-309880" algn="l">
              <a:spcBef>
                <a:spcPts val="1000"/>
              </a:spcBef>
              <a:spcAft>
                <a:spcPts val="0"/>
              </a:spcAft>
              <a:buClr>
                <a:srgbClr val="28C28C"/>
              </a:buClr>
              <a:buSzPts val="1280"/>
              <a:buChar char="►"/>
              <a:defRPr sz="1600"/>
            </a:lvl3pPr>
            <a:lvl4pPr marL="1828800" lvl="3" indent="-299719" algn="l">
              <a:spcBef>
                <a:spcPts val="1000"/>
              </a:spcBef>
              <a:spcAft>
                <a:spcPts val="0"/>
              </a:spcAft>
              <a:buClr>
                <a:srgbClr val="28C28C"/>
              </a:buClr>
              <a:buSzPts val="1120"/>
              <a:buChar char="►"/>
              <a:defRPr sz="1400"/>
            </a:lvl4pPr>
            <a:lvl5pPr marL="2286000" lvl="4" indent="-299720" algn="l">
              <a:spcBef>
                <a:spcPts val="1000"/>
              </a:spcBef>
              <a:spcAft>
                <a:spcPts val="0"/>
              </a:spcAft>
              <a:buClr>
                <a:srgbClr val="28C28C"/>
              </a:buClr>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53" name="Google Shape;53;p18"/>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4" name="Google Shape;54;p18"/>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55" name="Google Shape;55;p18"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59" name="Google Shape;59;p19"/>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0" name="Google Shape;60;p19"/>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1" name="Google Shape;61;p19" descr="A close up of a sign&#10;&#10;Description automatically generated"/>
          <p:cNvPicPr preferRelativeResize="0"/>
          <p:nvPr/>
        </p:nvPicPr>
        <p:blipFill rotWithShape="1">
          <a:blip r:embed="rId2">
            <a:alphaModFix/>
          </a:blip>
          <a:srcRect/>
          <a:stretch/>
        </p:blipFill>
        <p:spPr>
          <a:xfrm flipH="1">
            <a:off x="10456721" y="217011"/>
            <a:ext cx="656290" cy="740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2664"/>
            </a:gs>
            <a:gs pos="10000">
              <a:srgbClr val="002664"/>
            </a:gs>
            <a:gs pos="100000">
              <a:srgbClr val="004C7A"/>
            </a:gs>
          </a:gsLst>
          <a:lin ang="6120000" scaled="0"/>
        </a:gra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9">
            <a:alphaModFix/>
          </a:blip>
          <a:srcRect b="23320"/>
          <a:stretch/>
        </p:blipFill>
        <p:spPr>
          <a:xfrm>
            <a:off x="8609012" y="6096000"/>
            <a:ext cx="993734" cy="762000"/>
          </a:xfrm>
          <a:prstGeom prst="rect">
            <a:avLst/>
          </a:prstGeom>
          <a:noFill/>
          <a:ln>
            <a:noFill/>
          </a:ln>
        </p:spPr>
      </p:pic>
      <p:sp>
        <p:nvSpPr>
          <p:cNvPr id="11" name="Google Shape;11;p10"/>
          <p:cNvSpPr/>
          <p:nvPr/>
        </p:nvSpPr>
        <p:spPr>
          <a:xfrm>
            <a:off x="10437812" y="0"/>
            <a:ext cx="685800" cy="1143000"/>
          </a:xfrm>
          <a:prstGeom prst="rect">
            <a:avLst/>
          </a:prstGeom>
          <a:solidFill>
            <a:srgbClr val="28C28C"/>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pic>
        <p:nvPicPr>
          <p:cNvPr id="14" name="Google Shape;14;p10"/>
          <p:cNvPicPr preferRelativeResize="0"/>
          <p:nvPr/>
        </p:nvPicPr>
        <p:blipFill rotWithShape="1">
          <a:blip r:embed="rId20">
            <a:alphaModFix/>
          </a:blip>
          <a:srcRect/>
          <a:stretch/>
        </p:blipFill>
        <p:spPr>
          <a:xfrm>
            <a:off x="10486259" y="288479"/>
            <a:ext cx="597215" cy="5972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ctrTitle"/>
          </p:nvPr>
        </p:nvSpPr>
        <p:spPr>
          <a:xfrm>
            <a:off x="5303520" y="2468880"/>
            <a:ext cx="6172200" cy="33295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2"/>
              </a:buClr>
              <a:buSzPts val="4800"/>
              <a:buFont typeface="Century Gothic"/>
              <a:buNone/>
            </a:pPr>
            <a:r>
              <a:rPr lang="en-US" dirty="0"/>
              <a:t>Modification des </a:t>
            </a:r>
            <a:r>
              <a:rPr lang="en-US" dirty="0" err="1"/>
              <a:t>paramètres</a:t>
            </a:r>
            <a:r>
              <a:rPr lang="en-US" dirty="0"/>
              <a:t> de </a:t>
            </a:r>
            <a:r>
              <a:rPr lang="en-US" dirty="0" err="1"/>
              <a:t>programme</a:t>
            </a:r>
            <a:endParaRPr dirty="0"/>
          </a:p>
        </p:txBody>
      </p:sp>
      <p:sp>
        <p:nvSpPr>
          <p:cNvPr id="127" name="Google Shape;127;p1"/>
          <p:cNvSpPr txBox="1">
            <a:spLocks noGrp="1"/>
          </p:cNvSpPr>
          <p:nvPr>
            <p:ph type="subTitle" idx="1"/>
          </p:nvPr>
        </p:nvSpPr>
        <p:spPr>
          <a:xfrm>
            <a:off x="914400" y="2962656"/>
            <a:ext cx="3200400" cy="332516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880"/>
              <a:buNone/>
            </a:pPr>
            <a:r>
              <a:rPr lang="en-US" sz="3600"/>
              <a:t>Rédacteur BTT pour le bureau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 descr="A close up of a computer&#10;&#10;Description automatically generated"/>
          <p:cNvPicPr preferRelativeResize="0"/>
          <p:nvPr/>
        </p:nvPicPr>
        <p:blipFill rotWithShape="1">
          <a:blip r:embed="rId3">
            <a:alphaModFix/>
          </a:blip>
          <a:srcRect/>
          <a:stretch/>
        </p:blipFill>
        <p:spPr>
          <a:xfrm>
            <a:off x="7722863" y="1475471"/>
            <a:ext cx="3838575" cy="3857625"/>
          </a:xfrm>
          <a:prstGeom prst="rect">
            <a:avLst/>
          </a:prstGeom>
          <a:noFill/>
          <a:ln>
            <a:noFill/>
          </a:ln>
        </p:spPr>
      </p:pic>
      <p:sp>
        <p:nvSpPr>
          <p:cNvPr id="134" name="Google Shape;134;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De quoi parle cette présentation ?</a:t>
            </a:r>
            <a:endParaRPr/>
          </a:p>
        </p:txBody>
      </p:sp>
      <p:sp>
        <p:nvSpPr>
          <p:cNvPr id="135" name="Google Shape;135;p2"/>
          <p:cNvSpPr txBox="1">
            <a:spLocks noGrp="1"/>
          </p:cNvSpPr>
          <p:nvPr>
            <p:ph type="body" idx="1"/>
          </p:nvPr>
        </p:nvSpPr>
        <p:spPr>
          <a:xfrm>
            <a:off x="1417210" y="1475475"/>
            <a:ext cx="6305700" cy="4358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apprenez à :</a:t>
            </a:r>
            <a:endParaRPr/>
          </a:p>
          <a:p>
            <a:pPr marL="342900" lvl="0" indent="-342900" algn="l" rtl="0">
              <a:spcBef>
                <a:spcPts val="1000"/>
              </a:spcBef>
              <a:spcAft>
                <a:spcPts val="0"/>
              </a:spcAft>
              <a:buClr>
                <a:srgbClr val="28C28C"/>
              </a:buClr>
              <a:buSzPts val="1600"/>
              <a:buChar char="►"/>
            </a:pPr>
            <a:r>
              <a:rPr lang="en-US"/>
              <a:t>Ouvrez le menu Options</a:t>
            </a:r>
            <a:endParaRPr/>
          </a:p>
          <a:p>
            <a:pPr marL="342900" lvl="0" indent="-342900" algn="l" rtl="0">
              <a:spcBef>
                <a:spcPts val="1000"/>
              </a:spcBef>
              <a:spcAft>
                <a:spcPts val="0"/>
              </a:spcAft>
              <a:buClr>
                <a:srgbClr val="28C28C"/>
              </a:buClr>
              <a:buSzPts val="1600"/>
              <a:buChar char="►"/>
            </a:pPr>
            <a:r>
              <a:rPr lang="en-US"/>
              <a:t>Afficher les paramètres du programme</a:t>
            </a:r>
            <a:endParaRPr/>
          </a:p>
          <a:p>
            <a:pPr marL="342900" lvl="0" indent="-342900" algn="l" rtl="0">
              <a:spcBef>
                <a:spcPts val="1000"/>
              </a:spcBef>
              <a:spcAft>
                <a:spcPts val="0"/>
              </a:spcAft>
              <a:buClr>
                <a:srgbClr val="28C28C"/>
              </a:buClr>
              <a:buSzPts val="1600"/>
              <a:buChar char="►"/>
            </a:pPr>
            <a:r>
              <a:rPr lang="en-US"/>
              <a:t>Changer les paramètres du programme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0" end="0"/>
                                            </p:txEl>
                                          </p:spTgt>
                                        </p:tgtEl>
                                        <p:attrNameLst>
                                          <p:attrName>style.visibility</p:attrName>
                                        </p:attrNameLst>
                                      </p:cBhvr>
                                      <p:to>
                                        <p:strVal val="visible"/>
                                      </p:to>
                                    </p:set>
                                    <p:animEffect transition="in" filter="fade">
                                      <p:cBhvr>
                                        <p:cTn id="12" dur="500"/>
                                        <p:tgtEl>
                                          <p:spTgt spid="1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1" end="1"/>
                                            </p:txEl>
                                          </p:spTgt>
                                        </p:tgtEl>
                                        <p:attrNameLst>
                                          <p:attrName>style.visibility</p:attrName>
                                        </p:attrNameLst>
                                      </p:cBhvr>
                                      <p:to>
                                        <p:strVal val="visible"/>
                                      </p:to>
                                    </p:set>
                                    <p:animEffect transition="in" filter="fade">
                                      <p:cBhvr>
                                        <p:cTn id="17" dur="500"/>
                                        <p:tgtEl>
                                          <p:spTgt spid="1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2" end="2"/>
                                            </p:txEl>
                                          </p:spTgt>
                                        </p:tgtEl>
                                        <p:attrNameLst>
                                          <p:attrName>style.visibility</p:attrName>
                                        </p:attrNameLst>
                                      </p:cBhvr>
                                      <p:to>
                                        <p:strVal val="visible"/>
                                      </p:to>
                                    </p:set>
                                    <p:animEffect transition="in" filter="fade">
                                      <p:cBhvr>
                                        <p:cTn id="22" dur="500"/>
                                        <p:tgtEl>
                                          <p:spTgt spid="1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xEl>
                                              <p:pRg st="3" end="3"/>
                                            </p:txEl>
                                          </p:spTgt>
                                        </p:tgtEl>
                                        <p:attrNameLst>
                                          <p:attrName>style.visibility</p:attrName>
                                        </p:attrNameLst>
                                      </p:cBhvr>
                                      <p:to>
                                        <p:strVal val="visible"/>
                                      </p:to>
                                    </p:set>
                                    <p:animEffect transition="in" filter="fade">
                                      <p:cBhvr>
                                        <p:cTn id="27" dur="5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
          <p:cNvPicPr preferRelativeResize="0"/>
          <p:nvPr/>
        </p:nvPicPr>
        <p:blipFill rotWithShape="1">
          <a:blip r:embed="rId3">
            <a:alphaModFix/>
          </a:blip>
          <a:srcRect/>
          <a:stretch/>
        </p:blipFill>
        <p:spPr>
          <a:xfrm>
            <a:off x="8863314" y="2507665"/>
            <a:ext cx="2116691" cy="3177504"/>
          </a:xfrm>
          <a:prstGeom prst="rect">
            <a:avLst/>
          </a:prstGeom>
          <a:noFill/>
          <a:ln>
            <a:noFill/>
          </a:ln>
        </p:spPr>
      </p:pic>
      <p:pic>
        <p:nvPicPr>
          <p:cNvPr id="141" name="Google Shape;141;p3"/>
          <p:cNvPicPr preferRelativeResize="0"/>
          <p:nvPr/>
        </p:nvPicPr>
        <p:blipFill rotWithShape="1">
          <a:blip r:embed="rId4">
            <a:alphaModFix/>
          </a:blip>
          <a:srcRect/>
          <a:stretch/>
        </p:blipFill>
        <p:spPr>
          <a:xfrm>
            <a:off x="2608822" y="2245733"/>
            <a:ext cx="3291135" cy="4057660"/>
          </a:xfrm>
          <a:prstGeom prst="rect">
            <a:avLst/>
          </a:prstGeom>
          <a:noFill/>
          <a:ln>
            <a:noFill/>
          </a:ln>
        </p:spPr>
      </p:pic>
      <p:sp>
        <p:nvSpPr>
          <p:cNvPr id="142" name="Google Shape;142;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Accéder aux paramètres</a:t>
            </a:r>
            <a:endParaRPr/>
          </a:p>
        </p:txBody>
      </p:sp>
      <p:sp>
        <p:nvSpPr>
          <p:cNvPr id="143" name="Google Shape;143;p3"/>
          <p:cNvSpPr txBox="1">
            <a:spLocks noGrp="1"/>
          </p:cNvSpPr>
          <p:nvPr>
            <p:ph type="body" idx="1"/>
          </p:nvPr>
        </p:nvSpPr>
        <p:spPr>
          <a:xfrm>
            <a:off x="755606" y="1349304"/>
            <a:ext cx="8946541" cy="41954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US" sz="2400"/>
              <a:t>Cliquez sur l'icône à trois points pour accéder au menu Options, puis cliquez sur Paramètres.</a:t>
            </a:r>
            <a:endParaRPr/>
          </a:p>
        </p:txBody>
      </p:sp>
      <p:sp>
        <p:nvSpPr>
          <p:cNvPr id="144" name="Google Shape;144;p3"/>
          <p:cNvSpPr/>
          <p:nvPr/>
        </p:nvSpPr>
        <p:spPr>
          <a:xfrm>
            <a:off x="2608822" y="5685169"/>
            <a:ext cx="462013" cy="462013"/>
          </a:xfrm>
          <a:prstGeom prst="ellipse">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cxnSp>
        <p:nvCxnSpPr>
          <p:cNvPr id="145" name="Google Shape;145;p3"/>
          <p:cNvCxnSpPr>
            <a:stCxn id="144" idx="6"/>
          </p:cNvCxnSpPr>
          <p:nvPr/>
        </p:nvCxnSpPr>
        <p:spPr>
          <a:xfrm rot="10800000" flipH="1">
            <a:off x="3070835" y="5404376"/>
            <a:ext cx="5954400" cy="511800"/>
          </a:xfrm>
          <a:prstGeom prst="straightConnector1">
            <a:avLst/>
          </a:prstGeom>
          <a:noFill/>
          <a:ln w="38100"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0" presetClass="entr" presetSubtype="0" fill="hold"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4"/>
          <p:cNvPicPr preferRelativeResize="0"/>
          <p:nvPr/>
        </p:nvPicPr>
        <p:blipFill rotWithShape="1">
          <a:blip r:embed="rId3">
            <a:alphaModFix/>
          </a:blip>
          <a:srcRect/>
          <a:stretch/>
        </p:blipFill>
        <p:spPr>
          <a:xfrm>
            <a:off x="153997" y="1521357"/>
            <a:ext cx="5694270" cy="4291614"/>
          </a:xfrm>
          <a:prstGeom prst="rect">
            <a:avLst/>
          </a:prstGeom>
          <a:noFill/>
          <a:ln>
            <a:noFill/>
          </a:ln>
        </p:spPr>
      </p:pic>
      <p:sp>
        <p:nvSpPr>
          <p:cNvPr id="152" name="Google Shape;152;p4"/>
          <p:cNvSpPr txBox="1">
            <a:spLocks noGrp="1"/>
          </p:cNvSpPr>
          <p:nvPr>
            <p:ph type="title"/>
          </p:nvPr>
        </p:nvSpPr>
        <p:spPr>
          <a:xfrm>
            <a:off x="1484310" y="104330"/>
            <a:ext cx="10018713" cy="8979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Menu des paramètres</a:t>
            </a:r>
            <a:endParaRPr/>
          </a:p>
        </p:txBody>
      </p:sp>
      <p:sp>
        <p:nvSpPr>
          <p:cNvPr id="153" name="Google Shape;153;p4"/>
          <p:cNvSpPr txBox="1">
            <a:spLocks noGrp="1"/>
          </p:cNvSpPr>
          <p:nvPr>
            <p:ph type="body" idx="1"/>
          </p:nvPr>
        </p:nvSpPr>
        <p:spPr>
          <a:xfrm>
            <a:off x="5996667" y="1206631"/>
            <a:ext cx="6073413" cy="5495826"/>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1600"/>
              <a:buNone/>
            </a:pPr>
            <a:r>
              <a:rPr lang="en-US" b="1">
                <a:solidFill>
                  <a:srgbClr val="FF0000"/>
                </a:solidFill>
              </a:rPr>
              <a:t>Paramètres généraux</a:t>
            </a:r>
            <a:endParaRPr/>
          </a:p>
          <a:p>
            <a:pPr marL="171450" lvl="0" indent="-171450" algn="l" rtl="0">
              <a:spcBef>
                <a:spcPts val="1000"/>
              </a:spcBef>
              <a:spcAft>
                <a:spcPts val="0"/>
              </a:spcAft>
              <a:buSzPts val="1440"/>
              <a:buFont typeface="Arial"/>
              <a:buChar char="•"/>
            </a:pPr>
            <a:r>
              <a:rPr lang="en-US" sz="1800" b="1"/>
              <a:t>Mode de langue de la passerelle</a:t>
            </a:r>
            <a:r>
              <a:rPr lang="en-US" sz="1800"/>
              <a:t>– </a:t>
            </a:r>
            <a:r>
              <a:rPr lang="en-US" sz="1800" b="1"/>
              <a:t> </a:t>
            </a:r>
            <a:r>
              <a:rPr lang="en-US" sz="1800"/>
              <a:t>Cochez pour fournir les options de langue de la passerelle.</a:t>
            </a:r>
            <a:endParaRPr/>
          </a:p>
          <a:p>
            <a:pPr marL="171450" lvl="0" indent="-171450" algn="l" rtl="0">
              <a:spcBef>
                <a:spcPts val="1000"/>
              </a:spcBef>
              <a:spcAft>
                <a:spcPts val="0"/>
              </a:spcAft>
              <a:buSzPts val="1440"/>
              <a:buFont typeface="Arial"/>
              <a:buChar char="•"/>
            </a:pPr>
            <a:r>
              <a:rPr lang="en-US" sz="1800" b="1"/>
              <a:t>Mode d'édition aveugle</a:t>
            </a:r>
            <a:r>
              <a:rPr lang="en-US" sz="1800"/>
              <a:t>– </a:t>
            </a:r>
            <a:r>
              <a:rPr lang="en-US" sz="1800" b="1"/>
              <a:t> </a:t>
            </a:r>
            <a:r>
              <a:rPr lang="en-US" sz="1800"/>
              <a:t>Cochez cette case pour fournir des options de rédaction à l'aveugle.</a:t>
            </a:r>
            <a:endParaRPr/>
          </a:p>
          <a:p>
            <a:pPr marL="171450" lvl="0" indent="-171450" algn="l" rtl="0">
              <a:spcBef>
                <a:spcPts val="1000"/>
              </a:spcBef>
              <a:spcAft>
                <a:spcPts val="0"/>
              </a:spcAft>
              <a:buSzPts val="1440"/>
              <a:buFont typeface="Arial"/>
              <a:buChar char="•"/>
            </a:pPr>
            <a:r>
              <a:rPr lang="en-US" sz="1800" b="1"/>
              <a:t>Police de traduction cible</a:t>
            </a:r>
            <a:r>
              <a:rPr lang="en-US" sz="1800"/>
              <a:t>– Le nom de la police choisie s'affiche ; cliquez pour changer la police.</a:t>
            </a:r>
            <a:endParaRPr/>
          </a:p>
          <a:p>
            <a:pPr marL="171450" lvl="0" indent="-171450" algn="l" rtl="0">
              <a:spcBef>
                <a:spcPts val="1000"/>
              </a:spcBef>
              <a:spcAft>
                <a:spcPts val="0"/>
              </a:spcAft>
              <a:buSzPts val="1440"/>
              <a:buFont typeface="Arial"/>
              <a:buChar char="•"/>
            </a:pPr>
            <a:r>
              <a:rPr lang="en-US" sz="1800" b="1"/>
              <a:t>Police de traduction source</a:t>
            </a:r>
            <a:r>
              <a:rPr lang="en-US" sz="1800"/>
              <a:t>–  Le nom de la police choisie est affiché ; cliquez pour changer la police.</a:t>
            </a:r>
            <a:endParaRPr/>
          </a:p>
          <a:p>
            <a:pPr marL="171450" lvl="0" indent="-171450" algn="l" rtl="0">
              <a:spcBef>
                <a:spcPts val="1000"/>
              </a:spcBef>
              <a:spcAft>
                <a:spcPts val="0"/>
              </a:spcAft>
              <a:buSzPts val="1440"/>
              <a:buFont typeface="Arial"/>
              <a:buChar char="•"/>
            </a:pPr>
            <a:r>
              <a:rPr lang="en-US" sz="1800" b="1"/>
              <a:t>Taille de la police de traduction cible</a:t>
            </a:r>
            <a:r>
              <a:rPr lang="en-US" sz="1800"/>
              <a:t>– La taille de la police choisie est affichée ; cliquez pour changer la taille de la police.</a:t>
            </a:r>
            <a:endParaRPr/>
          </a:p>
          <a:p>
            <a:pPr marL="171450" lvl="0" indent="-171450" algn="l" rtl="0">
              <a:spcBef>
                <a:spcPts val="1000"/>
              </a:spcBef>
              <a:spcAft>
                <a:spcPts val="0"/>
              </a:spcAft>
              <a:buSzPts val="1440"/>
              <a:buFont typeface="Arial"/>
              <a:buChar char="•"/>
            </a:pPr>
            <a:r>
              <a:rPr lang="en-US" sz="1800" b="1"/>
              <a:t>Taille de la police de traduction source</a:t>
            </a:r>
            <a:r>
              <a:rPr lang="en-US" sz="1800"/>
              <a:t>– La taille de la police choisie est affichée ; cliquez pour changer la taille de la police. </a:t>
            </a:r>
            <a:endParaRPr/>
          </a:p>
          <a:p>
            <a:pPr marL="171450" lvl="0" indent="-171450" algn="l" rtl="0">
              <a:spcBef>
                <a:spcPts val="1000"/>
              </a:spcBef>
              <a:spcAft>
                <a:spcPts val="0"/>
              </a:spcAft>
              <a:buSzPts val="1440"/>
              <a:buFont typeface="Arial"/>
              <a:buChar char="•"/>
            </a:pPr>
            <a:r>
              <a:rPr lang="en-US" sz="1800" b="1"/>
              <a:t>Emplacement de sauvegarde</a:t>
            </a:r>
            <a:r>
              <a:rPr lang="en-US" sz="1800"/>
              <a:t>– L'emplacement du système de fichiers où les fichiers du projet sont stockés (tS sauvegarde automatiquement à cet emplacement toutes les 5 minutes); cliquez pour modifier l'emplacement.</a:t>
            </a:r>
            <a:endParaRPr/>
          </a:p>
        </p:txBody>
      </p:sp>
      <p:sp>
        <p:nvSpPr>
          <p:cNvPr id="154" name="Google Shape;154;p4"/>
          <p:cNvSpPr/>
          <p:nvPr/>
        </p:nvSpPr>
        <p:spPr>
          <a:xfrm>
            <a:off x="341676" y="1829617"/>
            <a:ext cx="800100" cy="40005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2000"/>
                                        <p:tgtEl>
                                          <p:spTgt spid="1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3"/>
                                        </p:tgtEl>
                                        <p:attrNameLst>
                                          <p:attrName>style.visibility</p:attrName>
                                        </p:attrNameLst>
                                      </p:cBhvr>
                                      <p:to>
                                        <p:strVal val="visible"/>
                                      </p:to>
                                    </p:set>
                                    <p:animEffect transition="in" filter="fade">
                                      <p:cBhvr>
                                        <p:cTn id="11"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5"/>
          <p:cNvPicPr preferRelativeResize="0"/>
          <p:nvPr/>
        </p:nvPicPr>
        <p:blipFill rotWithShape="1">
          <a:blip r:embed="rId3">
            <a:alphaModFix/>
          </a:blip>
          <a:srcRect/>
          <a:stretch/>
        </p:blipFill>
        <p:spPr>
          <a:xfrm>
            <a:off x="502879" y="1756403"/>
            <a:ext cx="4604698" cy="4085999"/>
          </a:xfrm>
          <a:prstGeom prst="rect">
            <a:avLst/>
          </a:prstGeom>
          <a:noFill/>
          <a:ln>
            <a:noFill/>
          </a:ln>
        </p:spPr>
      </p:pic>
      <p:sp>
        <p:nvSpPr>
          <p:cNvPr id="161" name="Google Shape;161;p5"/>
          <p:cNvSpPr txBox="1">
            <a:spLocks noGrp="1"/>
          </p:cNvSpPr>
          <p:nvPr>
            <p:ph type="title"/>
          </p:nvPr>
        </p:nvSpPr>
        <p:spPr>
          <a:xfrm>
            <a:off x="1484310" y="104330"/>
            <a:ext cx="10018713" cy="8979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Menu des paramètres</a:t>
            </a:r>
            <a:endParaRPr/>
          </a:p>
        </p:txBody>
      </p:sp>
      <p:sp>
        <p:nvSpPr>
          <p:cNvPr id="162" name="Google Shape;162;p5"/>
          <p:cNvSpPr txBox="1">
            <a:spLocks noGrp="1"/>
          </p:cNvSpPr>
          <p:nvPr>
            <p:ph type="body" idx="1"/>
          </p:nvPr>
        </p:nvSpPr>
        <p:spPr>
          <a:xfrm>
            <a:off x="5808617" y="1756403"/>
            <a:ext cx="6073413" cy="49972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b="1"/>
              <a:t>Faites défiler vers le bas pour voir plus de paramètres :</a:t>
            </a:r>
            <a:endParaRPr/>
          </a:p>
          <a:p>
            <a:pPr marL="0" lvl="0" indent="0" algn="l" rtl="0">
              <a:spcBef>
                <a:spcPts val="1000"/>
              </a:spcBef>
              <a:spcAft>
                <a:spcPts val="0"/>
              </a:spcAft>
              <a:buSzPts val="2240"/>
              <a:buNone/>
            </a:pPr>
            <a:r>
              <a:rPr lang="en-US" sz="2800" b="1">
                <a:solidFill>
                  <a:srgbClr val="FF0000"/>
                </a:solidFill>
              </a:rPr>
              <a:t>À propos des paramètres </a:t>
            </a:r>
            <a:r>
              <a:rPr lang="en-US" sz="2400" b="1"/>
              <a:t>(ces paramètres sont en lecture seule et ne peuvent être modifiés)</a:t>
            </a:r>
            <a:endParaRPr sz="2800" b="1"/>
          </a:p>
          <a:p>
            <a:pPr marL="171450" lvl="0" indent="-171450" algn="l" rtl="0">
              <a:spcBef>
                <a:spcPts val="1000"/>
              </a:spcBef>
              <a:spcAft>
                <a:spcPts val="0"/>
              </a:spcAft>
              <a:buSzPts val="1600"/>
              <a:buFont typeface="Arial"/>
              <a:buChar char="•"/>
            </a:pPr>
            <a:r>
              <a:rPr lang="en-US" b="1"/>
              <a:t>Version de l'application</a:t>
            </a:r>
            <a:r>
              <a:rPr lang="en-US" sz="2000"/>
              <a:t> – </a:t>
            </a:r>
            <a:r>
              <a:rPr lang="en-US"/>
              <a:t>La version installée du programme translationStudio</a:t>
            </a:r>
            <a:endParaRPr/>
          </a:p>
          <a:p>
            <a:pPr marL="171450" lvl="0" indent="-171450" algn="l" rtl="0">
              <a:spcBef>
                <a:spcPts val="1000"/>
              </a:spcBef>
              <a:spcAft>
                <a:spcPts val="0"/>
              </a:spcAft>
              <a:buSzPts val="1600"/>
              <a:buFont typeface="Arial"/>
              <a:buChar char="•"/>
            </a:pPr>
            <a:r>
              <a:rPr lang="en-US" b="1"/>
              <a:t>Version Git</a:t>
            </a:r>
            <a:r>
              <a:rPr lang="en-US" sz="2000"/>
              <a:t> – </a:t>
            </a:r>
            <a:r>
              <a:rPr lang="en-US"/>
              <a:t>La version installée de Git, qui est un système de contrôle de version utilisé par translationStudio</a:t>
            </a:r>
            <a:endParaRPr/>
          </a:p>
          <a:p>
            <a:pPr marL="171450" lvl="0" indent="-171450" algn="l" rtl="0">
              <a:spcBef>
                <a:spcPts val="1000"/>
              </a:spcBef>
              <a:spcAft>
                <a:spcPts val="0"/>
              </a:spcAft>
              <a:buSzPts val="1600"/>
              <a:buFont typeface="Arial"/>
              <a:buChar char="•"/>
            </a:pPr>
            <a:r>
              <a:rPr lang="en-US" b="1"/>
              <a:t>Chemin des données</a:t>
            </a:r>
            <a:r>
              <a:rPr lang="en-US" sz="2000" b="1"/>
              <a:t> </a:t>
            </a:r>
            <a:r>
              <a:rPr lang="en-US" sz="2000"/>
              <a:t>– </a:t>
            </a:r>
            <a:r>
              <a:rPr lang="en-US"/>
              <a:t>Chemin d'accès aux données utilisées par le programme</a:t>
            </a:r>
            <a:endParaRPr/>
          </a:p>
        </p:txBody>
      </p:sp>
      <p:sp>
        <p:nvSpPr>
          <p:cNvPr id="163" name="Google Shape;163;p5"/>
          <p:cNvSpPr/>
          <p:nvPr/>
        </p:nvSpPr>
        <p:spPr>
          <a:xfrm>
            <a:off x="927505" y="2962634"/>
            <a:ext cx="800100" cy="40005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000"/>
                                        <p:tgtEl>
                                          <p:spTgt spid="16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6"/>
          <p:cNvPicPr preferRelativeResize="0"/>
          <p:nvPr/>
        </p:nvPicPr>
        <p:blipFill rotWithShape="1">
          <a:blip r:embed="rId3">
            <a:alphaModFix/>
          </a:blip>
          <a:srcRect/>
          <a:stretch/>
        </p:blipFill>
        <p:spPr>
          <a:xfrm>
            <a:off x="950183" y="1186543"/>
            <a:ext cx="3794627" cy="5148939"/>
          </a:xfrm>
          <a:prstGeom prst="rect">
            <a:avLst/>
          </a:prstGeom>
          <a:noFill/>
          <a:ln>
            <a:noFill/>
          </a:ln>
        </p:spPr>
      </p:pic>
      <p:sp>
        <p:nvSpPr>
          <p:cNvPr id="170" name="Google Shape;170;p6"/>
          <p:cNvSpPr txBox="1">
            <a:spLocks noGrp="1"/>
          </p:cNvSpPr>
          <p:nvPr>
            <p:ph type="body" idx="1"/>
          </p:nvPr>
        </p:nvSpPr>
        <p:spPr>
          <a:xfrm>
            <a:off x="5039360" y="1186544"/>
            <a:ext cx="5688952" cy="549728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ct val="80000"/>
              <a:buNone/>
            </a:pPr>
            <a:r>
              <a:rPr lang="en-US" b="1">
                <a:solidFill>
                  <a:srgbClr val="FF0000"/>
                </a:solidFill>
              </a:rPr>
              <a:t>Paramètres juridiques </a:t>
            </a:r>
            <a:r>
              <a:rPr lang="en-US" b="1"/>
              <a:t>(ces paramètres sont en lecture seule et ne peuvent être modifiés)</a:t>
            </a:r>
            <a:endParaRPr/>
          </a:p>
          <a:p>
            <a:pPr marL="342900" lvl="0" indent="-335280" algn="l" rtl="0">
              <a:spcBef>
                <a:spcPts val="1000"/>
              </a:spcBef>
              <a:spcAft>
                <a:spcPts val="0"/>
              </a:spcAft>
              <a:buClr>
                <a:srgbClr val="28C28C"/>
              </a:buClr>
              <a:buSzPct val="80000"/>
              <a:buChar char="►"/>
            </a:pPr>
            <a:r>
              <a:rPr lang="en-US" b="1"/>
              <a:t>Contrat de licence</a:t>
            </a:r>
            <a:r>
              <a:rPr lang="en-US"/>
              <a:t> - cliquez pour lire ce que vous avez accepté de faire avec le contenu du programme et le contenu que vous créez.</a:t>
            </a:r>
            <a:endParaRPr/>
          </a:p>
          <a:p>
            <a:pPr marL="342900" lvl="0" indent="-335280" algn="l" rtl="0">
              <a:spcBef>
                <a:spcPts val="1000"/>
              </a:spcBef>
              <a:spcAft>
                <a:spcPts val="0"/>
              </a:spcAft>
              <a:buClr>
                <a:srgbClr val="28C28C"/>
              </a:buClr>
              <a:buSzPct val="80000"/>
              <a:buChar char="►"/>
            </a:pPr>
            <a:r>
              <a:rPr lang="en-US" b="1"/>
              <a:t>Déclaration de foi</a:t>
            </a:r>
            <a:r>
              <a:rPr lang="en-US"/>
              <a:t> - cliquez pour consulter les croyances essentielles que vous avez acceptées.</a:t>
            </a:r>
            <a:endParaRPr/>
          </a:p>
          <a:p>
            <a:pPr marL="342900" lvl="0" indent="-335280" algn="l" rtl="0">
              <a:spcBef>
                <a:spcPts val="1000"/>
              </a:spcBef>
              <a:spcAft>
                <a:spcPts val="0"/>
              </a:spcAft>
              <a:buClr>
                <a:srgbClr val="28C28C"/>
              </a:buClr>
              <a:buSzPct val="80000"/>
              <a:buChar char="►"/>
            </a:pPr>
            <a:r>
              <a:rPr lang="en-US" b="1"/>
              <a:t>Directives de traduction</a:t>
            </a:r>
            <a:r>
              <a:rPr lang="en-US"/>
              <a:t> - cliquez pour en savoir plus sur les directives qui peuvent aider le traducteur à traduire le texte de manière claire, précise et naturelle.</a:t>
            </a:r>
            <a:endParaRPr/>
          </a:p>
          <a:p>
            <a:pPr marL="342900" lvl="0" indent="-335280" algn="l" rtl="0">
              <a:spcBef>
                <a:spcPts val="1000"/>
              </a:spcBef>
              <a:spcAft>
                <a:spcPts val="0"/>
              </a:spcAft>
              <a:buClr>
                <a:srgbClr val="28C28C"/>
              </a:buClr>
              <a:buSzPct val="80000"/>
              <a:buChar char="►"/>
            </a:pPr>
            <a:r>
              <a:rPr lang="en-US" b="1"/>
              <a:t>Licences logicielles</a:t>
            </a:r>
            <a:r>
              <a:rPr lang="en-US"/>
              <a:t> - cliquez pour afficher toutes les licences des packages de code et des bibliothèques utilisés par le programme translationStudio.</a:t>
            </a:r>
            <a:endParaRPr/>
          </a:p>
          <a:p>
            <a:pPr marL="342900" lvl="0" indent="-335280" algn="l" rtl="0">
              <a:spcBef>
                <a:spcPts val="1000"/>
              </a:spcBef>
              <a:spcAft>
                <a:spcPts val="0"/>
              </a:spcAft>
              <a:buClr>
                <a:srgbClr val="28C28C"/>
              </a:buClr>
              <a:buSzPct val="80000"/>
              <a:buChar char="►"/>
            </a:pPr>
            <a:r>
              <a:rPr lang="en-US" b="1"/>
              <a:t>Attribution</a:t>
            </a:r>
            <a:r>
              <a:rPr lang="en-US"/>
              <a:t> - cliquez pour en savoir plus sur les restrictions d'utilisation des œuvres dérivées et de l'image de marque.</a:t>
            </a:r>
            <a:endParaRPr/>
          </a:p>
          <a:p>
            <a:pPr marL="0" lvl="0" indent="0" algn="l" rtl="0">
              <a:spcBef>
                <a:spcPts val="1000"/>
              </a:spcBef>
              <a:spcAft>
                <a:spcPts val="0"/>
              </a:spcAft>
              <a:buSzPct val="80000"/>
              <a:buNone/>
            </a:pPr>
            <a:endParaRPr b="1"/>
          </a:p>
        </p:txBody>
      </p:sp>
      <p:sp>
        <p:nvSpPr>
          <p:cNvPr id="171" name="Google Shape;171;p6"/>
          <p:cNvSpPr txBox="1">
            <a:spLocks noGrp="1"/>
          </p:cNvSpPr>
          <p:nvPr>
            <p:ph type="title"/>
          </p:nvPr>
        </p:nvSpPr>
        <p:spPr>
          <a:xfrm>
            <a:off x="1484310" y="61299"/>
            <a:ext cx="10018713" cy="8979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Menu des paramètres</a:t>
            </a:r>
            <a:endParaRPr/>
          </a:p>
        </p:txBody>
      </p:sp>
      <p:sp>
        <p:nvSpPr>
          <p:cNvPr id="172" name="Google Shape;172;p6"/>
          <p:cNvSpPr/>
          <p:nvPr/>
        </p:nvSpPr>
        <p:spPr>
          <a:xfrm>
            <a:off x="1392054" y="2508885"/>
            <a:ext cx="800100" cy="40005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2000"/>
                                        <p:tgtEl>
                                          <p:spTgt spid="17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fade">
                                      <p:cBhvr>
                                        <p:cTn id="11"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7"/>
          <p:cNvPicPr preferRelativeResize="0"/>
          <p:nvPr/>
        </p:nvPicPr>
        <p:blipFill rotWithShape="1">
          <a:blip r:embed="rId3">
            <a:alphaModFix/>
          </a:blip>
          <a:srcRect/>
          <a:stretch/>
        </p:blipFill>
        <p:spPr>
          <a:xfrm>
            <a:off x="1223044" y="1430920"/>
            <a:ext cx="3755353" cy="4752801"/>
          </a:xfrm>
          <a:prstGeom prst="rect">
            <a:avLst/>
          </a:prstGeom>
          <a:noFill/>
          <a:ln>
            <a:noFill/>
          </a:ln>
        </p:spPr>
      </p:pic>
      <p:sp>
        <p:nvSpPr>
          <p:cNvPr id="179" name="Google Shape;179;p7"/>
          <p:cNvSpPr txBox="1">
            <a:spLocks noGrp="1"/>
          </p:cNvSpPr>
          <p:nvPr>
            <p:ph type="body" idx="1"/>
          </p:nvPr>
        </p:nvSpPr>
        <p:spPr>
          <a:xfrm>
            <a:off x="5422975" y="1272775"/>
            <a:ext cx="6216000" cy="5269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b="1">
                <a:solidFill>
                  <a:srgbClr val="FF0000"/>
                </a:solidFill>
              </a:rPr>
              <a:t>Avancée</a:t>
            </a:r>
            <a:endParaRPr sz="2400" b="1"/>
          </a:p>
          <a:p>
            <a:pPr marL="342900" lvl="0" indent="-356870" algn="l" rtl="0">
              <a:spcBef>
                <a:spcPts val="1000"/>
              </a:spcBef>
              <a:spcAft>
                <a:spcPts val="0"/>
              </a:spcAft>
              <a:buSzPts val="1500"/>
              <a:buChar char="►"/>
            </a:pPr>
            <a:r>
              <a:rPr lang="en-US" sz="1500" b="1"/>
              <a:t>Suite de serveurs (par exemple, WACS ou DCS) : </a:t>
            </a:r>
            <a:r>
              <a:rPr lang="en-US" sz="1500"/>
              <a:t>spécifie le serveur de contenu sur lequel vous pouvez télécharger ou importer des traductions. Choisissez entre le serveur de contenu Wycliffe Associates (WACS) ou le serveur de contenu Door43 (DCS). La modification de ce paramètre modifie également automatiquement les valeurs des 2 paramètres suivants indiqués ci-dessous.</a:t>
            </a:r>
            <a:br>
              <a:rPr lang="en-US" sz="1500"/>
            </a:br>
            <a:r>
              <a:rPr lang="en-US" sz="1500" b="1"/>
              <a:t>Remarque : </a:t>
            </a:r>
            <a:r>
              <a:rPr lang="en-US" sz="1500"/>
              <a:t>Si vous modifiez ce paramètre, vous êtes invité à fermer et à rouvrir le programme BTT Writer.</a:t>
            </a:r>
            <a:endParaRPr sz="1500"/>
          </a:p>
          <a:p>
            <a:pPr marL="342900" lvl="0" indent="-356870" algn="l" rtl="0">
              <a:spcBef>
                <a:spcPts val="1000"/>
              </a:spcBef>
              <a:spcAft>
                <a:spcPts val="0"/>
              </a:spcAft>
              <a:buSzPts val="1500"/>
              <a:buChar char="►"/>
            </a:pPr>
            <a:r>
              <a:rPr lang="en-US" sz="1500" b="1"/>
              <a:t>Serveur de données : </a:t>
            </a:r>
            <a:r>
              <a:rPr lang="en-US" sz="1500"/>
              <a:t>le serveur WACS ou Door43, selon ce que vous choisissez pour Server Suite. Ne modifiez cette valeur que si vous y êtes invité par un technicien de support.</a:t>
            </a:r>
            <a:endParaRPr sz="1500"/>
          </a:p>
          <a:p>
            <a:pPr marL="342900" lvl="0" indent="-356870" algn="l" rtl="0">
              <a:spcBef>
                <a:spcPts val="1000"/>
              </a:spcBef>
              <a:spcAft>
                <a:spcPts val="0"/>
              </a:spcAft>
              <a:buSzPts val="1500"/>
              <a:buChar char="►"/>
            </a:pPr>
            <a:r>
              <a:rPr lang="en-US" sz="1500" b="1"/>
              <a:t>Serveur multimédia : </a:t>
            </a:r>
            <a:r>
              <a:rPr lang="en-US" sz="1500"/>
              <a:t>Le serveur multimédia WACS ou unfoldingWord, selon ce que vous choisissez pour Server Suite. Ne modifiez cette valeur que si vous y êtes invité par un technicien de support.</a:t>
            </a:r>
            <a:endParaRPr sz="1500"/>
          </a:p>
          <a:p>
            <a:pPr marL="342900" lvl="0" indent="-356870" algn="l" rtl="0">
              <a:spcBef>
                <a:spcPts val="1000"/>
              </a:spcBef>
              <a:spcAft>
                <a:spcPts val="0"/>
              </a:spcAft>
              <a:buSzPts val="1500"/>
              <a:buChar char="►"/>
            </a:pPr>
            <a:r>
              <a:rPr lang="en-US" sz="1500" b="1"/>
              <a:t>Outils de développement </a:t>
            </a:r>
            <a:r>
              <a:rPr lang="en-US" sz="1500"/>
              <a:t>: vous ne devez pas ouvrir les outils de développement à moins d'y être invité par un technicien de support.</a:t>
            </a:r>
            <a:endParaRPr sz="1500"/>
          </a:p>
          <a:p>
            <a:pPr marL="171450" lvl="0" indent="-110490" algn="l" rtl="0">
              <a:spcBef>
                <a:spcPts val="1000"/>
              </a:spcBef>
              <a:spcAft>
                <a:spcPts val="0"/>
              </a:spcAft>
              <a:buSzPts val="960"/>
              <a:buFont typeface="Arial"/>
              <a:buNone/>
            </a:pPr>
            <a:endParaRPr sz="1200"/>
          </a:p>
        </p:txBody>
      </p:sp>
      <p:sp>
        <p:nvSpPr>
          <p:cNvPr id="180" name="Google Shape;180;p7"/>
          <p:cNvSpPr txBox="1">
            <a:spLocks noGrp="1"/>
          </p:cNvSpPr>
          <p:nvPr>
            <p:ph type="title"/>
          </p:nvPr>
        </p:nvSpPr>
        <p:spPr>
          <a:xfrm>
            <a:off x="1484310" y="61299"/>
            <a:ext cx="10018713" cy="8979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Menu des paramètres</a:t>
            </a:r>
            <a:endParaRPr/>
          </a:p>
        </p:txBody>
      </p:sp>
      <p:sp>
        <p:nvSpPr>
          <p:cNvPr id="181" name="Google Shape;181;p7"/>
          <p:cNvSpPr/>
          <p:nvPr/>
        </p:nvSpPr>
        <p:spPr>
          <a:xfrm>
            <a:off x="1621878" y="2638290"/>
            <a:ext cx="800100" cy="40005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2000"/>
                                        <p:tgtEl>
                                          <p:spTgt spid="181"/>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79">
                                            <p:txEl>
                                              <p:pRg st="0" end="0"/>
                                            </p:txEl>
                                          </p:spTgt>
                                        </p:tgtEl>
                                        <p:attrNameLst>
                                          <p:attrName>style.visibility</p:attrName>
                                        </p:attrNameLst>
                                      </p:cBhvr>
                                      <p:to>
                                        <p:strVal val="visible"/>
                                      </p:to>
                                    </p:set>
                                    <p:animEffect transition="in" filter="fade">
                                      <p:cBhvr>
                                        <p:cTn id="11" dur="500"/>
                                        <p:tgtEl>
                                          <p:spTgt spid="179">
                                            <p:txEl>
                                              <p:pRg st="0" end="0"/>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179">
                                            <p:txEl>
                                              <p:pRg st="1" end="1"/>
                                            </p:txEl>
                                          </p:spTgt>
                                        </p:tgtEl>
                                        <p:attrNameLst>
                                          <p:attrName>style.visibility</p:attrName>
                                        </p:attrNameLst>
                                      </p:cBhvr>
                                      <p:to>
                                        <p:strVal val="visible"/>
                                      </p:to>
                                    </p:set>
                                    <p:animEffect transition="in" filter="fade">
                                      <p:cBhvr>
                                        <p:cTn id="15" dur="500"/>
                                        <p:tgtEl>
                                          <p:spTgt spid="17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9">
                                            <p:txEl>
                                              <p:pRg st="2" end="2"/>
                                            </p:txEl>
                                          </p:spTgt>
                                        </p:tgtEl>
                                        <p:attrNameLst>
                                          <p:attrName>style.visibility</p:attrName>
                                        </p:attrNameLst>
                                      </p:cBhvr>
                                      <p:to>
                                        <p:strVal val="visible"/>
                                      </p:to>
                                    </p:set>
                                    <p:animEffect transition="in" filter="fade">
                                      <p:cBhvr>
                                        <p:cTn id="19" dur="500"/>
                                        <p:tgtEl>
                                          <p:spTgt spid="179">
                                            <p:txEl>
                                              <p:pRg st="2" end="2"/>
                                            </p:txEl>
                                          </p:spTgt>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79">
                                            <p:txEl>
                                              <p:pRg st="3" end="3"/>
                                            </p:txEl>
                                          </p:spTgt>
                                        </p:tgtEl>
                                        <p:attrNameLst>
                                          <p:attrName>style.visibility</p:attrName>
                                        </p:attrNameLst>
                                      </p:cBhvr>
                                      <p:to>
                                        <p:strVal val="visible"/>
                                      </p:to>
                                    </p:set>
                                    <p:animEffect transition="in" filter="fade">
                                      <p:cBhvr>
                                        <p:cTn id="23" dur="500"/>
                                        <p:tgtEl>
                                          <p:spTgt spid="179">
                                            <p:txEl>
                                              <p:pRg st="3" end="3"/>
                                            </p:txEl>
                                          </p:spTgt>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500"/>
                                        <p:tgtEl>
                                          <p:spTgt spid="179">
                                            <p:txEl>
                                              <p:pRg st="4" end="4"/>
                                            </p:txEl>
                                          </p:spTgt>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179">
                                            <p:txEl>
                                              <p:pRg st="5" end="5"/>
                                            </p:txEl>
                                          </p:spTgt>
                                        </p:tgtEl>
                                        <p:attrNameLst>
                                          <p:attrName>style.visibility</p:attrName>
                                        </p:attrNameLst>
                                      </p:cBhvr>
                                      <p:to>
                                        <p:strVal val="visible"/>
                                      </p:to>
                                    </p:set>
                                    <p:animEffect transition="in" filter="fade">
                                      <p:cBhvr>
                                        <p:cTn id="31" dur="500"/>
                                        <p:tgtEl>
                                          <p:spTgt spid="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Modification de la taille de la police de traduction</a:t>
            </a:r>
            <a:endParaRPr/>
          </a:p>
        </p:txBody>
      </p:sp>
      <p:sp>
        <p:nvSpPr>
          <p:cNvPr id="187" name="Google Shape;187;p8"/>
          <p:cNvSpPr txBox="1">
            <a:spLocks noGrp="1"/>
          </p:cNvSpPr>
          <p:nvPr>
            <p:ph type="body" idx="1"/>
          </p:nvPr>
        </p:nvSpPr>
        <p:spPr>
          <a:xfrm>
            <a:off x="5721999" y="1923295"/>
            <a:ext cx="6208278"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28C28C"/>
              </a:buClr>
              <a:buSzPts val="1600"/>
              <a:buChar char="►"/>
            </a:pPr>
            <a:r>
              <a:rPr lang="en-US"/>
              <a:t>Cest bien si vous utilisez un langage avec des caractères non romains.</a:t>
            </a:r>
            <a:endParaRPr/>
          </a:p>
          <a:p>
            <a:pPr marL="342900" lvl="0" indent="-342900" algn="l" rtl="0">
              <a:spcBef>
                <a:spcPts val="1000"/>
              </a:spcBef>
              <a:spcAft>
                <a:spcPts val="0"/>
              </a:spcAft>
              <a:buClr>
                <a:srgbClr val="28C28C"/>
              </a:buClr>
              <a:buSzPts val="1600"/>
              <a:buChar char="►"/>
            </a:pPr>
            <a:r>
              <a:rPr lang="en-US"/>
              <a:t>Pour changer la taille de la police dans les paramètres :</a:t>
            </a:r>
            <a:endParaRPr/>
          </a:p>
          <a:p>
            <a:pPr marL="914400" lvl="1" indent="-457200" algn="l" rtl="0">
              <a:spcBef>
                <a:spcPts val="1000"/>
              </a:spcBef>
              <a:spcAft>
                <a:spcPts val="0"/>
              </a:spcAft>
              <a:buSzPts val="1440"/>
              <a:buFont typeface="Century Gothic"/>
              <a:buAutoNum type="arabicPeriod"/>
            </a:pPr>
            <a:r>
              <a:rPr lang="en-US"/>
              <a:t>Cliquez sur </a:t>
            </a:r>
            <a:r>
              <a:rPr lang="en-US" b="1"/>
              <a:t>Taille de police de traduction cible.</a:t>
            </a:r>
            <a:endParaRPr/>
          </a:p>
          <a:p>
            <a:pPr marL="914400" lvl="1" indent="-457200" algn="l" rtl="0">
              <a:spcBef>
                <a:spcPts val="1000"/>
              </a:spcBef>
              <a:spcAft>
                <a:spcPts val="0"/>
              </a:spcAft>
              <a:buSzPts val="1440"/>
              <a:buFont typeface="Century Gothic"/>
              <a:buAutoNum type="arabicPeriod"/>
            </a:pPr>
            <a:r>
              <a:rPr lang="en-US"/>
              <a:t>Sélectionnez la taille de police souhaitée et cliquez sur </a:t>
            </a:r>
            <a:r>
              <a:rPr lang="en-US" b="1"/>
              <a:t>CONFIRMER.</a:t>
            </a:r>
            <a:endParaRPr/>
          </a:p>
          <a:p>
            <a:pPr marL="914400" lvl="1" indent="-457200" algn="l" rtl="0">
              <a:spcBef>
                <a:spcPts val="1000"/>
              </a:spcBef>
              <a:spcAft>
                <a:spcPts val="0"/>
              </a:spcAft>
              <a:buSzPts val="1440"/>
              <a:buFont typeface="Century Gothic"/>
              <a:buAutoNum type="arabicPeriod"/>
            </a:pPr>
            <a:r>
              <a:rPr lang="en-US"/>
              <a:t>La nouvelle taille de police s'affiche.</a:t>
            </a:r>
            <a:endParaRPr/>
          </a:p>
          <a:p>
            <a:pPr marL="914400" lvl="1" indent="-365760" algn="l" rtl="0">
              <a:spcBef>
                <a:spcPts val="1000"/>
              </a:spcBef>
              <a:spcAft>
                <a:spcPts val="0"/>
              </a:spcAft>
              <a:buSzPts val="1440"/>
              <a:buFont typeface="Century Gothic"/>
              <a:buNone/>
            </a:pPr>
            <a:endParaRPr/>
          </a:p>
        </p:txBody>
      </p:sp>
      <p:pic>
        <p:nvPicPr>
          <p:cNvPr id="188" name="Google Shape;188;p8"/>
          <p:cNvPicPr preferRelativeResize="0"/>
          <p:nvPr/>
        </p:nvPicPr>
        <p:blipFill rotWithShape="1">
          <a:blip r:embed="rId3">
            <a:alphaModFix/>
          </a:blip>
          <a:srcRect/>
          <a:stretch/>
        </p:blipFill>
        <p:spPr>
          <a:xfrm>
            <a:off x="468916" y="1853248"/>
            <a:ext cx="5029635" cy="4100640"/>
          </a:xfrm>
          <a:prstGeom prst="rect">
            <a:avLst/>
          </a:prstGeom>
          <a:noFill/>
          <a:ln>
            <a:noFill/>
          </a:ln>
        </p:spPr>
      </p:pic>
      <p:pic>
        <p:nvPicPr>
          <p:cNvPr id="189" name="Google Shape;189;p8"/>
          <p:cNvPicPr preferRelativeResize="0"/>
          <p:nvPr/>
        </p:nvPicPr>
        <p:blipFill rotWithShape="1">
          <a:blip r:embed="rId4">
            <a:alphaModFix/>
          </a:blip>
          <a:srcRect/>
          <a:stretch/>
        </p:blipFill>
        <p:spPr>
          <a:xfrm>
            <a:off x="7044172" y="5213593"/>
            <a:ext cx="2761905" cy="914286"/>
          </a:xfrm>
          <a:prstGeom prst="rect">
            <a:avLst/>
          </a:prstGeom>
          <a:noFill/>
          <a:ln>
            <a:noFill/>
          </a:ln>
        </p:spPr>
      </p:pic>
      <p:sp>
        <p:nvSpPr>
          <p:cNvPr id="190" name="Google Shape;190;p8"/>
          <p:cNvSpPr/>
          <p:nvPr/>
        </p:nvSpPr>
        <p:spPr>
          <a:xfrm>
            <a:off x="9123367" y="5543674"/>
            <a:ext cx="477671" cy="477671"/>
          </a:xfrm>
          <a:prstGeom prst="ellipse">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entury Gothic"/>
                <a:ea typeface="Century Gothic"/>
                <a:cs typeface="Century Gothic"/>
                <a:sym typeface="Century Gothic"/>
              </a:rPr>
              <a:t>3</a:t>
            </a:r>
            <a:endParaRPr sz="1400" b="0" i="0" u="none" strike="noStrike" cap="none">
              <a:solidFill>
                <a:schemeClr val="lt1"/>
              </a:solidFill>
              <a:latin typeface="Century Gothic"/>
              <a:ea typeface="Century Gothic"/>
              <a:cs typeface="Century Gothic"/>
              <a:sym typeface="Century Gothic"/>
            </a:endParaRPr>
          </a:p>
        </p:txBody>
      </p:sp>
      <p:sp>
        <p:nvSpPr>
          <p:cNvPr id="191" name="Google Shape;191;p8"/>
          <p:cNvSpPr/>
          <p:nvPr/>
        </p:nvSpPr>
        <p:spPr>
          <a:xfrm>
            <a:off x="4604804" y="4974768"/>
            <a:ext cx="477671" cy="477671"/>
          </a:xfrm>
          <a:prstGeom prst="ellipse">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entury Gothic"/>
                <a:ea typeface="Century Gothic"/>
                <a:cs typeface="Century Gothic"/>
                <a:sym typeface="Century Gothic"/>
              </a:rPr>
              <a:t>2</a:t>
            </a:r>
            <a:endParaRPr sz="1400" b="0" i="0" u="none" strike="noStrike" cap="none">
              <a:solidFill>
                <a:schemeClr val="lt1"/>
              </a:solidFill>
              <a:latin typeface="Century Gothic"/>
              <a:ea typeface="Century Gothic"/>
              <a:cs typeface="Century Gothic"/>
              <a:sym typeface="Century Gothic"/>
            </a:endParaRPr>
          </a:p>
        </p:txBody>
      </p:sp>
      <p:sp>
        <p:nvSpPr>
          <p:cNvPr id="192" name="Google Shape;192;p8"/>
          <p:cNvSpPr/>
          <p:nvPr/>
        </p:nvSpPr>
        <p:spPr>
          <a:xfrm>
            <a:off x="1736449" y="5213604"/>
            <a:ext cx="477671" cy="477671"/>
          </a:xfrm>
          <a:prstGeom prst="ellipse">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entury Gothic"/>
                <a:ea typeface="Century Gothic"/>
                <a:cs typeface="Century Gothic"/>
                <a:sym typeface="Century Gothic"/>
              </a:rPr>
              <a:t>1</a:t>
            </a: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Qu'avez-vous appris ?</a:t>
            </a:r>
            <a:endParaRPr/>
          </a:p>
        </p:txBody>
      </p:sp>
      <p:sp>
        <p:nvSpPr>
          <p:cNvPr id="199" name="Google Shape;199;p9"/>
          <p:cNvSpPr txBox="1">
            <a:spLocks noGrp="1"/>
          </p:cNvSpPr>
          <p:nvPr>
            <p:ph type="body" idx="1"/>
          </p:nvPr>
        </p:nvSpPr>
        <p:spPr>
          <a:xfrm>
            <a:off x="1484310" y="1475475"/>
            <a:ext cx="6305700" cy="4358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avez appris à :</a:t>
            </a:r>
            <a:endParaRPr/>
          </a:p>
          <a:p>
            <a:pPr marL="342900" lvl="0" indent="-342900" algn="l" rtl="0">
              <a:spcBef>
                <a:spcPts val="1000"/>
              </a:spcBef>
              <a:spcAft>
                <a:spcPts val="0"/>
              </a:spcAft>
              <a:buClr>
                <a:srgbClr val="28C28C"/>
              </a:buClr>
              <a:buSzPts val="1600"/>
              <a:buChar char="►"/>
            </a:pPr>
            <a:r>
              <a:rPr lang="en-US"/>
              <a:t>Ouvrir le menu Options</a:t>
            </a:r>
            <a:endParaRPr/>
          </a:p>
          <a:p>
            <a:pPr marL="342900" lvl="0" indent="-342900" algn="l" rtl="0">
              <a:spcBef>
                <a:spcPts val="1000"/>
              </a:spcBef>
              <a:spcAft>
                <a:spcPts val="0"/>
              </a:spcAft>
              <a:buClr>
                <a:srgbClr val="28C28C"/>
              </a:buClr>
              <a:buSzPts val="1600"/>
              <a:buChar char="►"/>
            </a:pPr>
            <a:r>
              <a:rPr lang="en-US"/>
              <a:t>Afficher les paramètres du programme</a:t>
            </a:r>
            <a:endParaRPr/>
          </a:p>
          <a:p>
            <a:pPr marL="342900" lvl="0" indent="-342900" algn="l" rtl="0">
              <a:spcBef>
                <a:spcPts val="1000"/>
              </a:spcBef>
              <a:spcAft>
                <a:spcPts val="0"/>
              </a:spcAft>
              <a:buClr>
                <a:srgbClr val="28C28C"/>
              </a:buClr>
              <a:buSzPts val="1600"/>
              <a:buChar char="►"/>
            </a:pPr>
            <a:r>
              <a:rPr lang="en-US"/>
              <a:t>Modifier les paramètres du programme</a:t>
            </a:r>
            <a:endParaRPr/>
          </a:p>
        </p:txBody>
      </p:sp>
      <p:pic>
        <p:nvPicPr>
          <p:cNvPr id="200" name="Google Shape;200;p9" descr="A close up of a computer&#10;&#10;Description automatically generated"/>
          <p:cNvPicPr preferRelativeResize="0"/>
          <p:nvPr/>
        </p:nvPicPr>
        <p:blipFill rotWithShape="1">
          <a:blip r:embed="rId3">
            <a:alphaModFix/>
          </a:blip>
          <a:srcRect/>
          <a:stretch/>
        </p:blipFill>
        <p:spPr>
          <a:xfrm>
            <a:off x="7722863" y="1475471"/>
            <a:ext cx="3838575" cy="3857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57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Noto Sans Symbols</vt:lpstr>
      <vt:lpstr>Century Gothic</vt:lpstr>
      <vt:lpstr>Calibri</vt:lpstr>
      <vt:lpstr>Arial</vt:lpstr>
      <vt:lpstr>Ion</vt:lpstr>
      <vt:lpstr>Modification des paramètres de programme</vt:lpstr>
      <vt:lpstr>De quoi parle cette présentation ?</vt:lpstr>
      <vt:lpstr>Accéder aux paramètres</vt:lpstr>
      <vt:lpstr>Menu des paramètres</vt:lpstr>
      <vt:lpstr>Menu des paramètres</vt:lpstr>
      <vt:lpstr>Menu des paramètres</vt:lpstr>
      <vt:lpstr>Menu des paramètres</vt:lpstr>
      <vt:lpstr>Modification de la taille de la police de traduction</vt:lpstr>
      <vt:lpstr>Qu'avez-vous appris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Modification des paramètres de programme</dc:title>
  <dc:creator>Pamela Gamer</dc:creator>
  <cp:lastModifiedBy>Christine Jarka</cp:lastModifiedBy>
  <cp:revision>1</cp:revision>
  <dcterms:created xsi:type="dcterms:W3CDTF">2019-11-26T20:31:39Z</dcterms:created>
  <dcterms:modified xsi:type="dcterms:W3CDTF">2021-06-09T12:52:41Z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0x0101005AB3623AC358204B8459D60480BA9C2B</vt:lpwstr>
  </property>
</Properties>
</file>