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OOXQvx37wF+MBhAmcA5ZhFg3/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3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3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5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8" name="Google Shape;78;p3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79" name="Google Shape;79;p3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3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3" name="Google Shape;93;p3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3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3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38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38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38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8" name="Google Shape;108;p3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3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3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3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0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0" name="Google Shape;120;p4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8" name="Google Shape;2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1" name="Google Shape;4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3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451" y="308047"/>
            <a:ext cx="590548" cy="66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2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Effectuer</a:t>
            </a:r>
            <a:r>
              <a:rPr lang="en-US" dirty="0"/>
              <a:t> la Navigation</a:t>
            </a:r>
            <a:endParaRPr dirty="0"/>
          </a:p>
        </p:txBody>
      </p:sp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le bureau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>
            <a:off x="6016575" y="2099422"/>
            <a:ext cx="5773200" cy="49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1139233" y="1614128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Century Gothic"/>
              <a:buAutoNum type="arabicPeriod" startAt="2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Projet: Votre espace de travail pour un seul projet.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trois points de vue différents :</a:t>
            </a:r>
            <a:endParaRPr/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Morceau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371" y="2590133"/>
            <a:ext cx="7077628" cy="418453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de Texte</a:t>
            </a:r>
            <a:endParaRPr/>
          </a:p>
        </p:txBody>
      </p:sp>
      <p:cxnSp>
        <p:nvCxnSpPr>
          <p:cNvPr id="239" name="Google Shape;239;p10"/>
          <p:cNvCxnSpPr/>
          <p:nvPr/>
        </p:nvCxnSpPr>
        <p:spPr>
          <a:xfrm>
            <a:off x="3560782" y="3585091"/>
            <a:ext cx="1553589" cy="23628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" name="Google Shape;240;p10"/>
          <p:cNvSpPr txBox="1"/>
          <p:nvPr/>
        </p:nvSpPr>
        <p:spPr>
          <a:xfrm>
            <a:off x="1595674" y="3961325"/>
            <a:ext cx="35187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742950" marR="0" lvl="1" indent="-258127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Vérifiez que la vue avec le texte source anglais de l'ULB a des ressources utiles (Faites défiler à droite pour voir)</a:t>
            </a:r>
            <a:endParaRPr/>
          </a:p>
          <a:p>
            <a:pPr marL="742950" marR="0" lvl="1" indent="-258127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les onglets pour voir les Notes, les Mots, les Questions et l'UDB.</a:t>
            </a:r>
            <a:b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1016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0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6026550" y="2021571"/>
            <a:ext cx="525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la vue avec la source, la traduction et les ressources</a:t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6249663" y="4697809"/>
            <a:ext cx="2964675" cy="174988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9571200" y="3200375"/>
            <a:ext cx="1931700" cy="1071600"/>
          </a:xfrm>
          <a:prstGeom prst="wedgeRectCallout">
            <a:avLst>
              <a:gd name="adj1" fmla="val -77161"/>
              <a:gd name="adj2" fmla="val 123184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texte traduit se trouve dans le panneau central.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675786" y="3290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Utilisation du Menu Options (3 points)</a:t>
            </a:r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body" idx="1"/>
          </p:nvPr>
        </p:nvSpPr>
        <p:spPr>
          <a:xfrm>
            <a:off x="599222" y="1517514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les 3 points en bas à gauche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2 menus différents à partir des 2 écrans différents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Sur l'écran d'Accueil :</a:t>
            </a:r>
            <a:endParaRPr/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054" y="2958418"/>
            <a:ext cx="2373074" cy="34918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7059282" y="2404046"/>
            <a:ext cx="3722146" cy="6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 l'écran d'Accueil :</a:t>
            </a:r>
            <a:endParaRPr/>
          </a:p>
        </p:txBody>
      </p:sp>
      <p:sp>
        <p:nvSpPr>
          <p:cNvPr id="253" name="Google Shape;253;p11"/>
          <p:cNvSpPr txBox="1"/>
          <p:nvPr/>
        </p:nvSpPr>
        <p:spPr>
          <a:xfrm>
            <a:off x="3590774" y="2701850"/>
            <a:ext cx="313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Mise à jour des fichiers de langue source ou cible, BTT Writer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3590777" y="3675675"/>
            <a:ext cx="27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ou texte source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3590768" y="4124120"/>
            <a:ext cx="276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Accédez aux manuels de traduction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3590775" y="5151225"/>
            <a:ext cx="3295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déconnecter (pour pouvoir se connecter sous un autre nom d'utilisateur)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8920342" y="3555757"/>
            <a:ext cx="291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Préparez la publication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8886575" y="2846475"/>
            <a:ext cx="324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Retournez à l'écran d'Accueil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8920305" y="3895959"/>
            <a:ext cx="359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Téléchargez ou exportez le projet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3624803" y="6074625"/>
            <a:ext cx="324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Modifier les paramètres du programme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3590775" y="4770625"/>
            <a:ext cx="20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Signaler un bug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8920355" y="4480421"/>
            <a:ext cx="3599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Imprimez la traduction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8886575" y="4773466"/>
            <a:ext cx="276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Accéder aux manuels de traduction</a:t>
            </a:r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8920348" y="5405100"/>
            <a:ext cx="214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Signaler un bug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8906849" y="6206050"/>
            <a:ext cx="305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Modifier les paramètres du programme</a:t>
            </a:r>
            <a:endParaRPr/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4502" y="1328622"/>
            <a:ext cx="677794" cy="58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6587" y="2964054"/>
            <a:ext cx="2000000" cy="38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>
            <a:off x="8906850" y="5836750"/>
            <a:ext cx="31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Rechercher dans le 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Retourner à l'Ecran d'Accueil</a:t>
            </a:r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body" idx="1"/>
          </p:nvPr>
        </p:nvSpPr>
        <p:spPr>
          <a:xfrm>
            <a:off x="1104218" y="117849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/>
              <a:t>Cliquez sur les 3 points pour ouvrir le menu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des options.</a:t>
            </a:r>
            <a:endParaRPr/>
          </a:p>
        </p:txBody>
      </p:sp>
      <p:sp>
        <p:nvSpPr>
          <p:cNvPr id="275" name="Google Shape;275;p12"/>
          <p:cNvSpPr txBox="1"/>
          <p:nvPr/>
        </p:nvSpPr>
        <p:spPr>
          <a:xfrm>
            <a:off x="7588757" y="1178497"/>
            <a:ext cx="73626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 startAt="2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Accueil.</a:t>
            </a:r>
            <a:endParaRPr/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284" y="1968621"/>
            <a:ext cx="4870382" cy="406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8887" y="1913140"/>
            <a:ext cx="4308438" cy="406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Ouvrir un Projet Notes</a:t>
            </a:r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body" idx="1"/>
          </p:nvPr>
        </p:nvSpPr>
        <p:spPr>
          <a:xfrm>
            <a:off x="1104293" y="151689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Cliquez sur un projet Notes pour l'ouvrir :</a:t>
            </a:r>
            <a:endParaRPr/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32" y="2174858"/>
            <a:ext cx="7276937" cy="400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293" y="3344624"/>
            <a:ext cx="10997093" cy="338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646099" y="452725"/>
            <a:ext cx="98709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Notes</a:t>
            </a:r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body" idx="1"/>
          </p:nvPr>
        </p:nvSpPr>
        <p:spPr>
          <a:xfrm>
            <a:off x="1104293" y="133125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1 seule vue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Les lignes à travers sont divisées en morceaux.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Les colonnes sont :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1992376" y="2963100"/>
            <a:ext cx="165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Anglais ULB</a:t>
            </a:r>
            <a:endParaRPr/>
          </a:p>
        </p:txBody>
      </p:sp>
      <p:sp>
        <p:nvSpPr>
          <p:cNvPr id="293" name="Google Shape;293;p14"/>
          <p:cNvSpPr txBox="1"/>
          <p:nvPr/>
        </p:nvSpPr>
        <p:spPr>
          <a:xfrm>
            <a:off x="4662797" y="2692700"/>
            <a:ext cx="207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Traduction (peut être vide)</a:t>
            </a: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6857300" y="2692613"/>
            <a:ext cx="319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Zone de travail (pour ajouter des notes traduites)</a:t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10178288" y="2692694"/>
            <a:ext cx="139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Notes à traduire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371" y="1334191"/>
            <a:ext cx="2790476" cy="55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Navigation dans un Projet Notes</a:t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2128075" y="3458602"/>
            <a:ext cx="3672300" cy="589800"/>
          </a:xfrm>
          <a:prstGeom prst="wedgeRectCallout">
            <a:avLst>
              <a:gd name="adj1" fmla="val 80891"/>
              <a:gd name="adj2" fmla="val 28204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Entrer le numéro du Chapitre (numéro)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3421118" y="2146216"/>
            <a:ext cx="2525320" cy="387276"/>
          </a:xfrm>
          <a:prstGeom prst="wedgeRectCallout">
            <a:avLst>
              <a:gd name="adj1" fmla="val 90725"/>
              <a:gd name="adj2" fmla="val 23755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 Précédent</a:t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4345919" y="1446250"/>
            <a:ext cx="1738500" cy="387300"/>
          </a:xfrm>
          <a:prstGeom prst="wedgeRectCallout">
            <a:avLst>
              <a:gd name="adj1" fmla="val 108601"/>
              <a:gd name="adj2" fmla="val 319907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Haut de page</a:t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2878176" y="4259850"/>
            <a:ext cx="2052900" cy="387300"/>
          </a:xfrm>
          <a:prstGeom prst="wedgeRectCallout">
            <a:avLst>
              <a:gd name="adj1" fmla="val 152824"/>
              <a:gd name="adj2" fmla="val -7059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 Suivant</a:t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4638601" y="5607700"/>
            <a:ext cx="1618800" cy="387300"/>
          </a:xfrm>
          <a:prstGeom prst="wedgeRectCallout">
            <a:avLst>
              <a:gd name="adj1" fmla="val 94683"/>
              <a:gd name="adj2" fmla="val -264459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 de page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2663850" y="2835450"/>
            <a:ext cx="2457000" cy="387300"/>
          </a:xfrm>
          <a:prstGeom prst="wedgeRectCallout">
            <a:avLst>
              <a:gd name="adj1" fmla="val 126320"/>
              <a:gd name="adj2" fmla="val 143035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 Précédent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3628277" y="4941700"/>
            <a:ext cx="2172000" cy="387300"/>
          </a:xfrm>
          <a:prstGeom prst="wedgeRectCallout">
            <a:avLst>
              <a:gd name="adj1" fmla="val 102938"/>
              <a:gd name="adj2" fmla="val -175497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 Suivant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Ouvrir un Projet Questions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body" idx="1"/>
          </p:nvPr>
        </p:nvSpPr>
        <p:spPr>
          <a:xfrm>
            <a:off x="1104293" y="145382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Cliquez sur un projet Questions pour l'ouvrir :</a:t>
            </a:r>
            <a:endParaRPr/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31" y="2167886"/>
            <a:ext cx="7394679" cy="400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title"/>
          </p:nvPr>
        </p:nvSpPr>
        <p:spPr>
          <a:xfrm>
            <a:off x="346566" y="285376"/>
            <a:ext cx="10037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Questions</a:t>
            </a:r>
            <a:endParaRPr/>
          </a:p>
        </p:txBody>
      </p:sp>
      <p:sp>
        <p:nvSpPr>
          <p:cNvPr id="321" name="Google Shape;321;p17"/>
          <p:cNvSpPr txBox="1">
            <a:spLocks noGrp="1"/>
          </p:cNvSpPr>
          <p:nvPr>
            <p:ph type="body" idx="1"/>
          </p:nvPr>
        </p:nvSpPr>
        <p:spPr>
          <a:xfrm>
            <a:off x="961929" y="151549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1 seule vue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Les lignes à travers sont divisées en morceaux.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Les colonnes sont :</a:t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1834524" y="3118175"/>
            <a:ext cx="193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Anglais ULB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4465749" y="2847750"/>
            <a:ext cx="193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Traduction (peut être vide)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6965425" y="2565725"/>
            <a:ext cx="2908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Zone de travail (pour ajouter des notes traduites)</a:t>
            </a:r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9948958" y="2840975"/>
            <a:ext cx="180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 à traduire</a:t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752043" y="3603992"/>
            <a:ext cx="1931829" cy="678421"/>
          </a:xfrm>
          <a:prstGeom prst="wedgeRectCallout">
            <a:avLst>
              <a:gd name="adj1" fmla="val 69276"/>
              <a:gd name="adj2" fmla="val 98450"/>
            </a:avLst>
          </a:prstGeom>
          <a:solidFill>
            <a:schemeClr val="dk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the </a:t>
            </a: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tab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511" y="3529614"/>
            <a:ext cx="10676341" cy="326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4604" y="1372286"/>
            <a:ext cx="2866667" cy="54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/>
              <a:t>Navigation dans un Projet de Questions</a:t>
            </a:r>
            <a:br>
              <a:rPr lang="en-US"/>
            </a:br>
            <a:r>
              <a:rPr lang="en-US"/>
              <a:t>(identique au projet Notes)</a:t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3000625" y="4223375"/>
            <a:ext cx="2767800" cy="533400"/>
          </a:xfrm>
          <a:prstGeom prst="wedgeRectCallout">
            <a:avLst>
              <a:gd name="adj1" fmla="val 101544"/>
              <a:gd name="adj2" fmla="val -10403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Entrer le numéro du Chapitre (numéro)</a:t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3337427" y="2957600"/>
            <a:ext cx="2572800" cy="387300"/>
          </a:xfrm>
          <a:prstGeom prst="wedgeRectCallout">
            <a:avLst>
              <a:gd name="adj1" fmla="val 99343"/>
              <a:gd name="adj2" fmla="val 52208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 Précédent</a:t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3957275" y="2245575"/>
            <a:ext cx="1811100" cy="387300"/>
          </a:xfrm>
          <a:prstGeom prst="wedgeRectCallout">
            <a:avLst>
              <a:gd name="adj1" fmla="val 127928"/>
              <a:gd name="adj2" fmla="val 137239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Haut de page</a:t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3597650" y="5059200"/>
            <a:ext cx="2170500" cy="387300"/>
          </a:xfrm>
          <a:prstGeom prst="wedgeRectCallout">
            <a:avLst>
              <a:gd name="adj1" fmla="val 116446"/>
              <a:gd name="adj2" fmla="val -265124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 Suivant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4947278" y="6405950"/>
            <a:ext cx="1811100" cy="387300"/>
          </a:xfrm>
          <a:prstGeom prst="wedgeRectCallout">
            <a:avLst>
              <a:gd name="adj1" fmla="val 80027"/>
              <a:gd name="adj2" fmla="val -427085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 de page</a:t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3521103" y="3635175"/>
            <a:ext cx="2656200" cy="387300"/>
          </a:xfrm>
          <a:prstGeom prst="wedgeRectCallout">
            <a:avLst>
              <a:gd name="adj1" fmla="val 88316"/>
              <a:gd name="adj2" fmla="val -51594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 Précédent</a:t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3873202" y="5748825"/>
            <a:ext cx="2304300" cy="387300"/>
          </a:xfrm>
          <a:prstGeom prst="wedgeRectCallout">
            <a:avLst>
              <a:gd name="adj1" fmla="val 94823"/>
              <a:gd name="adj2" fmla="val -368087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 Suivant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Ouverture d'un Projet Mots</a:t>
            </a:r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body" idx="1"/>
          </p:nvPr>
        </p:nvSpPr>
        <p:spPr>
          <a:xfrm>
            <a:off x="1104293" y="150468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Cliquez sur un projet Mots pour l'ouvrir :</a:t>
            </a:r>
            <a:endParaRPr/>
          </a:p>
        </p:txBody>
      </p:sp>
      <p:pic>
        <p:nvPicPr>
          <p:cNvPr id="347" name="Google Shape;3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31" y="2167886"/>
            <a:ext cx="7394679" cy="400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Quel est l'Objet de Cette Présentation ?</a:t>
            </a: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646111" y="1649392"/>
            <a:ext cx="6998273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Expliquer la différence entre l'écran d'Accueil et l'écran de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Passez d'un écran à l'autre de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Décrivez les trois points de vue d'un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Décrivez les colonnes de Notes, Questions, et les projets Words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Naviguez dans un projet</a:t>
            </a:r>
            <a:endParaRPr/>
          </a:p>
        </p:txBody>
      </p:sp>
      <p:pic>
        <p:nvPicPr>
          <p:cNvPr id="135" name="Google Shape;135;p2" descr="A screen shot of a computer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4543" y="1524904"/>
            <a:ext cx="3629332" cy="368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Mots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body" idx="1"/>
          </p:nvPr>
        </p:nvSpPr>
        <p:spPr>
          <a:xfrm>
            <a:off x="646111" y="156713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C'est le seul type de projet qui n'est pas spécifique à une section de la Bible.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Les colonnes sont:</a:t>
            </a:r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3892702" y="2498212"/>
            <a:ext cx="291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 anglais et définition</a:t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7552875" y="2498200"/>
            <a:ext cx="21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Espace de travail</a:t>
            </a:r>
            <a:endParaRPr/>
          </a:p>
        </p:txBody>
      </p:sp>
      <p:pic>
        <p:nvPicPr>
          <p:cNvPr id="356" name="Google Shape;3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5113" y="2903729"/>
            <a:ext cx="6688173" cy="395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0604" y="2687036"/>
            <a:ext cx="1961905" cy="259099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Navigation dans un Projet de Mots</a:t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3628276" y="3570225"/>
            <a:ext cx="2124900" cy="387300"/>
          </a:xfrm>
          <a:prstGeom prst="wedgeRectCallout">
            <a:avLst>
              <a:gd name="adj1" fmla="val 99125"/>
              <a:gd name="adj2" fmla="val 56087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Entrez la Lettre</a:t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3505797" y="2146225"/>
            <a:ext cx="2440500" cy="387300"/>
          </a:xfrm>
          <a:prstGeom prst="wedgeRectCallout">
            <a:avLst>
              <a:gd name="adj1" fmla="val 86114"/>
              <a:gd name="adj2" fmla="val 249845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Lettre Précédente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4345944" y="1446250"/>
            <a:ext cx="1738500" cy="387300"/>
          </a:xfrm>
          <a:prstGeom prst="wedgeRectCallout">
            <a:avLst>
              <a:gd name="adj1" fmla="val 102435"/>
              <a:gd name="adj2" fmla="val 312006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Haut de page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3145366" y="4259861"/>
            <a:ext cx="1738485" cy="387276"/>
          </a:xfrm>
          <a:prstGeom prst="wedgeRectCallout">
            <a:avLst>
              <a:gd name="adj1" fmla="val 165249"/>
              <a:gd name="adj2" fmla="val -38652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 Suivant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4345949" y="5607700"/>
            <a:ext cx="1864200" cy="387300"/>
          </a:xfrm>
          <a:prstGeom prst="wedgeRectCallout">
            <a:avLst>
              <a:gd name="adj1" fmla="val 79840"/>
              <a:gd name="adj2" fmla="val -193313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 de page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3141766" y="2835441"/>
            <a:ext cx="1931829" cy="387276"/>
          </a:xfrm>
          <a:prstGeom prst="wedgeRectCallout">
            <a:avLst>
              <a:gd name="adj1" fmla="val 140474"/>
              <a:gd name="adj2" fmla="val 162585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 Précédent</a:t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3628201" y="4941700"/>
            <a:ext cx="2124900" cy="387300"/>
          </a:xfrm>
          <a:prstGeom prst="wedgeRectCallout">
            <a:avLst>
              <a:gd name="adj1" fmla="val 100569"/>
              <a:gd name="adj2" fmla="val -120165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Lettre Suivante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492303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Expliquer la différence entre l'écran d'Accueil et un écran de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Vous déplacer entre les écrans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Décrire les trois vues d'un projet de texte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Décrire les colonnes des projets Notes, Questions et Mots.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Naviguer dans un projet</a:t>
            </a:r>
            <a:endParaRPr/>
          </a:p>
        </p:txBody>
      </p:sp>
      <p:pic>
        <p:nvPicPr>
          <p:cNvPr id="377" name="Google Shape;377;p22" descr="A screen shot of a computer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356" y="1853248"/>
            <a:ext cx="3629332" cy="368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0" y="1423438"/>
            <a:ext cx="113130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Accueil: Répertoriez tous vos projets ou souhaitez-vous la bienvenue si vous n'avez pas encore de projets.</a:t>
            </a:r>
            <a:endParaRPr/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4577" y="2523080"/>
            <a:ext cx="5238945" cy="311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5394" y="2576741"/>
            <a:ext cx="5245747" cy="266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97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d'Ecrans</a:t>
            </a:r>
            <a:endParaRPr/>
          </a:p>
        </p:txBody>
      </p:sp>
      <p:grpSp>
        <p:nvGrpSpPr>
          <p:cNvPr id="144" name="Google Shape;144;p3"/>
          <p:cNvGrpSpPr/>
          <p:nvPr/>
        </p:nvGrpSpPr>
        <p:grpSpPr>
          <a:xfrm>
            <a:off x="1627189" y="2731893"/>
            <a:ext cx="7004499" cy="561740"/>
            <a:chOff x="1627189" y="2731893"/>
            <a:chExt cx="7004499" cy="561740"/>
          </a:xfrm>
        </p:grpSpPr>
        <p:sp>
          <p:nvSpPr>
            <p:cNvPr id="145" name="Google Shape;145;p3"/>
            <p:cNvSpPr/>
            <p:nvPr/>
          </p:nvSpPr>
          <p:spPr>
            <a:xfrm>
              <a:off x="1627189" y="2793752"/>
              <a:ext cx="1828131" cy="499881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062418" y="2731893"/>
              <a:ext cx="1569270" cy="35188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541400" y="3160050"/>
            <a:ext cx="6905675" cy="1066125"/>
            <a:chOff x="3917249" y="2794457"/>
            <a:chExt cx="6905675" cy="1066125"/>
          </a:xfrm>
        </p:grpSpPr>
        <p:sp>
          <p:nvSpPr>
            <p:cNvPr id="148" name="Google Shape;148;p3"/>
            <p:cNvSpPr/>
            <p:nvPr/>
          </p:nvSpPr>
          <p:spPr>
            <a:xfrm>
              <a:off x="3917249" y="3039482"/>
              <a:ext cx="1359000" cy="821100"/>
            </a:xfrm>
            <a:prstGeom prst="wedgeRectCallout">
              <a:avLst>
                <a:gd name="adj1" fmla="val 35607"/>
                <a:gd name="adj2" fmla="val -125265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d'Utilisateur</a:t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463924" y="2794457"/>
              <a:ext cx="1359000" cy="821100"/>
            </a:xfrm>
            <a:prstGeom prst="wedgeRectCallout">
              <a:avLst>
                <a:gd name="adj1" fmla="val 30404"/>
                <a:gd name="adj2" fmla="val -108476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d'Utilisateur</a:t>
              </a: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4123100" y="3043700"/>
            <a:ext cx="7033850" cy="1300525"/>
            <a:chOff x="5253482" y="3059919"/>
            <a:chExt cx="7033850" cy="1300525"/>
          </a:xfrm>
        </p:grpSpPr>
        <p:sp>
          <p:nvSpPr>
            <p:cNvPr id="151" name="Google Shape;151;p3"/>
            <p:cNvSpPr/>
            <p:nvPr/>
          </p:nvSpPr>
          <p:spPr>
            <a:xfrm>
              <a:off x="5253482" y="3309844"/>
              <a:ext cx="1556400" cy="1050600"/>
            </a:xfrm>
            <a:prstGeom prst="wedgeRectCallout">
              <a:avLst>
                <a:gd name="adj1" fmla="val -15778"/>
                <a:gd name="adj2" fmla="val -96420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 sz="20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730932" y="3059919"/>
              <a:ext cx="1556400" cy="970800"/>
            </a:xfrm>
            <a:prstGeom prst="wedgeRectCallout">
              <a:avLst>
                <a:gd name="adj1" fmla="val -39318"/>
                <a:gd name="adj2" fmla="val -82744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630" y="2903451"/>
            <a:ext cx="6351305" cy="37666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Naviguer vers l'Ecran du Projet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1104293" y="1479894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800"/>
              <a:buChar char="►"/>
            </a:pPr>
            <a:r>
              <a:rPr lang="en-US" sz="2200"/>
              <a:t>L'écran du Projet a un aspect différent selon le type de projet.</a:t>
            </a:r>
            <a:endParaRPr sz="2200"/>
          </a:p>
          <a:p>
            <a:pPr marL="3429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720"/>
              <a:buChar char="►"/>
            </a:pPr>
            <a:r>
              <a:rPr lang="en-US" sz="2200"/>
              <a:t>Pour accéder à l'Ecran Projet, cliquez sur le projet que vous souhaitez ouvrir.</a:t>
            </a:r>
            <a:endParaRPr sz="1800"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331" y="4917333"/>
            <a:ext cx="4012925" cy="410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4"/>
          <p:cNvCxnSpPr/>
          <p:nvPr/>
        </p:nvCxnSpPr>
        <p:spPr>
          <a:xfrm flipH="1">
            <a:off x="5144916" y="2767584"/>
            <a:ext cx="3365100" cy="240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7772" y="2591923"/>
            <a:ext cx="7052867" cy="418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de Texte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139233" y="1614129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Century Gothic"/>
              <a:buAutoNum type="arabicPeriod" startAt="2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Projet: Votre espace de travail pour un seul projet.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trois points de vue différents :</a:t>
            </a:r>
            <a:endParaRPr/>
          </a:p>
          <a:p>
            <a:pPr marL="457200" marR="0" lvl="1" indent="-346075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 ou vue                                                                                                               de Lecture</a:t>
            </a:r>
            <a:endParaRPr/>
          </a:p>
        </p:txBody>
      </p:sp>
      <p:cxnSp>
        <p:nvCxnSpPr>
          <p:cNvPr id="169" name="Google Shape;169;p5"/>
          <p:cNvCxnSpPr/>
          <p:nvPr/>
        </p:nvCxnSpPr>
        <p:spPr>
          <a:xfrm rot="10800000" flipH="1">
            <a:off x="3579890" y="4604798"/>
            <a:ext cx="1093105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5"/>
          <p:cNvSpPr txBox="1"/>
          <p:nvPr/>
        </p:nvSpPr>
        <p:spPr>
          <a:xfrm>
            <a:off x="277814" y="2081032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flèches haut et bas                                                                                                        permettent de se déplacer                                                                                                       dans le texte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339064" y="3874125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à droite pour voir                                                                                                               le texte traduit, le cas                                                                                                    échéant</a:t>
            </a:r>
            <a:endParaRPr sz="20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574658" y="2191732"/>
            <a:ext cx="435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 du texte source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7501583" y="2212241"/>
            <a:ext cx="4266300" cy="359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 rot="10800000" flipH="1">
            <a:off x="2495475" y="6165050"/>
            <a:ext cx="9272400" cy="35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5"/>
          <p:cNvCxnSpPr/>
          <p:nvPr/>
        </p:nvCxnSpPr>
        <p:spPr>
          <a:xfrm>
            <a:off x="3842575" y="3016675"/>
            <a:ext cx="1163400" cy="12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5"/>
          <p:cNvSpPr/>
          <p:nvPr/>
        </p:nvSpPr>
        <p:spPr>
          <a:xfrm>
            <a:off x="6171525" y="4735125"/>
            <a:ext cx="3879300" cy="387300"/>
          </a:xfrm>
          <a:prstGeom prst="wedgeRectCallout">
            <a:avLst>
              <a:gd name="adj1" fmla="val -75310"/>
              <a:gd name="adj2" fmla="val 39892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Entrez le numéro de Chapitre  #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5811050" y="4113200"/>
            <a:ext cx="2486100" cy="387300"/>
          </a:xfrm>
          <a:prstGeom prst="wedgeRectCallout">
            <a:avLst>
              <a:gd name="adj1" fmla="val -77161"/>
              <a:gd name="adj2" fmla="val 123184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 Précédent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5670850" y="3491275"/>
            <a:ext cx="1738500" cy="387300"/>
          </a:xfrm>
          <a:prstGeom prst="wedgeRectCallout">
            <a:avLst>
              <a:gd name="adj1" fmla="val -82079"/>
              <a:gd name="adj2" fmla="val 226665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Haut de Page</a:t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5811050" y="5197300"/>
            <a:ext cx="2379000" cy="387300"/>
          </a:xfrm>
          <a:prstGeom prst="wedgeRectCallout">
            <a:avLst>
              <a:gd name="adj1" fmla="val -78332"/>
              <a:gd name="adj2" fmla="val -14253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Prochain Chapitre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6016475" y="5681213"/>
            <a:ext cx="1738500" cy="387300"/>
          </a:xfrm>
          <a:prstGeom prst="wedgeRectCallout">
            <a:avLst>
              <a:gd name="adj1" fmla="val -100972"/>
              <a:gd name="adj2" fmla="val -70638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 de page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6"/>
          <p:cNvCxnSpPr/>
          <p:nvPr/>
        </p:nvCxnSpPr>
        <p:spPr>
          <a:xfrm>
            <a:off x="3608832" y="3291840"/>
            <a:ext cx="769500" cy="153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6"/>
          <p:cNvSpPr txBox="1"/>
          <p:nvPr/>
        </p:nvSpPr>
        <p:spPr>
          <a:xfrm>
            <a:off x="1139233" y="1614129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Century Gothic"/>
              <a:buAutoNum type="arabicPeriod" startAt="2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Projet: Votre espace de travail pour un seul projet.</a:t>
            </a:r>
            <a:r>
              <a:rPr lang="en-US" sz="24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trois points de vue différents :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Morceau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1484300" y="4036500"/>
            <a:ext cx="26304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à droite pour voir le texte traduit ou pour traduire un morceau.</a:t>
            </a:r>
            <a:endParaRPr sz="18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6472900" y="2238275"/>
            <a:ext cx="390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Morceau du texte source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6442925" y="2238275"/>
            <a:ext cx="3906300" cy="340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5188" y="2578608"/>
            <a:ext cx="7003474" cy="415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8250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de Texte</a:t>
            </a:r>
            <a:endParaRPr/>
          </a:p>
        </p:txBody>
      </p:sp>
      <p:cxnSp>
        <p:nvCxnSpPr>
          <p:cNvPr id="192" name="Google Shape;192;p6"/>
          <p:cNvCxnSpPr/>
          <p:nvPr/>
        </p:nvCxnSpPr>
        <p:spPr>
          <a:xfrm>
            <a:off x="3955001" y="4445467"/>
            <a:ext cx="720294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/>
        </p:nvSpPr>
        <p:spPr>
          <a:xfrm>
            <a:off x="1139233" y="1614128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Century Gothic"/>
              <a:buAutoNum type="arabicPeriod" startAt="2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Projet: Votre espace de travail pour un seul projet.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trois points de vue différents :</a:t>
            </a:r>
            <a:endParaRPr/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Morceau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4861" y="2748532"/>
            <a:ext cx="5342857" cy="30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/>
          <p:nvPr/>
        </p:nvSpPr>
        <p:spPr>
          <a:xfrm>
            <a:off x="1975000" y="3955400"/>
            <a:ext cx="3594300" cy="1812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Remarque : si vous ne voyez pas la Vue de Morceau, ouvrez Paramètres et réglez le Mode d'Edition en Aveugle sur Activé.</a:t>
            </a:r>
            <a:endParaRPr sz="1800" b="1" i="1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de 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/>
        </p:nvSpPr>
        <p:spPr>
          <a:xfrm>
            <a:off x="1139233" y="1614128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Century Gothic"/>
              <a:buAutoNum type="arabicPeriod" startAt="2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Projet: Votre espace de travail pour un seul projet.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trois points de vue différents :</a:t>
            </a:r>
            <a:endParaRPr/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Morceau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6016587" y="2230796"/>
            <a:ext cx="599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"Vérifiez la vue avec la source et la traduction côte à 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côte"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6016587" y="2268266"/>
            <a:ext cx="6128219" cy="2712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1595698" y="3529201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Vérifiez que la vue                                                                                                                          avec le texte source                                                                                                                              anglais de l'ULB a                                                                                                                                        des ressources utiles                                                                                                                                       (Faites défiler à                                                                                                                                    droite pour voir)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9453" y="2577025"/>
            <a:ext cx="7055353" cy="417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de Texte</a:t>
            </a:r>
            <a:endParaRPr/>
          </a:p>
        </p:txBody>
      </p:sp>
      <p:cxnSp>
        <p:nvCxnSpPr>
          <p:cNvPr id="211" name="Google Shape;211;p8"/>
          <p:cNvCxnSpPr/>
          <p:nvPr/>
        </p:nvCxnSpPr>
        <p:spPr>
          <a:xfrm>
            <a:off x="3072384" y="3714998"/>
            <a:ext cx="2041987" cy="1063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" name="Google Shape;212;p8"/>
          <p:cNvCxnSpPr/>
          <p:nvPr/>
        </p:nvCxnSpPr>
        <p:spPr>
          <a:xfrm rot="10800000" flipH="1">
            <a:off x="4929450" y="4614050"/>
            <a:ext cx="6981900" cy="323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8"/>
          <p:cNvCxnSpPr/>
          <p:nvPr/>
        </p:nvCxnSpPr>
        <p:spPr>
          <a:xfrm>
            <a:off x="4485525" y="5534150"/>
            <a:ext cx="6755400" cy="94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/>
        </p:nvSpPr>
        <p:spPr>
          <a:xfrm>
            <a:off x="1575814" y="1536995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6477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086608" y="1537003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Century Gothic"/>
              <a:buAutoNum type="arabicPeriod" startAt="2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Projet: Votre espace de travail pour un seul projet.</a:t>
            </a:r>
            <a:r>
              <a:rPr lang="en-US" sz="24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trois points de vue différents :</a:t>
            </a:r>
            <a:endParaRPr/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Morceau</a:t>
            </a:r>
            <a:endParaRPr/>
          </a:p>
          <a:p>
            <a:pPr marL="800100" marR="0" lvl="1" indent="-3429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5520700" y="1943613"/>
            <a:ext cx="698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la vue avec la source, la traduction et                                             les ressources</a:t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520700" y="2006325"/>
            <a:ext cx="5988600" cy="58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371" y="2590133"/>
            <a:ext cx="7077629" cy="418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721961" y="3149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Écran de Projet pour un Projet de Texte</a:t>
            </a:r>
            <a:endParaRPr/>
          </a:p>
        </p:txBody>
      </p:sp>
      <p:cxnSp>
        <p:nvCxnSpPr>
          <p:cNvPr id="224" name="Google Shape;224;p9"/>
          <p:cNvCxnSpPr/>
          <p:nvPr/>
        </p:nvCxnSpPr>
        <p:spPr>
          <a:xfrm>
            <a:off x="3121152" y="3720871"/>
            <a:ext cx="1993219" cy="1005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9"/>
          <p:cNvSpPr txBox="1"/>
          <p:nvPr/>
        </p:nvSpPr>
        <p:spPr>
          <a:xfrm>
            <a:off x="1376825" y="3821375"/>
            <a:ext cx="36291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742950" marR="0" lvl="1" indent="-258127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Vérifiez que la vue                                                                                                                                                                          avec le texte source anglais de l'ULB a des ressources utiles (Faites défiler à droite pour voir)</a:t>
            </a:r>
            <a:endParaRPr/>
          </a:p>
          <a:p>
            <a:pPr marL="742950" marR="0" lvl="1" indent="-258127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les onglets pour voir les Notes, les Mots, les Questions et l'UDB.</a:t>
            </a:r>
            <a:b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1016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0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ct val="14500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9572424" y="4435140"/>
            <a:ext cx="554215" cy="28060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185037" y="5662711"/>
            <a:ext cx="554215" cy="28060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0514282" y="4435140"/>
            <a:ext cx="554214" cy="28060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1415560" y="4441249"/>
            <a:ext cx="482280" cy="2683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0" name="Google Shape;230;p9"/>
          <p:cNvCxnSpPr/>
          <p:nvPr/>
        </p:nvCxnSpPr>
        <p:spPr>
          <a:xfrm rot="10800000" flipH="1">
            <a:off x="4560277" y="4682398"/>
            <a:ext cx="4922697" cy="12223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Widescreen</PresentationFormat>
  <Paragraphs>176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Noto Sans Symbols</vt:lpstr>
      <vt:lpstr>Century Gothic</vt:lpstr>
      <vt:lpstr>Calibri</vt:lpstr>
      <vt:lpstr>Arial</vt:lpstr>
      <vt:lpstr>Ion</vt:lpstr>
      <vt:lpstr>Effectuer la Navigation</vt:lpstr>
      <vt:lpstr>Quel est l'Objet de Cette Présentation ?</vt:lpstr>
      <vt:lpstr>Deux Types d'Ecrans</vt:lpstr>
      <vt:lpstr>Naviguer vers l'Ecran du Projet</vt:lpstr>
      <vt:lpstr>Écran de Projet pour un Projet de Texte</vt:lpstr>
      <vt:lpstr>Écran de Projet pour un Projet de Texte</vt:lpstr>
      <vt:lpstr>Écran de Projet pour un Projet de Texte</vt:lpstr>
      <vt:lpstr>Écran de Projet pour un Projet de Texte</vt:lpstr>
      <vt:lpstr>Écran de Projet pour un Projet de Texte</vt:lpstr>
      <vt:lpstr>Écran de Projet pour un Projet de Texte</vt:lpstr>
      <vt:lpstr>Utilisation du Menu Options (3 points)</vt:lpstr>
      <vt:lpstr>Retourner à l'Ecran d'Accueil</vt:lpstr>
      <vt:lpstr>Ouvrir un Projet Notes</vt:lpstr>
      <vt:lpstr>Écran de Projet pour un Projet Notes</vt:lpstr>
      <vt:lpstr>Navigation dans un Projet Notes</vt:lpstr>
      <vt:lpstr>Ouvrir un Projet Questions</vt:lpstr>
      <vt:lpstr>Écran de Projet pour un Projet Questions</vt:lpstr>
      <vt:lpstr>Navigation dans un Projet de Questions (identique au projet Notes)</vt:lpstr>
      <vt:lpstr>Ouverture d'un Projet Mots</vt:lpstr>
      <vt:lpstr>Écran de Projet pour un projet Mots</vt:lpstr>
      <vt:lpstr>Navigation dans un Projet de Mots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Effectuer la Navigation</dc:title>
  <dc:creator>Pamela Gamer</dc:creator>
  <cp:lastModifiedBy>Christine Jarka</cp:lastModifiedBy>
  <cp:revision>1</cp:revision>
  <dcterms:created xsi:type="dcterms:W3CDTF">2019-11-18T15:43:47Z</dcterms:created>
  <dcterms:modified xsi:type="dcterms:W3CDTF">2021-06-09T12:43:42Z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