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3p1f4ZsoKrZyKxZvCLvzqKtEQ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17:notes"/>
          <p:cNvSpPr txBox="1">
            <a:spLocks noGrp="1"/>
          </p:cNvSpPr>
          <p:nvPr>
            <p:ph type="body" idx="1"/>
          </p:nvPr>
        </p:nvSpPr>
        <p:spPr>
          <a:xfrm>
            <a:off x="960120" y="3520441"/>
            <a:ext cx="7680960" cy="288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8:notes"/>
          <p:cNvSpPr txBox="1">
            <a:spLocks noGrp="1"/>
          </p:cNvSpPr>
          <p:nvPr>
            <p:ph type="body" idx="1"/>
          </p:nvPr>
        </p:nvSpPr>
        <p:spPr>
          <a:xfrm>
            <a:off x="960120" y="3520441"/>
            <a:ext cx="7680960" cy="288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Home screen. We’ll look at the second type of screen, the Project screen, after we create a project.</a:t>
            </a:r>
            <a:endParaRPr/>
          </a:p>
        </p:txBody>
      </p:sp>
      <p:sp>
        <p:nvSpPr>
          <p:cNvPr id="138" name="Google Shape;13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6:notes"/>
          <p:cNvSpPr txBox="1">
            <a:spLocks noGrp="1"/>
          </p:cNvSpPr>
          <p:nvPr>
            <p:ph type="body" idx="1"/>
          </p:nvPr>
        </p:nvSpPr>
        <p:spPr>
          <a:xfrm>
            <a:off x="960120" y="3520441"/>
            <a:ext cx="7680960" cy="288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5303520" y="2468880"/>
            <a:ext cx="6172200" cy="332958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914400" y="2962656"/>
            <a:ext cx="3200400" cy="3325168"/>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920"/>
              <a:buNone/>
              <a:defRPr sz="2400" b="1" cap="none">
                <a:solidFill>
                  <a:srgbClr val="28C28C"/>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pic>
        <p:nvPicPr>
          <p:cNvPr id="18" name="Google Shape;18;p29"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8"/>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38"/>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5" name="Google Shape;65;p38"/>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6" name="Google Shape;66;p38"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0" name="Google Shape;70;p39"/>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71" name="Google Shape;71;p39"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5" name="Google Shape;75;p40"/>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6" name="Google Shape;76;p40"/>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77" name="Google Shape;77;p40"/>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
        <p:nvSpPr>
          <p:cNvPr id="78" name="Google Shape;78;p40"/>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pic>
        <p:nvPicPr>
          <p:cNvPr id="79" name="Google Shape;79;p40"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80"/>
        <p:cNvGrpSpPr/>
        <p:nvPr/>
      </p:nvGrpSpPr>
      <p:grpSpPr>
        <a:xfrm>
          <a:off x="0" y="0"/>
          <a:ext cx="0" cy="0"/>
          <a:chOff x="0" y="0"/>
          <a:chExt cx="0" cy="0"/>
        </a:xfrm>
      </p:grpSpPr>
      <p:sp>
        <p:nvSpPr>
          <p:cNvPr id="81" name="Google Shape;81;p41"/>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83" name="Google Shape;83;p41"/>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84" name="Google Shape;84;p41"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85"/>
        <p:cNvGrpSpPr/>
        <p:nvPr/>
      </p:nvGrpSpPr>
      <p:grpSpPr>
        <a:xfrm>
          <a:off x="0" y="0"/>
          <a:ext cx="0" cy="0"/>
          <a:chOff x="0" y="0"/>
          <a:chExt cx="0" cy="0"/>
        </a:xfrm>
      </p:grpSpPr>
      <p:sp>
        <p:nvSpPr>
          <p:cNvPr id="86" name="Google Shape;86;p4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2"/>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8" name="Google Shape;88;p42"/>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9" name="Google Shape;89;p42"/>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0" name="Google Shape;90;p42"/>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2"/>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2" name="Google Shape;92;p42"/>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93" name="Google Shape;93;p42"/>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94" name="Google Shape;94;p42"/>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95" name="Google Shape;95;p4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96" name="Google Shape;96;p42"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97"/>
        <p:cNvGrpSpPr/>
        <p:nvPr/>
      </p:nvGrpSpPr>
      <p:grpSpPr>
        <a:xfrm>
          <a:off x="0" y="0"/>
          <a:ext cx="0" cy="0"/>
          <a:chOff x="0" y="0"/>
          <a:chExt cx="0" cy="0"/>
        </a:xfrm>
      </p:grpSpPr>
      <p:sp>
        <p:nvSpPr>
          <p:cNvPr id="98" name="Google Shape;98;p4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3"/>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0" name="Google Shape;100;p43"/>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1" name="Google Shape;101;p43"/>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2" name="Google Shape;102;p43"/>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3" name="Google Shape;103;p43"/>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4" name="Google Shape;104;p43"/>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5" name="Google Shape;105;p43"/>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6" name="Google Shape;106;p43"/>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07" name="Google Shape;107;p43"/>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08" name="Google Shape;108;p43"/>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09" name="Google Shape;109;p43"/>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0" name="Google Shape;110;p4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1" name="Google Shape;111;p43"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2"/>
        <p:cNvGrpSpPr/>
        <p:nvPr/>
      </p:nvGrpSpPr>
      <p:grpSpPr>
        <a:xfrm>
          <a:off x="0" y="0"/>
          <a:ext cx="0" cy="0"/>
          <a:chOff x="0" y="0"/>
          <a:chExt cx="0" cy="0"/>
        </a:xfrm>
      </p:grpSpPr>
      <p:sp>
        <p:nvSpPr>
          <p:cNvPr id="113" name="Google Shape;113;p4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4"/>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5" name="Google Shape;115;p4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116" name="Google Shape;116;p44"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45"/>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5"/>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120" name="Google Shape;120;p45"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Clr>
                <a:srgbClr val="28C28C"/>
              </a:buClr>
              <a:buSzPts val="1600"/>
              <a:buChar char="►"/>
              <a:defRPr/>
            </a:lvl1pPr>
            <a:lvl2pPr marL="914400" lvl="1" indent="-320040" algn="l">
              <a:spcBef>
                <a:spcPts val="1000"/>
              </a:spcBef>
              <a:spcAft>
                <a:spcPts val="0"/>
              </a:spcAft>
              <a:buClr>
                <a:srgbClr val="28C28C"/>
              </a:buClr>
              <a:buSzPts val="1440"/>
              <a:buChar char="►"/>
              <a:defRPr/>
            </a:lvl2pPr>
            <a:lvl3pPr marL="1371600" lvl="2" indent="-309880" algn="l">
              <a:spcBef>
                <a:spcPts val="1000"/>
              </a:spcBef>
              <a:spcAft>
                <a:spcPts val="0"/>
              </a:spcAft>
              <a:buClr>
                <a:srgbClr val="28C28C"/>
              </a:buClr>
              <a:buSzPts val="1280"/>
              <a:buChar char="►"/>
              <a:defRPr/>
            </a:lvl3pPr>
            <a:lvl4pPr marL="1828800" lvl="3" indent="-299719" algn="l">
              <a:spcBef>
                <a:spcPts val="1000"/>
              </a:spcBef>
              <a:spcAft>
                <a:spcPts val="0"/>
              </a:spcAft>
              <a:buClr>
                <a:srgbClr val="28C28C"/>
              </a:buClr>
              <a:buSzPts val="1120"/>
              <a:buChar char="►"/>
              <a:defRPr/>
            </a:lvl4pPr>
            <a:lvl5pPr marL="2286000" lvl="4" indent="-299720" algn="l">
              <a:spcBef>
                <a:spcPts val="1000"/>
              </a:spcBef>
              <a:spcAft>
                <a:spcPts val="0"/>
              </a:spcAft>
              <a:buClr>
                <a:srgbClr val="28C28C"/>
              </a:buClr>
              <a:buSzPts val="112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pic>
        <p:nvPicPr>
          <p:cNvPr id="22" name="Google Shape;22;p30"/>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23" name="Google Shape;23;p30" descr="A close up of a sign&#10;&#10;Description automatically generated"/>
          <p:cNvPicPr preferRelativeResize="0"/>
          <p:nvPr/>
        </p:nvPicPr>
        <p:blipFill rotWithShape="1">
          <a:blip r:embed="rId3">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body" idx="1"/>
          </p:nvPr>
        </p:nvSpPr>
        <p:spPr>
          <a:xfrm>
            <a:off x="646111" y="2188565"/>
            <a:ext cx="4215384" cy="4206240"/>
          </a:xfrm>
          <a:prstGeom prst="rect">
            <a:avLst/>
          </a:prstGeom>
          <a:noFill/>
          <a:ln>
            <a:noFill/>
          </a:ln>
        </p:spPr>
        <p:txBody>
          <a:bodyPr spcFirstLastPara="1" wrap="square" lIns="91425" tIns="45700" rIns="91425" bIns="45700" anchor="t" anchorCtr="0">
            <a:noAutofit/>
          </a:bodyPr>
          <a:lstStyle>
            <a:lvl1pPr marL="457200" lvl="0" indent="-350520" algn="l">
              <a:spcBef>
                <a:spcPts val="1000"/>
              </a:spcBef>
              <a:spcAft>
                <a:spcPts val="0"/>
              </a:spcAft>
              <a:buClr>
                <a:srgbClr val="28C28C"/>
              </a:buClr>
              <a:buSzPts val="1920"/>
              <a:buChar char="►"/>
              <a:defRPr sz="2400"/>
            </a:lvl1pPr>
            <a:lvl2pPr marL="914400" lvl="1" indent="-350519" algn="l">
              <a:spcBef>
                <a:spcPts val="1000"/>
              </a:spcBef>
              <a:spcAft>
                <a:spcPts val="0"/>
              </a:spcAft>
              <a:buClr>
                <a:srgbClr val="28C28C"/>
              </a:buClr>
              <a:buSzPts val="1920"/>
              <a:buChar char="►"/>
              <a:defRPr sz="2400"/>
            </a:lvl2pPr>
            <a:lvl3pPr marL="1371600" lvl="2" indent="-350519" algn="l">
              <a:spcBef>
                <a:spcPts val="1000"/>
              </a:spcBef>
              <a:spcAft>
                <a:spcPts val="0"/>
              </a:spcAft>
              <a:buClr>
                <a:srgbClr val="28C28C"/>
              </a:buClr>
              <a:buSzPts val="1920"/>
              <a:buChar char="►"/>
              <a:defRPr sz="2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27" name="Google Shape;27;p31"/>
          <p:cNvSpPr txBox="1">
            <a:spLocks noGrp="1"/>
          </p:cNvSpPr>
          <p:nvPr>
            <p:ph type="body" idx="2"/>
          </p:nvPr>
        </p:nvSpPr>
        <p:spPr>
          <a:xfrm>
            <a:off x="5120640" y="2194560"/>
            <a:ext cx="6089904"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28" name="Google Shape;28;p31"/>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29" name="Google Shape;29;p31" descr="A close up of a sign&#10;&#10;Description automatically generated"/>
          <p:cNvPicPr preferRelativeResize="0"/>
          <p:nvPr/>
        </p:nvPicPr>
        <p:blipFill rotWithShape="1">
          <a:blip r:embed="rId3">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b="1" cap="none">
                <a:solidFill>
                  <a:srgbClr val="28C28C"/>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pic>
        <p:nvPicPr>
          <p:cNvPr id="33" name="Google Shape;33;p32"/>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34" name="Google Shape;34;p32" descr="A close up of a sign&#10;&#10;Description automatically generated"/>
          <p:cNvPicPr preferRelativeResize="0"/>
          <p:nvPr/>
        </p:nvPicPr>
        <p:blipFill rotWithShape="1">
          <a:blip r:embed="rId3">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38" name="Google Shape;38;p33"/>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33"/>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28C28C"/>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0" name="Google Shape;40;p33"/>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Clr>
                <a:srgbClr val="28C28C"/>
              </a:buClr>
              <a:buSzPts val="1440"/>
              <a:buChar char="►"/>
              <a:defRPr sz="1800"/>
            </a:lvl1pPr>
            <a:lvl2pPr marL="914400" lvl="1" indent="-309880" algn="l">
              <a:spcBef>
                <a:spcPts val="1000"/>
              </a:spcBef>
              <a:spcAft>
                <a:spcPts val="0"/>
              </a:spcAft>
              <a:buClr>
                <a:srgbClr val="28C28C"/>
              </a:buClr>
              <a:buSzPts val="1280"/>
              <a:buChar char="►"/>
              <a:defRPr sz="1600"/>
            </a:lvl2pPr>
            <a:lvl3pPr marL="1371600" lvl="2" indent="-299719" algn="l">
              <a:spcBef>
                <a:spcPts val="1000"/>
              </a:spcBef>
              <a:spcAft>
                <a:spcPts val="0"/>
              </a:spcAft>
              <a:buClr>
                <a:srgbClr val="28C28C"/>
              </a:buClr>
              <a:buSzPts val="1120"/>
              <a:buChar char="►"/>
              <a:defRPr sz="1400"/>
            </a:lvl3pPr>
            <a:lvl4pPr marL="1828800" lvl="3" indent="-289560" algn="l">
              <a:spcBef>
                <a:spcPts val="1000"/>
              </a:spcBef>
              <a:spcAft>
                <a:spcPts val="0"/>
              </a:spcAft>
              <a:buClr>
                <a:srgbClr val="28C28C"/>
              </a:buClr>
              <a:buSzPts val="960"/>
              <a:buChar char="►"/>
              <a:defRPr sz="1200"/>
            </a:lvl4pPr>
            <a:lvl5pPr marL="2286000" lvl="4" indent="-289560" algn="l">
              <a:spcBef>
                <a:spcPts val="1000"/>
              </a:spcBef>
              <a:spcAft>
                <a:spcPts val="0"/>
              </a:spcAft>
              <a:buClr>
                <a:srgbClr val="28C28C"/>
              </a:buClr>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pic>
        <p:nvPicPr>
          <p:cNvPr id="41" name="Google Shape;41;p33"/>
          <p:cNvPicPr preferRelativeResize="0"/>
          <p:nvPr/>
        </p:nvPicPr>
        <p:blipFill rotWithShape="1">
          <a:blip r:embed="rId2">
            <a:alphaModFix/>
          </a:blip>
          <a:srcRect/>
          <a:stretch/>
        </p:blipFill>
        <p:spPr>
          <a:xfrm>
            <a:off x="10486259" y="288479"/>
            <a:ext cx="597215" cy="597215"/>
          </a:xfrm>
          <a:prstGeom prst="rect">
            <a:avLst/>
          </a:prstGeom>
          <a:noFill/>
          <a:ln>
            <a:noFill/>
          </a:ln>
        </p:spPr>
      </p:pic>
      <p:pic>
        <p:nvPicPr>
          <p:cNvPr id="42" name="Google Shape;42;p33" descr="A close up of a sign&#10;&#10;Description automatically generated"/>
          <p:cNvPicPr preferRelativeResize="0"/>
          <p:nvPr/>
        </p:nvPicPr>
        <p:blipFill rotWithShape="1">
          <a:blip r:embed="rId3">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5" name="Google Shape;45;p34"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35"/>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48" name="Google Shape;48;p35"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Clr>
                <a:srgbClr val="28C28C"/>
              </a:buClr>
              <a:buSzPts val="1600"/>
              <a:buChar char="►"/>
              <a:defRPr sz="2000"/>
            </a:lvl1pPr>
            <a:lvl2pPr marL="914400" lvl="1" indent="-320040" algn="l">
              <a:spcBef>
                <a:spcPts val="1000"/>
              </a:spcBef>
              <a:spcAft>
                <a:spcPts val="0"/>
              </a:spcAft>
              <a:buClr>
                <a:srgbClr val="28C28C"/>
              </a:buClr>
              <a:buSzPts val="1440"/>
              <a:buChar char="►"/>
              <a:defRPr sz="1800"/>
            </a:lvl2pPr>
            <a:lvl3pPr marL="1371600" lvl="2" indent="-309880" algn="l">
              <a:spcBef>
                <a:spcPts val="1000"/>
              </a:spcBef>
              <a:spcAft>
                <a:spcPts val="0"/>
              </a:spcAft>
              <a:buClr>
                <a:srgbClr val="28C28C"/>
              </a:buClr>
              <a:buSzPts val="1280"/>
              <a:buChar char="►"/>
              <a:defRPr sz="1600"/>
            </a:lvl3pPr>
            <a:lvl4pPr marL="1828800" lvl="3" indent="-299719" algn="l">
              <a:spcBef>
                <a:spcPts val="1000"/>
              </a:spcBef>
              <a:spcAft>
                <a:spcPts val="0"/>
              </a:spcAft>
              <a:buClr>
                <a:srgbClr val="28C28C"/>
              </a:buClr>
              <a:buSzPts val="1120"/>
              <a:buChar char="►"/>
              <a:defRPr sz="1400"/>
            </a:lvl4pPr>
            <a:lvl5pPr marL="2286000" lvl="4" indent="-299720" algn="l">
              <a:spcBef>
                <a:spcPts val="1000"/>
              </a:spcBef>
              <a:spcAft>
                <a:spcPts val="0"/>
              </a:spcAft>
              <a:buClr>
                <a:srgbClr val="28C28C"/>
              </a:buClr>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52" name="Google Shape;52;p36"/>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3" name="Google Shape;53;p36"/>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54" name="Google Shape;54;p36"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58" name="Google Shape;58;p37"/>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59" name="Google Shape;59;p37"/>
          <p:cNvSpPr txBox="1">
            <a:spLocks noGrp="1"/>
          </p:cNvSpPr>
          <p:nvPr>
            <p:ph type="sldNum" idx="12"/>
          </p:nvPr>
        </p:nvSpPr>
        <p:spPr>
          <a:xfrm>
            <a:off x="10352540" y="314201"/>
            <a:ext cx="838199" cy="7676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entury Gothic"/>
                <a:ea typeface="Century Gothic"/>
                <a:cs typeface="Century Gothic"/>
                <a:sym typeface="Century Gothic"/>
              </a:defRPr>
            </a:lvl1pPr>
            <a:lvl2pPr marL="0" marR="0" lvl="1" indent="0" algn="l" rtl="0">
              <a:spcBef>
                <a:spcPts val="0"/>
              </a:spcBef>
              <a:buNone/>
              <a:defRPr sz="1800">
                <a:solidFill>
                  <a:schemeClr val="lt1"/>
                </a:solidFill>
                <a:latin typeface="Century Gothic"/>
                <a:ea typeface="Century Gothic"/>
                <a:cs typeface="Century Gothic"/>
                <a:sym typeface="Century Gothic"/>
              </a:defRPr>
            </a:lvl2pPr>
            <a:lvl3pPr marL="0" marR="0" lvl="2" indent="0" algn="l" rtl="0">
              <a:spcBef>
                <a:spcPts val="0"/>
              </a:spcBef>
              <a:buNone/>
              <a:defRPr sz="1800">
                <a:solidFill>
                  <a:schemeClr val="lt1"/>
                </a:solidFill>
                <a:latin typeface="Century Gothic"/>
                <a:ea typeface="Century Gothic"/>
                <a:cs typeface="Century Gothic"/>
                <a:sym typeface="Century Gothic"/>
              </a:defRPr>
            </a:lvl3pPr>
            <a:lvl4pPr marL="0" marR="0" lvl="3" indent="0" algn="l" rtl="0">
              <a:spcBef>
                <a:spcPts val="0"/>
              </a:spcBef>
              <a:buNone/>
              <a:defRPr sz="1800">
                <a:solidFill>
                  <a:schemeClr val="lt1"/>
                </a:solidFill>
                <a:latin typeface="Century Gothic"/>
                <a:ea typeface="Century Gothic"/>
                <a:cs typeface="Century Gothic"/>
                <a:sym typeface="Century Gothic"/>
              </a:defRPr>
            </a:lvl4pPr>
            <a:lvl5pPr marL="0" marR="0" lvl="4" indent="0" algn="l" rtl="0">
              <a:spcBef>
                <a:spcPts val="0"/>
              </a:spcBef>
              <a:buNone/>
              <a:defRPr sz="1800">
                <a:solidFill>
                  <a:schemeClr val="lt1"/>
                </a:solidFill>
                <a:latin typeface="Century Gothic"/>
                <a:ea typeface="Century Gothic"/>
                <a:cs typeface="Century Gothic"/>
                <a:sym typeface="Century Gothic"/>
              </a:defRPr>
            </a:lvl5pPr>
            <a:lvl6pPr marL="0" marR="0" lvl="5" indent="0" algn="l" rtl="0">
              <a:spcBef>
                <a:spcPts val="0"/>
              </a:spcBef>
              <a:buNone/>
              <a:defRPr sz="1800">
                <a:solidFill>
                  <a:schemeClr val="lt1"/>
                </a:solidFill>
                <a:latin typeface="Century Gothic"/>
                <a:ea typeface="Century Gothic"/>
                <a:cs typeface="Century Gothic"/>
                <a:sym typeface="Century Gothic"/>
              </a:defRPr>
            </a:lvl6pPr>
            <a:lvl7pPr marL="0" marR="0" lvl="6" indent="0" algn="l" rtl="0">
              <a:spcBef>
                <a:spcPts val="0"/>
              </a:spcBef>
              <a:buNone/>
              <a:defRPr sz="1800">
                <a:solidFill>
                  <a:schemeClr val="lt1"/>
                </a:solidFill>
                <a:latin typeface="Century Gothic"/>
                <a:ea typeface="Century Gothic"/>
                <a:cs typeface="Century Gothic"/>
                <a:sym typeface="Century Gothic"/>
              </a:defRPr>
            </a:lvl7pPr>
            <a:lvl8pPr marL="0" marR="0" lvl="7" indent="0" algn="l" rtl="0">
              <a:spcBef>
                <a:spcPts val="0"/>
              </a:spcBef>
              <a:buNone/>
              <a:defRPr sz="1800">
                <a:solidFill>
                  <a:schemeClr val="lt1"/>
                </a:solidFill>
                <a:latin typeface="Century Gothic"/>
                <a:ea typeface="Century Gothic"/>
                <a:cs typeface="Century Gothic"/>
                <a:sym typeface="Century Gothic"/>
              </a:defRPr>
            </a:lvl8pPr>
            <a:lvl9pPr marL="0" marR="0" lvl="8" indent="0" algn="l" rtl="0">
              <a:spcBef>
                <a:spcPts val="0"/>
              </a:spcBef>
              <a:buNone/>
              <a:defRPr sz="1800">
                <a:solidFill>
                  <a:schemeClr val="l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pic>
        <p:nvPicPr>
          <p:cNvPr id="60" name="Google Shape;60;p37" descr="A close up of a sign&#10;&#10;Description automatically generated"/>
          <p:cNvPicPr preferRelativeResize="0"/>
          <p:nvPr/>
        </p:nvPicPr>
        <p:blipFill rotWithShape="1">
          <a:blip r:embed="rId2">
            <a:alphaModFix/>
          </a:blip>
          <a:srcRect/>
          <a:stretch/>
        </p:blipFill>
        <p:spPr>
          <a:xfrm>
            <a:off x="10502451" y="308047"/>
            <a:ext cx="590548" cy="666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2664"/>
            </a:gs>
            <a:gs pos="10000">
              <a:srgbClr val="002664"/>
            </a:gs>
            <a:gs pos="100000">
              <a:srgbClr val="004C7A"/>
            </a:gs>
          </a:gsLst>
          <a:lin ang="6120000" scaled="0"/>
        </a:gra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19">
            <a:alphaModFix/>
          </a:blip>
          <a:srcRect b="23320"/>
          <a:stretch/>
        </p:blipFill>
        <p:spPr>
          <a:xfrm>
            <a:off x="8609012" y="6096000"/>
            <a:ext cx="993734" cy="762000"/>
          </a:xfrm>
          <a:prstGeom prst="rect">
            <a:avLst/>
          </a:prstGeom>
          <a:noFill/>
          <a:ln>
            <a:noFill/>
          </a:ln>
        </p:spPr>
      </p:pic>
      <p:sp>
        <p:nvSpPr>
          <p:cNvPr id="11" name="Google Shape;11;p28"/>
          <p:cNvSpPr/>
          <p:nvPr/>
        </p:nvSpPr>
        <p:spPr>
          <a:xfrm>
            <a:off x="10437812" y="0"/>
            <a:ext cx="685800" cy="1143000"/>
          </a:xfrm>
          <a:prstGeom prst="rect">
            <a:avLst/>
          </a:prstGeom>
          <a:solidFill>
            <a:srgbClr val="28C28C"/>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pic>
        <p:nvPicPr>
          <p:cNvPr id="14" name="Google Shape;14;p28"/>
          <p:cNvPicPr preferRelativeResize="0"/>
          <p:nvPr/>
        </p:nvPicPr>
        <p:blipFill rotWithShape="1">
          <a:blip r:embed="rId20">
            <a:alphaModFix/>
          </a:blip>
          <a:srcRect/>
          <a:stretch/>
        </p:blipFill>
        <p:spPr>
          <a:xfrm>
            <a:off x="10486259" y="288479"/>
            <a:ext cx="597215" cy="5972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subTitle" idx="1"/>
          </p:nvPr>
        </p:nvSpPr>
        <p:spPr>
          <a:xfrm>
            <a:off x="868680" y="2468880"/>
            <a:ext cx="3200400" cy="3328416"/>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920"/>
              <a:buNone/>
            </a:pPr>
            <a:r>
              <a:rPr lang="en-US"/>
              <a:t>Rédacteur BTT pour Le Bureau</a:t>
            </a:r>
            <a:endParaRPr sz="2400"/>
          </a:p>
        </p:txBody>
      </p:sp>
      <p:sp>
        <p:nvSpPr>
          <p:cNvPr id="126" name="Google Shape;126;p1"/>
          <p:cNvSpPr txBox="1">
            <a:spLocks noGrp="1"/>
          </p:cNvSpPr>
          <p:nvPr>
            <p:ph type="ctrTitle"/>
          </p:nvPr>
        </p:nvSpPr>
        <p:spPr>
          <a:xfrm>
            <a:off x="5303520" y="2103120"/>
            <a:ext cx="6172200" cy="33284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500"/>
              <a:buFont typeface="Century Gothic"/>
              <a:buNone/>
            </a:pPr>
            <a:r>
              <a:rPr lang="en-US" sz="4500" dirty="0" err="1"/>
              <a:t>Démarrer</a:t>
            </a:r>
            <a:r>
              <a:rPr lang="en-US" sz="4500" dirty="0"/>
              <a:t> un Nouveau </a:t>
            </a:r>
            <a:r>
              <a:rPr lang="en-US" sz="4500" dirty="0" err="1"/>
              <a:t>Projet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0"/>
          <p:cNvPicPr preferRelativeResize="0"/>
          <p:nvPr/>
        </p:nvPicPr>
        <p:blipFill rotWithShape="1">
          <a:blip r:embed="rId3">
            <a:alphaModFix/>
          </a:blip>
          <a:srcRect/>
          <a:stretch/>
        </p:blipFill>
        <p:spPr>
          <a:xfrm>
            <a:off x="6493666" y="2747610"/>
            <a:ext cx="5266667" cy="2257143"/>
          </a:xfrm>
          <a:prstGeom prst="rect">
            <a:avLst/>
          </a:prstGeom>
          <a:noFill/>
          <a:ln>
            <a:noFill/>
          </a:ln>
        </p:spPr>
      </p:pic>
      <p:sp>
        <p:nvSpPr>
          <p:cNvPr id="226" name="Google Shape;226;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Démarrer un projet sur la langue maternelle : Étape 4</a:t>
            </a:r>
            <a:endParaRPr/>
          </a:p>
        </p:txBody>
      </p:sp>
      <p:sp>
        <p:nvSpPr>
          <p:cNvPr id="227" name="Google Shape;227;p10"/>
          <p:cNvSpPr txBox="1">
            <a:spLocks noGrp="1"/>
          </p:cNvSpPr>
          <p:nvPr>
            <p:ph type="body" idx="1"/>
          </p:nvPr>
        </p:nvSpPr>
        <p:spPr>
          <a:xfrm>
            <a:off x="1103300" y="2052925"/>
            <a:ext cx="6306000" cy="419550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4"/>
            </a:pPr>
            <a:r>
              <a:rPr lang="en-US" sz="2800"/>
              <a:t>Choisissez la catégorie de projet : </a:t>
            </a:r>
            <a:endParaRPr/>
          </a:p>
          <a:p>
            <a:pPr marL="742950" lvl="1" indent="-285750" algn="l" rtl="0">
              <a:spcBef>
                <a:spcPts val="1000"/>
              </a:spcBef>
              <a:spcAft>
                <a:spcPts val="0"/>
              </a:spcAft>
              <a:buSzPts val="1920"/>
              <a:buChar char="►"/>
            </a:pPr>
            <a:r>
              <a:rPr lang="en-US" sz="2400"/>
              <a:t>Cliquez sur Ancien Testament                                OU Nouveau Testament</a:t>
            </a:r>
            <a:endParaRPr/>
          </a:p>
          <a:p>
            <a:pPr marL="742950" lvl="1" indent="-285750" algn="l" rtl="0">
              <a:spcBef>
                <a:spcPts val="1000"/>
              </a:spcBef>
              <a:spcAft>
                <a:spcPts val="0"/>
              </a:spcAft>
              <a:buSzPts val="1920"/>
              <a:buChar char="►"/>
            </a:pPr>
            <a:r>
              <a:rPr lang="en-US" sz="2400"/>
              <a:t>Si vous traduisez des histoires bibliques ouvertes, cliquez sur Autres, puis sélectionnez                                           Histoires bibliques ouvertes.</a:t>
            </a:r>
            <a:endParaRPr/>
          </a:p>
          <a:p>
            <a:pPr marL="342900" lvl="0" indent="-200660" algn="l" rtl="0">
              <a:spcBef>
                <a:spcPts val="1000"/>
              </a:spcBef>
              <a:spcAft>
                <a:spcPts val="0"/>
              </a:spcAft>
              <a:buClr>
                <a:srgbClr val="28C28C"/>
              </a:buClr>
              <a:buSzPts val="2240"/>
              <a:buNone/>
            </a:pPr>
            <a:endParaRPr sz="2800"/>
          </a:p>
        </p:txBody>
      </p:sp>
      <p:cxnSp>
        <p:nvCxnSpPr>
          <p:cNvPr id="228" name="Google Shape;228;p10"/>
          <p:cNvCxnSpPr/>
          <p:nvPr/>
        </p:nvCxnSpPr>
        <p:spPr>
          <a:xfrm>
            <a:off x="4994976" y="3053093"/>
            <a:ext cx="1998562" cy="1009891"/>
          </a:xfrm>
          <a:prstGeom prst="straightConnector1">
            <a:avLst/>
          </a:prstGeom>
          <a:noFill/>
          <a:ln w="57150" cap="flat" cmpd="sng">
            <a:solidFill>
              <a:srgbClr val="FF0000"/>
            </a:solidFill>
            <a:prstDash val="solid"/>
            <a:round/>
            <a:headEnd type="none" w="sm" len="sm"/>
            <a:tailEnd type="triangle" w="med" len="med"/>
          </a:ln>
        </p:spPr>
      </p:cxnSp>
      <p:grpSp>
        <p:nvGrpSpPr>
          <p:cNvPr id="229" name="Google Shape;229;p10"/>
          <p:cNvGrpSpPr/>
          <p:nvPr/>
        </p:nvGrpSpPr>
        <p:grpSpPr>
          <a:xfrm>
            <a:off x="3449678" y="1541645"/>
            <a:ext cx="7278935" cy="1045880"/>
            <a:chOff x="3449678" y="1541645"/>
            <a:chExt cx="7278935" cy="1045880"/>
          </a:xfrm>
        </p:grpSpPr>
        <p:sp>
          <p:nvSpPr>
            <p:cNvPr id="230" name="Google Shape;230;p10"/>
            <p:cNvSpPr/>
            <p:nvPr/>
          </p:nvSpPr>
          <p:spPr>
            <a:xfrm>
              <a:off x="3449678" y="2052925"/>
              <a:ext cx="4066800" cy="5346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231" name="Google Shape;231;p10"/>
            <p:cNvGrpSpPr/>
            <p:nvPr/>
          </p:nvGrpSpPr>
          <p:grpSpPr>
            <a:xfrm>
              <a:off x="7751560" y="1541645"/>
              <a:ext cx="2977054" cy="912271"/>
              <a:chOff x="2739957" y="3433636"/>
              <a:chExt cx="1824292" cy="1470481"/>
            </a:xfrm>
          </p:grpSpPr>
          <p:sp>
            <p:nvSpPr>
              <p:cNvPr id="232" name="Google Shape;232;p10"/>
              <p:cNvSpPr/>
              <p:nvPr/>
            </p:nvSpPr>
            <p:spPr>
              <a:xfrm>
                <a:off x="2739957" y="3433636"/>
                <a:ext cx="1721223" cy="1470481"/>
              </a:xfrm>
              <a:prstGeom prst="wedgeRoundRectCallout">
                <a:avLst>
                  <a:gd name="adj1" fmla="val -58369"/>
                  <a:gd name="adj2" fmla="val 17714"/>
                  <a:gd name="adj3"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3" name="Google Shape;233;p10"/>
              <p:cNvSpPr txBox="1"/>
              <p:nvPr/>
            </p:nvSpPr>
            <p:spPr>
              <a:xfrm>
                <a:off x="2843149" y="3598367"/>
                <a:ext cx="1721100" cy="114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F0000"/>
                    </a:solidFill>
                    <a:latin typeface="Century Gothic"/>
                    <a:ea typeface="Century Gothic"/>
                    <a:cs typeface="Century Gothic"/>
                    <a:sym typeface="Century Gothic"/>
                  </a:rPr>
                  <a:t>Ce que vous allez traduire</a:t>
                </a:r>
                <a:endParaRPr sz="2000" b="1" i="1">
                  <a:solidFill>
                    <a:srgbClr val="FF0000"/>
                  </a:solidFill>
                  <a:latin typeface="Century Gothic"/>
                  <a:ea typeface="Century Gothic"/>
                  <a:cs typeface="Century Gothic"/>
                  <a:sym typeface="Century Gothic"/>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Effect transition="in" filter="fade">
                                      <p:cBhvr>
                                        <p:cTn id="7" dur="500"/>
                                        <p:tgtEl>
                                          <p:spTgt spid="2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7">
                                            <p:txEl>
                                              <p:pRg st="1" end="1"/>
                                            </p:txEl>
                                          </p:spTgt>
                                        </p:tgtEl>
                                        <p:attrNameLst>
                                          <p:attrName>style.visibility</p:attrName>
                                        </p:attrNameLst>
                                      </p:cBhvr>
                                      <p:to>
                                        <p:strVal val="visible"/>
                                      </p:to>
                                    </p:set>
                                    <p:animEffect transition="in" filter="fade">
                                      <p:cBhvr>
                                        <p:cTn id="10" dur="500"/>
                                        <p:tgtEl>
                                          <p:spTgt spid="22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7">
                                            <p:txEl>
                                              <p:pRg st="2" end="2"/>
                                            </p:txEl>
                                          </p:spTgt>
                                        </p:tgtEl>
                                        <p:attrNameLst>
                                          <p:attrName>style.visibility</p:attrName>
                                        </p:attrNameLst>
                                      </p:cBhvr>
                                      <p:to>
                                        <p:strVal val="visible"/>
                                      </p:to>
                                    </p:set>
                                    <p:animEffect transition="in" filter="fade">
                                      <p:cBhvr>
                                        <p:cTn id="13" dur="500"/>
                                        <p:tgtEl>
                                          <p:spTgt spid="22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7">
                                            <p:txEl>
                                              <p:pRg st="3" end="3"/>
                                            </p:txEl>
                                          </p:spTgt>
                                        </p:tgtEl>
                                        <p:attrNameLst>
                                          <p:attrName>style.visibility</p:attrName>
                                        </p:attrNameLst>
                                      </p:cBhvr>
                                      <p:to>
                                        <p:strVal val="visible"/>
                                      </p:to>
                                    </p:set>
                                    <p:animEffect transition="in" filter="fade">
                                      <p:cBhvr>
                                        <p:cTn id="16" dur="500"/>
                                        <p:tgtEl>
                                          <p:spTgt spid="227">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fade">
                                      <p:cBhvr>
                                        <p:cTn id="20" dur="500"/>
                                        <p:tgtEl>
                                          <p:spTgt spid="22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28"/>
                                        </p:tgtEl>
                                        <p:attrNameLst>
                                          <p:attrName>style.visibility</p:attrName>
                                        </p:attrNameLst>
                                      </p:cBhvr>
                                      <p:to>
                                        <p:strVal val="visible"/>
                                      </p:to>
                                    </p:set>
                                    <p:animEffect transition="in" filter="fade">
                                      <p:cBhvr>
                                        <p:cTn id="24"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p:nvPr/>
        </p:nvSpPr>
        <p:spPr>
          <a:xfrm>
            <a:off x="956333" y="2037593"/>
            <a:ext cx="8946600" cy="4372200"/>
          </a:xfrm>
          <a:prstGeom prst="rect">
            <a:avLst/>
          </a:prstGeom>
          <a:noFill/>
          <a:ln>
            <a:noFill/>
          </a:ln>
        </p:spPr>
        <p:txBody>
          <a:bodyPr spcFirstLastPara="1" wrap="square" lIns="91425" tIns="45700" rIns="91425" bIns="45700" anchor="t" anchorCtr="0">
            <a:normAutofit lnSpcReduction="20000"/>
          </a:bodyPr>
          <a:lstStyle/>
          <a:p>
            <a:pPr marL="514350" marR="0" lvl="0" indent="-514350" algn="l" rtl="0">
              <a:spcBef>
                <a:spcPts val="0"/>
              </a:spcBef>
              <a:spcAft>
                <a:spcPts val="0"/>
              </a:spcAft>
              <a:buClr>
                <a:srgbClr val="28C28C"/>
              </a:buClr>
              <a:buSzPts val="2240"/>
              <a:buFont typeface="Century Gothic"/>
              <a:buAutoNum type="arabicPeriod" startAt="4"/>
            </a:pPr>
            <a:r>
              <a:rPr lang="en-US" sz="2800">
                <a:solidFill>
                  <a:schemeClr val="lt1"/>
                </a:solidFill>
                <a:latin typeface="Century Gothic"/>
                <a:ea typeface="Century Gothic"/>
                <a:cs typeface="Century Gothic"/>
                <a:sym typeface="Century Gothic"/>
              </a:rPr>
              <a:t>Choisissez la catégorie de                                       projet :</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Cliquez sur Ancien Testament                                                                      OU Nouveau Testament</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Si vous traduisez des histoires                                                                           bibliques ouvertes, cliquez sur                                                                            Autres, puis sélectionnez Histoires                                                                       bibliques ouvertes.</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Défilez (l'écran) vers le bas                                                                       si c'est nécessaire.</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Cliquez le livre que                                                                                            vous voulez traduire.</a:t>
            </a:r>
            <a:endParaRPr/>
          </a:p>
        </p:txBody>
      </p:sp>
      <p:pic>
        <p:nvPicPr>
          <p:cNvPr id="240" name="Google Shape;240;p11"/>
          <p:cNvPicPr preferRelativeResize="0"/>
          <p:nvPr/>
        </p:nvPicPr>
        <p:blipFill rotWithShape="1">
          <a:blip r:embed="rId3">
            <a:alphaModFix/>
          </a:blip>
          <a:srcRect/>
          <a:stretch/>
        </p:blipFill>
        <p:spPr>
          <a:xfrm>
            <a:off x="6673616" y="2111177"/>
            <a:ext cx="5257143" cy="4438095"/>
          </a:xfrm>
          <a:prstGeom prst="rect">
            <a:avLst/>
          </a:prstGeom>
          <a:noFill/>
          <a:ln>
            <a:noFill/>
          </a:ln>
        </p:spPr>
      </p:pic>
      <p:sp>
        <p:nvSpPr>
          <p:cNvPr id="241" name="Google Shape;241;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Démarrer un projet sur la langue maternelle : Étape 4</a:t>
            </a:r>
            <a:endParaRPr/>
          </a:p>
        </p:txBody>
      </p:sp>
      <p:cxnSp>
        <p:nvCxnSpPr>
          <p:cNvPr id="242" name="Google Shape;242;p11"/>
          <p:cNvCxnSpPr/>
          <p:nvPr/>
        </p:nvCxnSpPr>
        <p:spPr>
          <a:xfrm rot="10800000" flipH="1">
            <a:off x="4868225" y="4516750"/>
            <a:ext cx="2097300" cy="1485000"/>
          </a:xfrm>
          <a:prstGeom prst="straightConnector1">
            <a:avLst/>
          </a:prstGeom>
          <a:noFill/>
          <a:ln w="57150"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500"/>
                                        <p:tgtEl>
                                          <p:spTgt spid="240"/>
                                        </p:tgtEl>
                                        <p:attrNameLst>
                                          <p:attrName>ppt_w</p:attrName>
                                        </p:attrNameLst>
                                      </p:cBhvr>
                                      <p:tavLst>
                                        <p:tav tm="0">
                                          <p:val>
                                            <p:strVal val="0"/>
                                          </p:val>
                                        </p:tav>
                                        <p:tav tm="100000">
                                          <p:val>
                                            <p:strVal val="#ppt_w"/>
                                          </p:val>
                                        </p:tav>
                                      </p:tavLst>
                                    </p:anim>
                                    <p:anim calcmode="lin" valueType="num">
                                      <p:cBhvr additive="base">
                                        <p:cTn id="8" dur="500"/>
                                        <p:tgtEl>
                                          <p:spTgt spid="240"/>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fade">
                                      <p:cBhvr>
                                        <p:cTn id="12"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12" descr="A screenshot of a cell phone&#10;&#10;Description automatically generated"/>
          <p:cNvPicPr preferRelativeResize="0"/>
          <p:nvPr/>
        </p:nvPicPr>
        <p:blipFill rotWithShape="1">
          <a:blip r:embed="rId3">
            <a:alphaModFix/>
          </a:blip>
          <a:srcRect/>
          <a:stretch/>
        </p:blipFill>
        <p:spPr>
          <a:xfrm>
            <a:off x="6514469" y="2916357"/>
            <a:ext cx="5616815" cy="3091659"/>
          </a:xfrm>
          <a:prstGeom prst="rect">
            <a:avLst/>
          </a:prstGeom>
          <a:noFill/>
          <a:ln>
            <a:noFill/>
          </a:ln>
        </p:spPr>
      </p:pic>
      <p:sp>
        <p:nvSpPr>
          <p:cNvPr id="249" name="Google Shape;249;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Démarrer un projet sur la langue maternelle : Étape 5</a:t>
            </a:r>
            <a:endParaRPr/>
          </a:p>
        </p:txBody>
      </p:sp>
      <p:sp>
        <p:nvSpPr>
          <p:cNvPr id="250" name="Google Shape;250;p12"/>
          <p:cNvSpPr txBox="1">
            <a:spLocks noGrp="1"/>
          </p:cNvSpPr>
          <p:nvPr>
            <p:ph type="body" idx="1"/>
          </p:nvPr>
        </p:nvSpPr>
        <p:spPr>
          <a:xfrm>
            <a:off x="892384" y="2037529"/>
            <a:ext cx="6021958" cy="436775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5"/>
            </a:pPr>
            <a:r>
              <a:rPr lang="en-US" sz="2800"/>
              <a:t>Choisissez un ou plusieurs textes sources :</a:t>
            </a:r>
            <a:endParaRPr/>
          </a:p>
          <a:p>
            <a:pPr marL="742950" lvl="1" indent="-285750" algn="l" rtl="0">
              <a:spcBef>
                <a:spcPts val="1000"/>
              </a:spcBef>
              <a:spcAft>
                <a:spcPts val="0"/>
              </a:spcAft>
              <a:buSzPts val="1920"/>
              <a:buChar char="►"/>
            </a:pPr>
            <a:r>
              <a:rPr lang="en-US" sz="2400"/>
              <a:t>Le projet est créé :</a:t>
            </a:r>
            <a:endParaRPr/>
          </a:p>
          <a:p>
            <a:pPr marL="742950" lvl="1" indent="-285750" algn="l" rtl="0">
              <a:spcBef>
                <a:spcPts val="1000"/>
              </a:spcBef>
              <a:spcAft>
                <a:spcPts val="0"/>
              </a:spcAft>
              <a:buSzPts val="1920"/>
              <a:buChar char="►"/>
            </a:pPr>
            <a:r>
              <a:rPr lang="en-US" sz="2400"/>
              <a:t>Impossible de travailler jusqu'à une source le texte est spécifié - cliquez sur le + - icône</a:t>
            </a:r>
            <a:endParaRPr/>
          </a:p>
        </p:txBody>
      </p:sp>
      <p:cxnSp>
        <p:nvCxnSpPr>
          <p:cNvPr id="251" name="Google Shape;251;p12"/>
          <p:cNvCxnSpPr/>
          <p:nvPr/>
        </p:nvCxnSpPr>
        <p:spPr>
          <a:xfrm rot="10800000" flipH="1">
            <a:off x="4584192" y="3098042"/>
            <a:ext cx="2266984" cy="120219"/>
          </a:xfrm>
          <a:prstGeom prst="straightConnector1">
            <a:avLst/>
          </a:prstGeom>
          <a:noFill/>
          <a:ln w="57150" cap="flat" cmpd="sng">
            <a:solidFill>
              <a:srgbClr val="FF0000"/>
            </a:solidFill>
            <a:prstDash val="solid"/>
            <a:round/>
            <a:headEnd type="none" w="sm" len="sm"/>
            <a:tailEnd type="triangle" w="med" len="med"/>
          </a:ln>
        </p:spPr>
      </p:cxnSp>
      <p:sp>
        <p:nvSpPr>
          <p:cNvPr id="252" name="Google Shape;252;p12"/>
          <p:cNvSpPr/>
          <p:nvPr/>
        </p:nvSpPr>
        <p:spPr>
          <a:xfrm>
            <a:off x="6728347" y="3002507"/>
            <a:ext cx="1624084" cy="431508"/>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53" name="Google Shape;253;p12"/>
          <p:cNvCxnSpPr/>
          <p:nvPr/>
        </p:nvCxnSpPr>
        <p:spPr>
          <a:xfrm>
            <a:off x="6096000" y="4108683"/>
            <a:ext cx="2889504" cy="818242"/>
          </a:xfrm>
          <a:prstGeom prst="straightConnector1">
            <a:avLst/>
          </a:prstGeom>
          <a:noFill/>
          <a:ln w="57150"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3"/>
          <p:cNvSpPr txBox="1"/>
          <p:nvPr/>
        </p:nvSpPr>
        <p:spPr>
          <a:xfrm>
            <a:off x="883850" y="2040725"/>
            <a:ext cx="6556200" cy="4195500"/>
          </a:xfrm>
          <a:prstGeom prst="rect">
            <a:avLst/>
          </a:prstGeom>
          <a:noFill/>
          <a:ln>
            <a:noFill/>
          </a:ln>
        </p:spPr>
        <p:txBody>
          <a:bodyPr spcFirstLastPara="1" wrap="square" lIns="91425" tIns="45700" rIns="91425" bIns="45700" anchor="t" anchorCtr="0">
            <a:normAutofit lnSpcReduction="10000"/>
          </a:bodyPr>
          <a:lstStyle/>
          <a:p>
            <a:pPr marL="514350" marR="0" lvl="0" indent="-514350" algn="l" rtl="0">
              <a:spcBef>
                <a:spcPts val="0"/>
              </a:spcBef>
              <a:spcAft>
                <a:spcPts val="0"/>
              </a:spcAft>
              <a:buClr>
                <a:srgbClr val="28C28C"/>
              </a:buClr>
              <a:buSzPts val="2240"/>
              <a:buFont typeface="Century Gothic"/>
              <a:buAutoNum type="arabicPeriod" startAt="5"/>
            </a:pPr>
            <a:r>
              <a:rPr lang="en-US" sz="2800">
                <a:solidFill>
                  <a:schemeClr val="lt1"/>
                </a:solidFill>
                <a:latin typeface="Century Gothic"/>
                <a:ea typeface="Century Gothic"/>
                <a:cs typeface="Century Gothic"/>
                <a:sym typeface="Century Gothic"/>
              </a:rPr>
              <a:t>Choisissez un ou plusieurs textes sources :</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Le projet est créé :</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Impossible de travailler jusqu'à une source le texte est spécifié - cliquez sur le + - icône</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Sélectionner la case à cocher à                               côté d'un ou plusieurs textes de source.</a:t>
            </a:r>
            <a:endParaRPr/>
          </a:p>
          <a:p>
            <a:pPr marL="742950" marR="0" lvl="1" indent="-285750" algn="l" rtl="0">
              <a:spcBef>
                <a:spcPts val="1000"/>
              </a:spcBef>
              <a:spcAft>
                <a:spcPts val="0"/>
              </a:spcAft>
              <a:buClr>
                <a:srgbClr val="28C28C"/>
              </a:buClr>
              <a:buSzPts val="1920"/>
              <a:buFont typeface="Noto Sans Symbols"/>
              <a:buChar char="►"/>
            </a:pPr>
            <a:r>
              <a:rPr lang="en-US" sz="2400">
                <a:solidFill>
                  <a:schemeClr val="lt1"/>
                </a:solidFill>
                <a:latin typeface="Century Gothic"/>
                <a:ea typeface="Century Gothic"/>
                <a:cs typeface="Century Gothic"/>
                <a:sym typeface="Century Gothic"/>
              </a:rPr>
              <a:t>Cliquez Confirmer.</a:t>
            </a:r>
            <a:endParaRPr/>
          </a:p>
        </p:txBody>
      </p:sp>
      <p:pic>
        <p:nvPicPr>
          <p:cNvPr id="260" name="Google Shape;260;p13"/>
          <p:cNvPicPr preferRelativeResize="0"/>
          <p:nvPr/>
        </p:nvPicPr>
        <p:blipFill rotWithShape="1">
          <a:blip r:embed="rId3">
            <a:alphaModFix/>
          </a:blip>
          <a:srcRect/>
          <a:stretch/>
        </p:blipFill>
        <p:spPr>
          <a:xfrm>
            <a:off x="7162184" y="1562343"/>
            <a:ext cx="4752381" cy="4780952"/>
          </a:xfrm>
          <a:prstGeom prst="rect">
            <a:avLst/>
          </a:prstGeom>
          <a:noFill/>
          <a:ln>
            <a:noFill/>
          </a:ln>
        </p:spPr>
      </p:pic>
      <p:sp>
        <p:nvSpPr>
          <p:cNvPr id="261" name="Google Shape;261;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Démarrer un projet sur la langue maternelle : Étape 5</a:t>
            </a:r>
            <a:endParaRPr/>
          </a:p>
        </p:txBody>
      </p:sp>
      <p:cxnSp>
        <p:nvCxnSpPr>
          <p:cNvPr id="262" name="Google Shape;262;p13"/>
          <p:cNvCxnSpPr/>
          <p:nvPr/>
        </p:nvCxnSpPr>
        <p:spPr>
          <a:xfrm rot="10800000" flipH="1">
            <a:off x="6506175" y="4657825"/>
            <a:ext cx="4802100" cy="364200"/>
          </a:xfrm>
          <a:prstGeom prst="straightConnector1">
            <a:avLst/>
          </a:prstGeom>
          <a:noFill/>
          <a:ln w="57150" cap="flat" cmpd="sng">
            <a:solidFill>
              <a:srgbClr val="FF0000"/>
            </a:solidFill>
            <a:prstDash val="solid"/>
            <a:round/>
            <a:headEnd type="none" w="sm" len="sm"/>
            <a:tailEnd type="triangle" w="med" len="med"/>
          </a:ln>
        </p:spPr>
      </p:cxnSp>
      <p:sp>
        <p:nvSpPr>
          <p:cNvPr id="263" name="Google Shape;263;p13"/>
          <p:cNvSpPr/>
          <p:nvPr/>
        </p:nvSpPr>
        <p:spPr>
          <a:xfrm>
            <a:off x="11247108" y="4513950"/>
            <a:ext cx="461686" cy="431508"/>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64" name="Google Shape;264;p13"/>
          <p:cNvCxnSpPr/>
          <p:nvPr/>
        </p:nvCxnSpPr>
        <p:spPr>
          <a:xfrm>
            <a:off x="4485525" y="5848675"/>
            <a:ext cx="6637800" cy="159300"/>
          </a:xfrm>
          <a:prstGeom prst="straightConnector1">
            <a:avLst/>
          </a:prstGeom>
          <a:noFill/>
          <a:ln w="57150" cap="flat" cmpd="sng">
            <a:solidFill>
              <a:srgbClr val="FF0000"/>
            </a:solidFill>
            <a:prstDash val="solid"/>
            <a:round/>
            <a:headEnd type="none" w="sm" len="sm"/>
            <a:tailEnd type="triangle" w="med" len="med"/>
          </a:ln>
        </p:spPr>
      </p:cxnSp>
      <p:sp>
        <p:nvSpPr>
          <p:cNvPr id="265" name="Google Shape;265;p13"/>
          <p:cNvSpPr/>
          <p:nvPr/>
        </p:nvSpPr>
        <p:spPr>
          <a:xfrm>
            <a:off x="11123271" y="5903280"/>
            <a:ext cx="791294" cy="431508"/>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Que faire si ma langue cible n'est pas répertoriée ?</a:t>
            </a:r>
            <a:endParaRPr/>
          </a:p>
        </p:txBody>
      </p:sp>
      <p:sp>
        <p:nvSpPr>
          <p:cNvPr id="271" name="Google Shape;271;p1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28C28C"/>
              </a:buClr>
              <a:buSzPts val="1600"/>
              <a:buChar char="►"/>
            </a:pPr>
            <a:r>
              <a:rPr lang="en-US"/>
              <a:t>Utilisez l'anglais demo1 ou l'anglais demo2 comme langue cible.</a:t>
            </a:r>
            <a:endParaRPr/>
          </a:p>
          <a:p>
            <a:pPr marL="342900" lvl="0" indent="-342900" algn="l" rtl="0">
              <a:spcBef>
                <a:spcPts val="1000"/>
              </a:spcBef>
              <a:spcAft>
                <a:spcPts val="0"/>
              </a:spcAft>
              <a:buClr>
                <a:srgbClr val="28C28C"/>
              </a:buClr>
              <a:buSzPts val="1600"/>
              <a:buChar char="►"/>
            </a:pPr>
            <a:r>
              <a:rPr lang="en-US"/>
              <a:t>Envoyez une demande pour ajouter votre langue cible :</a:t>
            </a:r>
            <a:endParaRPr/>
          </a:p>
        </p:txBody>
      </p:sp>
      <p:pic>
        <p:nvPicPr>
          <p:cNvPr id="272" name="Google Shape;272;p14"/>
          <p:cNvPicPr preferRelativeResize="0"/>
          <p:nvPr/>
        </p:nvPicPr>
        <p:blipFill rotWithShape="1">
          <a:blip r:embed="rId3">
            <a:alphaModFix/>
          </a:blip>
          <a:srcRect/>
          <a:stretch/>
        </p:blipFill>
        <p:spPr>
          <a:xfrm>
            <a:off x="7136448" y="3373754"/>
            <a:ext cx="3952240" cy="2132965"/>
          </a:xfrm>
          <a:prstGeom prst="rect">
            <a:avLst/>
          </a:prstGeom>
          <a:noFill/>
          <a:ln>
            <a:noFill/>
          </a:ln>
        </p:spPr>
      </p:pic>
      <p:pic>
        <p:nvPicPr>
          <p:cNvPr id="273" name="Google Shape;273;p14"/>
          <p:cNvPicPr preferRelativeResize="0"/>
          <p:nvPr/>
        </p:nvPicPr>
        <p:blipFill rotWithShape="1">
          <a:blip r:embed="rId4">
            <a:alphaModFix/>
          </a:blip>
          <a:srcRect/>
          <a:stretch/>
        </p:blipFill>
        <p:spPr>
          <a:xfrm>
            <a:off x="4124571" y="3373754"/>
            <a:ext cx="1971429" cy="3342857"/>
          </a:xfrm>
          <a:prstGeom prst="rect">
            <a:avLst/>
          </a:prstGeom>
          <a:noFill/>
          <a:ln>
            <a:noFill/>
          </a:ln>
        </p:spPr>
      </p:pic>
      <p:pic>
        <p:nvPicPr>
          <p:cNvPr id="274" name="Google Shape;274;p14"/>
          <p:cNvPicPr preferRelativeResize="0"/>
          <p:nvPr/>
        </p:nvPicPr>
        <p:blipFill rotWithShape="1">
          <a:blip r:embed="rId5">
            <a:alphaModFix/>
          </a:blip>
          <a:srcRect/>
          <a:stretch/>
        </p:blipFill>
        <p:spPr>
          <a:xfrm>
            <a:off x="2142147" y="3373754"/>
            <a:ext cx="727025" cy="6267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Deuxième type d'écran</a:t>
            </a:r>
            <a:endParaRPr/>
          </a:p>
        </p:txBody>
      </p:sp>
      <p:sp>
        <p:nvSpPr>
          <p:cNvPr id="281" name="Google Shape;281;p15"/>
          <p:cNvSpPr txBox="1"/>
          <p:nvPr/>
        </p:nvSpPr>
        <p:spPr>
          <a:xfrm>
            <a:off x="1593741" y="1766108"/>
            <a:ext cx="10018713" cy="4367753"/>
          </a:xfrm>
          <a:prstGeom prst="rect">
            <a:avLst/>
          </a:prstGeom>
          <a:noFill/>
          <a:ln>
            <a:noFill/>
          </a:ln>
        </p:spPr>
        <p:txBody>
          <a:bodyPr spcFirstLastPara="1" wrap="square" lIns="91425" tIns="45700" rIns="91425" bIns="45700" anchor="t" anchorCtr="0">
            <a:normAutofit/>
          </a:bodyPr>
          <a:lstStyle/>
          <a:p>
            <a:pPr marL="457200" marR="0" lvl="0" indent="-457200" algn="l" rtl="0">
              <a:spcBef>
                <a:spcPts val="0"/>
              </a:spcBef>
              <a:spcAft>
                <a:spcPts val="0"/>
              </a:spcAft>
              <a:buClr>
                <a:srgbClr val="82A222"/>
              </a:buClr>
              <a:buSzPts val="3480"/>
              <a:buFont typeface="Century Gothic"/>
              <a:buAutoNum type="arabicPeriod" startAt="2"/>
            </a:pPr>
            <a:r>
              <a:rPr lang="en-US" sz="2400">
                <a:solidFill>
                  <a:schemeClr val="lt1"/>
                </a:solidFill>
                <a:latin typeface="Century Gothic"/>
                <a:ea typeface="Century Gothic"/>
                <a:cs typeface="Century Gothic"/>
                <a:sym typeface="Century Gothic"/>
              </a:rPr>
              <a:t>L'écran du projet apparait: l'endoit pour un seul projet. Vous êtes maintenant prêt à traduire.</a:t>
            </a:r>
            <a:endParaRPr/>
          </a:p>
          <a:p>
            <a:pPr marL="285750" marR="0" lvl="0" indent="-6477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285750" marR="0" lvl="0" indent="-6477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0" marR="0" lvl="0" indent="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285750" marR="0" lvl="0" indent="-6477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p:txBody>
      </p:sp>
      <p:sp>
        <p:nvSpPr>
          <p:cNvPr id="282" name="Google Shape;282;p15"/>
          <p:cNvSpPr txBox="1"/>
          <p:nvPr/>
        </p:nvSpPr>
        <p:spPr>
          <a:xfrm>
            <a:off x="1575813" y="3585088"/>
            <a:ext cx="10018713" cy="4367753"/>
          </a:xfrm>
          <a:prstGeom prst="rect">
            <a:avLst/>
          </a:prstGeom>
          <a:noFill/>
          <a:ln>
            <a:noFill/>
          </a:ln>
        </p:spPr>
        <p:txBody>
          <a:bodyPr spcFirstLastPara="1" wrap="square" lIns="91425" tIns="45700" rIns="91425" bIns="45700" anchor="ctr" anchorCtr="0">
            <a:normAutofit/>
          </a:bodyPr>
          <a:lstStyle/>
          <a:p>
            <a:pPr marL="285750" marR="0" lvl="0" indent="-64770" algn="l" rtl="0">
              <a:spcBef>
                <a:spcPts val="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285750" marR="0" lvl="0" indent="-6477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0" marR="0" lvl="0" indent="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a:p>
            <a:pPr marL="285750" marR="0" lvl="0" indent="-64770" algn="l" rtl="0">
              <a:spcBef>
                <a:spcPts val="1080"/>
              </a:spcBef>
              <a:spcAft>
                <a:spcPts val="0"/>
              </a:spcAft>
              <a:buClr>
                <a:srgbClr val="82A222"/>
              </a:buClr>
              <a:buSzPts val="3480"/>
              <a:buFont typeface="Arial"/>
              <a:buNone/>
            </a:pPr>
            <a:endParaRPr sz="2400" i="1" cap="none">
              <a:solidFill>
                <a:schemeClr val="lt1"/>
              </a:solidFill>
              <a:latin typeface="Century Gothic"/>
              <a:ea typeface="Century Gothic"/>
              <a:cs typeface="Century Gothic"/>
              <a:sym typeface="Century Gothic"/>
            </a:endParaRPr>
          </a:p>
        </p:txBody>
      </p:sp>
      <p:pic>
        <p:nvPicPr>
          <p:cNvPr id="283" name="Google Shape;283;p15" descr="A screenshot of a cell phone&#10;&#10;Description automatically generated"/>
          <p:cNvPicPr preferRelativeResize="0"/>
          <p:nvPr/>
        </p:nvPicPr>
        <p:blipFill rotWithShape="1">
          <a:blip r:embed="rId3">
            <a:alphaModFix/>
          </a:blip>
          <a:srcRect/>
          <a:stretch/>
        </p:blipFill>
        <p:spPr>
          <a:xfrm>
            <a:off x="2789504" y="2730474"/>
            <a:ext cx="6612993" cy="39138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16" descr="A screenshot of a cell phone&#10;&#10;Description automatically generated"/>
          <p:cNvPicPr preferRelativeResize="0"/>
          <p:nvPr/>
        </p:nvPicPr>
        <p:blipFill rotWithShape="1">
          <a:blip r:embed="rId3">
            <a:alphaModFix/>
          </a:blip>
          <a:srcRect/>
          <a:stretch/>
        </p:blipFill>
        <p:spPr>
          <a:xfrm>
            <a:off x="1388770" y="3651349"/>
            <a:ext cx="9344025" cy="2886075"/>
          </a:xfrm>
          <a:prstGeom prst="rect">
            <a:avLst/>
          </a:prstGeom>
          <a:noFill/>
          <a:ln>
            <a:noFill/>
          </a:ln>
        </p:spPr>
      </p:pic>
      <p:sp>
        <p:nvSpPr>
          <p:cNvPr id="289" name="Google Shape;289;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Retour à l'écran d'accueil</a:t>
            </a:r>
            <a:endParaRPr/>
          </a:p>
        </p:txBody>
      </p:sp>
      <p:sp>
        <p:nvSpPr>
          <p:cNvPr id="290" name="Google Shape;290;p16"/>
          <p:cNvSpPr txBox="1">
            <a:spLocks noGrp="1"/>
          </p:cNvSpPr>
          <p:nvPr>
            <p:ph type="body" idx="1"/>
          </p:nvPr>
        </p:nvSpPr>
        <p:spPr>
          <a:xfrm>
            <a:off x="1104293" y="1649649"/>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28C28C"/>
              </a:buClr>
              <a:buSzPts val="1600"/>
              <a:buChar char="►"/>
            </a:pPr>
            <a:r>
              <a:rPr lang="en-US"/>
              <a:t>Cliquez sur le menu à 3 points.</a:t>
            </a:r>
            <a:endParaRPr/>
          </a:p>
          <a:p>
            <a:pPr marL="342900" lvl="0" indent="-342900" algn="l" rtl="0">
              <a:spcBef>
                <a:spcPts val="1000"/>
              </a:spcBef>
              <a:spcAft>
                <a:spcPts val="0"/>
              </a:spcAft>
              <a:buClr>
                <a:srgbClr val="28C28C"/>
              </a:buClr>
              <a:buSzPts val="1600"/>
              <a:buChar char="►"/>
            </a:pPr>
            <a:r>
              <a:rPr lang="en-US"/>
              <a:t>Sélectionnez Domicile.</a:t>
            </a:r>
            <a:endParaRPr/>
          </a:p>
          <a:p>
            <a:pPr marL="342900" lvl="0" indent="-342900" algn="l" rtl="0">
              <a:spcBef>
                <a:spcPts val="1000"/>
              </a:spcBef>
              <a:spcAft>
                <a:spcPts val="0"/>
              </a:spcAft>
              <a:buClr>
                <a:srgbClr val="28C28C"/>
              </a:buClr>
              <a:buSzPts val="1600"/>
              <a:buChar char="►"/>
            </a:pPr>
            <a:r>
              <a:rPr lang="en-US"/>
              <a:t>Vous pouvez voir votre projet répertorié comme projet de texte si vous avez choisi de traduire un livre de la Bible.</a:t>
            </a:r>
            <a:endParaRPr/>
          </a:p>
        </p:txBody>
      </p:sp>
      <p:cxnSp>
        <p:nvCxnSpPr>
          <p:cNvPr id="291" name="Google Shape;291;p16"/>
          <p:cNvCxnSpPr/>
          <p:nvPr/>
        </p:nvCxnSpPr>
        <p:spPr>
          <a:xfrm flipH="1">
            <a:off x="5755129" y="2926080"/>
            <a:ext cx="492377" cy="2619411"/>
          </a:xfrm>
          <a:prstGeom prst="straightConnector1">
            <a:avLst/>
          </a:prstGeom>
          <a:noFill/>
          <a:ln w="38100" cap="flat" cmpd="sng">
            <a:solidFill>
              <a:srgbClr val="FF0000"/>
            </a:solidFill>
            <a:prstDash val="solid"/>
            <a:round/>
            <a:headEnd type="none" w="sm" len="sm"/>
            <a:tailEnd type="triangle" w="med" len="med"/>
          </a:ln>
        </p:spPr>
      </p:cxnSp>
      <p:sp>
        <p:nvSpPr>
          <p:cNvPr id="292" name="Google Shape;292;p16"/>
          <p:cNvSpPr/>
          <p:nvPr/>
        </p:nvSpPr>
        <p:spPr>
          <a:xfrm>
            <a:off x="5280305" y="5545491"/>
            <a:ext cx="664191" cy="398529"/>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2"/>
              </a:buClr>
              <a:buSzPct val="100000"/>
              <a:buFont typeface="Century Gothic"/>
              <a:buNone/>
            </a:pPr>
            <a:r>
              <a:rPr lang="en-US"/>
              <a:t>Étapes pour créer un nouveau projet de ressources</a:t>
            </a:r>
            <a:br>
              <a:rPr lang="en-US"/>
            </a:br>
            <a:r>
              <a:rPr lang="en-US" sz="2700"/>
              <a:t>(Traduire les ressources bibliques de l'anglais vers une langue de passerelle)</a:t>
            </a:r>
            <a:br>
              <a:rPr lang="en-US"/>
            </a:br>
            <a:endParaRPr/>
          </a:p>
        </p:txBody>
      </p:sp>
      <p:sp>
        <p:nvSpPr>
          <p:cNvPr id="299" name="Google Shape;299;p17"/>
          <p:cNvSpPr txBox="1">
            <a:spLocks noGrp="1"/>
          </p:cNvSpPr>
          <p:nvPr>
            <p:ph type="body" idx="1"/>
          </p:nvPr>
        </p:nvSpPr>
        <p:spPr>
          <a:xfrm>
            <a:off x="1017975" y="2662525"/>
            <a:ext cx="10141800" cy="4195500"/>
          </a:xfrm>
          <a:prstGeom prst="rect">
            <a:avLst/>
          </a:prstGeom>
          <a:noFill/>
          <a:ln>
            <a:noFill/>
          </a:ln>
        </p:spPr>
        <p:txBody>
          <a:bodyPr spcFirstLastPara="1" wrap="square" lIns="91425" tIns="45700" rIns="91425" bIns="45700" anchor="t" anchorCtr="0">
            <a:normAutofit fontScale="85000" lnSpcReduction="10000"/>
          </a:bodyPr>
          <a:lstStyle/>
          <a:p>
            <a:pPr marL="457200" lvl="0" indent="-441960" algn="l" rtl="0">
              <a:spcBef>
                <a:spcPts val="0"/>
              </a:spcBef>
              <a:spcAft>
                <a:spcPts val="0"/>
              </a:spcAft>
              <a:buSzPct val="80000"/>
              <a:buFont typeface="Century Gothic"/>
              <a:buAutoNum type="arabicPeriod"/>
            </a:pPr>
            <a:r>
              <a:rPr lang="en-US"/>
              <a:t>Effectuez la configuration.</a:t>
            </a:r>
            <a:endParaRPr/>
          </a:p>
          <a:p>
            <a:pPr marL="457200" lvl="0" indent="-441960" algn="l" rtl="0">
              <a:spcBef>
                <a:spcPts val="1000"/>
              </a:spcBef>
              <a:spcAft>
                <a:spcPts val="0"/>
              </a:spcAft>
              <a:buSzPct val="80000"/>
              <a:buFont typeface="Century Gothic"/>
              <a:buAutoNum type="arabicPeriod"/>
            </a:pPr>
            <a:r>
              <a:rPr lang="en-US"/>
              <a:t>Cliquez sur l'icône pour démarrer un nouveau projet</a:t>
            </a:r>
            <a:endParaRPr/>
          </a:p>
          <a:p>
            <a:pPr marL="457200" lvl="0" indent="-441960" algn="l" rtl="0">
              <a:spcBef>
                <a:spcPts val="1000"/>
              </a:spcBef>
              <a:spcAft>
                <a:spcPts val="0"/>
              </a:spcAft>
              <a:buSzPct val="80000"/>
              <a:buFont typeface="Century Gothic"/>
              <a:buAutoNum type="arabicPeriod"/>
            </a:pPr>
            <a:r>
              <a:rPr lang="en-US"/>
              <a:t>Choisissez la langue cible (langue dans laquelle vous traduisez).</a:t>
            </a:r>
            <a:endParaRPr/>
          </a:p>
          <a:p>
            <a:pPr marL="457200" lvl="0" indent="-441960" algn="l" rtl="0">
              <a:spcBef>
                <a:spcPts val="1000"/>
              </a:spcBef>
              <a:spcAft>
                <a:spcPts val="0"/>
              </a:spcAft>
              <a:buSzPct val="80000"/>
              <a:buFont typeface="Century Gothic"/>
              <a:buAutoNum type="arabicPeriod"/>
            </a:pPr>
            <a:r>
              <a:rPr lang="en-US"/>
              <a:t>Choisissez la catégorie de projet (ce que vous traduirez).</a:t>
            </a:r>
            <a:endParaRPr/>
          </a:p>
          <a:p>
            <a:pPr marL="457200" lvl="0" indent="-441960" algn="l" rtl="0">
              <a:spcBef>
                <a:spcPts val="1000"/>
              </a:spcBef>
              <a:spcAft>
                <a:spcPts val="0"/>
              </a:spcAft>
              <a:buSzPct val="80000"/>
              <a:buFont typeface="Century Gothic"/>
              <a:buAutoNum type="arabicPeriod"/>
            </a:pPr>
            <a:r>
              <a:rPr lang="en-US"/>
              <a:t>Spécifiez l'anglais ULB comme texte source.</a:t>
            </a:r>
            <a:endParaRPr/>
          </a:p>
          <a:p>
            <a:pPr marL="457200" lvl="0" indent="-365760" algn="l" rtl="0">
              <a:spcBef>
                <a:spcPts val="1000"/>
              </a:spcBef>
              <a:spcAft>
                <a:spcPts val="0"/>
              </a:spcAft>
              <a:buSzPct val="79999"/>
              <a:buFont typeface="Century Gothic"/>
              <a:buNone/>
            </a:pPr>
            <a:endParaRPr sz="1800"/>
          </a:p>
          <a:p>
            <a:pPr marL="0" lvl="0" indent="0" algn="l" rtl="0">
              <a:spcBef>
                <a:spcPts val="1000"/>
              </a:spcBef>
              <a:spcAft>
                <a:spcPts val="0"/>
              </a:spcAft>
              <a:buClr>
                <a:srgbClr val="1186C3"/>
              </a:buClr>
              <a:buSzPct val="80000"/>
              <a:buNone/>
            </a:pPr>
            <a:r>
              <a:rPr lang="en-US" sz="3200"/>
              <a:t>Ces étapes sont illustrées dans les prochaines diapositives.</a:t>
            </a:r>
            <a:endParaRPr sz="4000"/>
          </a:p>
          <a:p>
            <a:pPr marL="457200" lvl="0" indent="-365760" algn="l" rtl="0">
              <a:spcBef>
                <a:spcPts val="1000"/>
              </a:spcBef>
              <a:spcAft>
                <a:spcPts val="0"/>
              </a:spcAft>
              <a:buSzPct val="79999"/>
              <a:buFont typeface="Century Gothic"/>
              <a:buNone/>
            </a:pPr>
            <a:endParaRPr sz="1800"/>
          </a:p>
          <a:p>
            <a:pPr marL="457200" lvl="0" indent="-335280" algn="l" rtl="0">
              <a:spcBef>
                <a:spcPts val="1000"/>
              </a:spcBef>
              <a:spcAft>
                <a:spcPts val="0"/>
              </a:spcAft>
              <a:buSzPct val="80000"/>
              <a:buFont typeface="Century Gothic"/>
              <a:buNone/>
            </a:pPr>
            <a:endParaRPr sz="2400"/>
          </a:p>
          <a:p>
            <a:pPr marL="0" lvl="0" indent="0" algn="l" rtl="0">
              <a:spcBef>
                <a:spcPts val="1000"/>
              </a:spcBef>
              <a:spcAft>
                <a:spcPts val="0"/>
              </a:spcAft>
              <a:buSzPct val="80000"/>
              <a:buNone/>
            </a:pPr>
            <a:endParaRPr sz="4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18"/>
          <p:cNvPicPr preferRelativeResize="0"/>
          <p:nvPr/>
        </p:nvPicPr>
        <p:blipFill rotWithShape="1">
          <a:blip r:embed="rId3">
            <a:alphaModFix/>
          </a:blip>
          <a:srcRect/>
          <a:stretch/>
        </p:blipFill>
        <p:spPr>
          <a:xfrm>
            <a:off x="1810276" y="4963859"/>
            <a:ext cx="3450710" cy="1756955"/>
          </a:xfrm>
          <a:prstGeom prst="rect">
            <a:avLst/>
          </a:prstGeom>
          <a:noFill/>
          <a:ln>
            <a:noFill/>
          </a:ln>
        </p:spPr>
      </p:pic>
      <p:sp>
        <p:nvSpPr>
          <p:cNvPr id="306" name="Google Shape;306;p18"/>
          <p:cNvSpPr txBox="1">
            <a:spLocks noGrp="1"/>
          </p:cNvSpPr>
          <p:nvPr>
            <p:ph type="body" idx="1"/>
          </p:nvPr>
        </p:nvSpPr>
        <p:spPr>
          <a:xfrm>
            <a:off x="553193" y="1715479"/>
            <a:ext cx="8946600" cy="41955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600"/>
              <a:buFont typeface="Century Gothic"/>
              <a:buAutoNum type="arabicPeriod"/>
            </a:pPr>
            <a:r>
              <a:rPr lang="en-US"/>
              <a:t>Effectuer la configuration :</a:t>
            </a:r>
            <a:endParaRPr/>
          </a:p>
          <a:p>
            <a:pPr marL="742950" lvl="1" indent="-285750" algn="l" rtl="0">
              <a:spcBef>
                <a:spcPts val="1000"/>
              </a:spcBef>
              <a:spcAft>
                <a:spcPts val="0"/>
              </a:spcAft>
              <a:buSzPts val="1440"/>
              <a:buChar char="►"/>
            </a:pPr>
            <a:r>
              <a:rPr lang="en-US"/>
              <a:t>Assurez-vous que le paramètre Mode de langue de la                                    passerelle est activé.</a:t>
            </a:r>
            <a:endParaRPr/>
          </a:p>
          <a:p>
            <a:pPr marL="742950" lvl="1" indent="-285750" algn="l" rtl="0">
              <a:spcBef>
                <a:spcPts val="1000"/>
              </a:spcBef>
              <a:spcAft>
                <a:spcPts val="0"/>
              </a:spcAft>
              <a:buSzPts val="1440"/>
              <a:buChar char="►"/>
            </a:pPr>
            <a:r>
              <a:rPr lang="en-US"/>
              <a:t>Pour les questions de traduction ou les notes de traduction, configurez un nouveau projet de texte ULB pour le livre biblique sur lequel vous allez travailler (utilisez les étapes pour créer un projet de langue maternelle.)</a:t>
            </a:r>
            <a:endParaRPr/>
          </a:p>
          <a:p>
            <a:pPr marL="1143000" lvl="2" indent="-228600" algn="l" rtl="0">
              <a:spcBef>
                <a:spcPts val="1000"/>
              </a:spcBef>
              <a:spcAft>
                <a:spcPts val="0"/>
              </a:spcAft>
              <a:buSzPts val="1280"/>
              <a:buChar char="►"/>
            </a:pPr>
            <a:r>
              <a:rPr lang="en-US" i="1"/>
              <a:t>Choisissez </a:t>
            </a:r>
            <a:r>
              <a:rPr lang="en-US" b="1" i="1"/>
              <a:t>toujours</a:t>
            </a:r>
            <a:r>
              <a:rPr lang="en-US" i="1"/>
              <a:t> l'anglais (en) - Bible littérale déverrouillée comme texte source - c'est la version avec les ressources ci-jointes.</a:t>
            </a:r>
            <a:endParaRPr/>
          </a:p>
          <a:p>
            <a:pPr marL="1143000" lvl="2" indent="-228600" algn="l" rtl="0">
              <a:spcBef>
                <a:spcPts val="1000"/>
              </a:spcBef>
              <a:spcAft>
                <a:spcPts val="0"/>
              </a:spcAft>
              <a:buSzPts val="1280"/>
              <a:buChar char="►"/>
            </a:pPr>
            <a:r>
              <a:rPr lang="en-US"/>
              <a:t>Le nouveau projet est présenté en tant que projet                                               Text ULB.</a:t>
            </a:r>
            <a:r>
              <a:rPr lang="en-US" sz="1600"/>
              <a:t>                                        </a:t>
            </a:r>
            <a:endParaRPr/>
          </a:p>
          <a:p>
            <a:pPr marL="0" lvl="0" indent="0" algn="l" rtl="0">
              <a:spcBef>
                <a:spcPts val="1000"/>
              </a:spcBef>
              <a:spcAft>
                <a:spcPts val="0"/>
              </a:spcAft>
              <a:buSzPts val="3200"/>
              <a:buNone/>
            </a:pPr>
            <a:endParaRPr sz="4000"/>
          </a:p>
        </p:txBody>
      </p:sp>
      <p:pic>
        <p:nvPicPr>
          <p:cNvPr id="307" name="Google Shape;307;p18"/>
          <p:cNvPicPr preferRelativeResize="0"/>
          <p:nvPr/>
        </p:nvPicPr>
        <p:blipFill rotWithShape="1">
          <a:blip r:embed="rId4">
            <a:alphaModFix/>
          </a:blip>
          <a:srcRect/>
          <a:stretch/>
        </p:blipFill>
        <p:spPr>
          <a:xfrm>
            <a:off x="6130568" y="4692918"/>
            <a:ext cx="5882186" cy="2053811"/>
          </a:xfrm>
          <a:prstGeom prst="rect">
            <a:avLst/>
          </a:prstGeom>
          <a:noFill/>
          <a:ln>
            <a:noFill/>
          </a:ln>
        </p:spPr>
      </p:pic>
      <p:cxnSp>
        <p:nvCxnSpPr>
          <p:cNvPr id="308" name="Google Shape;308;p18"/>
          <p:cNvCxnSpPr/>
          <p:nvPr/>
        </p:nvCxnSpPr>
        <p:spPr>
          <a:xfrm>
            <a:off x="6868109" y="4586519"/>
            <a:ext cx="1349700" cy="1126200"/>
          </a:xfrm>
          <a:prstGeom prst="straightConnector1">
            <a:avLst/>
          </a:prstGeom>
          <a:noFill/>
          <a:ln w="38100" cap="flat" cmpd="sng">
            <a:solidFill>
              <a:srgbClr val="FF0000"/>
            </a:solidFill>
            <a:prstDash val="solid"/>
            <a:round/>
            <a:headEnd type="none" w="sm" len="sm"/>
            <a:tailEnd type="triangle" w="med" len="med"/>
          </a:ln>
        </p:spPr>
      </p:cxnSp>
      <p:sp>
        <p:nvSpPr>
          <p:cNvPr id="309" name="Google Shape;309;p18"/>
          <p:cNvSpPr/>
          <p:nvPr/>
        </p:nvSpPr>
        <p:spPr>
          <a:xfrm>
            <a:off x="8217791" y="5639056"/>
            <a:ext cx="664191" cy="398529"/>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10" name="Google Shape;310;p18"/>
          <p:cNvSpPr txBox="1"/>
          <p:nvPr/>
        </p:nvSpPr>
        <p:spPr>
          <a:xfrm>
            <a:off x="8315085" y="4069726"/>
            <a:ext cx="3722700" cy="1477500"/>
          </a:xfrm>
          <a:prstGeom prst="rect">
            <a:avLst/>
          </a:prstGeom>
          <a:solidFill>
            <a:schemeClr val="accent1"/>
          </a:solidFill>
          <a:ln w="127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FF0000"/>
                </a:solidFill>
                <a:latin typeface="Century Gothic"/>
                <a:ea typeface="Century Gothic"/>
                <a:cs typeface="Century Gothic"/>
                <a:sym typeface="Century Gothic"/>
              </a:rPr>
              <a:t>Vous ne ferez aucun travail dans ce projet, mais cela est nécessaire avant de pouvoir créer des projets Questions ou Notes.</a:t>
            </a:r>
            <a:endParaRPr/>
          </a:p>
        </p:txBody>
      </p:sp>
      <p:sp>
        <p:nvSpPr>
          <p:cNvPr id="311" name="Google Shape;311;p18"/>
          <p:cNvSpPr txBox="1">
            <a:spLocks noGrp="1"/>
          </p:cNvSpPr>
          <p:nvPr>
            <p:ph type="title"/>
          </p:nvPr>
        </p:nvSpPr>
        <p:spPr>
          <a:xfrm>
            <a:off x="6767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Démarrage d'un projet de ressources : Étape 1</a:t>
            </a:r>
            <a:endParaRPr/>
          </a:p>
        </p:txBody>
      </p:sp>
      <p:pic>
        <p:nvPicPr>
          <p:cNvPr id="312" name="Google Shape;312;p18"/>
          <p:cNvPicPr preferRelativeResize="0"/>
          <p:nvPr/>
        </p:nvPicPr>
        <p:blipFill rotWithShape="1">
          <a:blip r:embed="rId5">
            <a:alphaModFix/>
          </a:blip>
          <a:srcRect/>
          <a:stretch/>
        </p:blipFill>
        <p:spPr>
          <a:xfrm>
            <a:off x="8471669" y="2125250"/>
            <a:ext cx="3409524" cy="6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312"/>
                                        </p:tgtEl>
                                        <p:attrNameLst>
                                          <p:attrName>style.visibility</p:attrName>
                                        </p:attrNameLst>
                                      </p:cBhvr>
                                      <p:to>
                                        <p:strVal val="visible"/>
                                      </p:to>
                                    </p:set>
                                    <p:animEffect transition="in" filter="fade">
                                      <p:cBhvr>
                                        <p:cTn id="29" dur="1000"/>
                                        <p:tgtEl>
                                          <p:spTgt spid="3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5"/>
                                        </p:tgtEl>
                                        <p:attrNameLst>
                                          <p:attrName>style.visibility</p:attrName>
                                        </p:attrNameLst>
                                      </p:cBhvr>
                                      <p:to>
                                        <p:strVal val="visible"/>
                                      </p:to>
                                    </p:set>
                                    <p:animEffect transition="in" filter="fade">
                                      <p:cBhvr>
                                        <p:cTn id="34" dur="1000"/>
                                        <p:tgtEl>
                                          <p:spTgt spid="30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07"/>
                                        </p:tgtEl>
                                        <p:attrNameLst>
                                          <p:attrName>style.visibility</p:attrName>
                                        </p:attrNameLst>
                                      </p:cBhvr>
                                      <p:to>
                                        <p:strVal val="visible"/>
                                      </p:to>
                                    </p:set>
                                    <p:animEffect transition="in" filter="fade">
                                      <p:cBhvr>
                                        <p:cTn id="39" dur="1000"/>
                                        <p:tgtEl>
                                          <p:spTgt spid="307"/>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308"/>
                                        </p:tgtEl>
                                        <p:attrNameLst>
                                          <p:attrName>style.visibility</p:attrName>
                                        </p:attrNameLst>
                                      </p:cBhvr>
                                      <p:to>
                                        <p:strVal val="visible"/>
                                      </p:to>
                                    </p:set>
                                    <p:animEffect transition="in" filter="fade">
                                      <p:cBhvr>
                                        <p:cTn id="43" dur="1000"/>
                                        <p:tgtEl>
                                          <p:spTgt spid="308"/>
                                        </p:tgtEl>
                                      </p:cBhvr>
                                    </p:animEffec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3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10"/>
                                        </p:tgtEl>
                                        <p:attrNameLst>
                                          <p:attrName>style.visibility</p:attrName>
                                        </p:attrNameLst>
                                      </p:cBhvr>
                                      <p:to>
                                        <p:strVal val="visible"/>
                                      </p:to>
                                    </p:set>
                                    <p:anim calcmode="lin" valueType="num">
                                      <p:cBhvr additive="base">
                                        <p:cTn id="51" dur="500"/>
                                        <p:tgtEl>
                                          <p:spTgt spid="3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body" idx="1"/>
          </p:nvPr>
        </p:nvSpPr>
        <p:spPr>
          <a:xfrm>
            <a:off x="1289238" y="1852613"/>
            <a:ext cx="10018713" cy="436775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2"/>
            </a:pPr>
            <a:r>
              <a:rPr lang="en-US" sz="2800"/>
              <a:t>Cliquez sur l'icône pour démarrer un nouveau projet - cliquez sur l'icône plus.</a:t>
            </a:r>
            <a:endParaRPr/>
          </a:p>
          <a:p>
            <a:pPr marL="514350" lvl="0" indent="-372110" algn="l" rtl="0">
              <a:spcBef>
                <a:spcPts val="1000"/>
              </a:spcBef>
              <a:spcAft>
                <a:spcPts val="0"/>
              </a:spcAft>
              <a:buSzPts val="2240"/>
              <a:buFont typeface="Century Gothic"/>
              <a:buNone/>
            </a:pPr>
            <a:endParaRPr sz="2800"/>
          </a:p>
          <a:p>
            <a:pPr marL="342900" lvl="0" indent="-200660" algn="l" rtl="0">
              <a:spcBef>
                <a:spcPts val="1000"/>
              </a:spcBef>
              <a:spcAft>
                <a:spcPts val="0"/>
              </a:spcAft>
              <a:buClr>
                <a:srgbClr val="28C28C"/>
              </a:buClr>
              <a:buSzPts val="2240"/>
              <a:buNone/>
            </a:pPr>
            <a:endParaRPr sz="2800"/>
          </a:p>
        </p:txBody>
      </p:sp>
      <p:pic>
        <p:nvPicPr>
          <p:cNvPr id="319" name="Google Shape;319;p19" descr="A picture containing object, first-aid kit&#10;&#10;Description automatically generated"/>
          <p:cNvPicPr preferRelativeResize="0"/>
          <p:nvPr/>
        </p:nvPicPr>
        <p:blipFill rotWithShape="1">
          <a:blip r:embed="rId3">
            <a:alphaModFix/>
          </a:blip>
          <a:srcRect/>
          <a:stretch/>
        </p:blipFill>
        <p:spPr>
          <a:xfrm>
            <a:off x="5412524" y="2917310"/>
            <a:ext cx="1007408" cy="1023399"/>
          </a:xfrm>
          <a:prstGeom prst="rect">
            <a:avLst/>
          </a:prstGeom>
          <a:noFill/>
          <a:ln>
            <a:noFill/>
          </a:ln>
        </p:spPr>
      </p:pic>
      <p:sp>
        <p:nvSpPr>
          <p:cNvPr id="320" name="Google Shape;320;p19"/>
          <p:cNvSpPr txBox="1">
            <a:spLocks noGrp="1"/>
          </p:cNvSpPr>
          <p:nvPr>
            <p:ph type="title"/>
          </p:nvPr>
        </p:nvSpPr>
        <p:spPr>
          <a:xfrm>
            <a:off x="646113" y="452438"/>
            <a:ext cx="9404350" cy="1400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Démarrage d'un projet de ressources : Étape 2</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 descr="A close up of a computer&#10;&#10;Description automatically generated"/>
          <p:cNvPicPr preferRelativeResize="0"/>
          <p:nvPr/>
        </p:nvPicPr>
        <p:blipFill rotWithShape="1">
          <a:blip r:embed="rId3">
            <a:alphaModFix/>
          </a:blip>
          <a:srcRect/>
          <a:stretch/>
        </p:blipFill>
        <p:spPr>
          <a:xfrm>
            <a:off x="7219921" y="1452583"/>
            <a:ext cx="3838575" cy="3857625"/>
          </a:xfrm>
          <a:prstGeom prst="rect">
            <a:avLst/>
          </a:prstGeom>
          <a:noFill/>
          <a:ln>
            <a:noFill/>
          </a:ln>
        </p:spPr>
      </p:pic>
      <p:sp>
        <p:nvSpPr>
          <p:cNvPr id="133" name="Google Shape;133;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De quoi parle cette présentation ?</a:t>
            </a:r>
            <a:endParaRPr/>
          </a:p>
        </p:txBody>
      </p:sp>
      <p:sp>
        <p:nvSpPr>
          <p:cNvPr id="134" name="Google Shape;134;p2"/>
          <p:cNvSpPr txBox="1">
            <a:spLocks noGrp="1"/>
          </p:cNvSpPr>
          <p:nvPr>
            <p:ph type="body" idx="1"/>
          </p:nvPr>
        </p:nvSpPr>
        <p:spPr>
          <a:xfrm>
            <a:off x="1484310" y="1432875"/>
            <a:ext cx="6305675" cy="435832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apprenez à :</a:t>
            </a:r>
            <a:endParaRPr/>
          </a:p>
          <a:p>
            <a:pPr marL="342900" lvl="0" indent="-342900" algn="l" rtl="0">
              <a:spcBef>
                <a:spcPts val="1000"/>
              </a:spcBef>
              <a:spcAft>
                <a:spcPts val="0"/>
              </a:spcAft>
              <a:buClr>
                <a:srgbClr val="28C28C"/>
              </a:buClr>
              <a:buSzPts val="1600"/>
              <a:buChar char="►"/>
            </a:pPr>
            <a:r>
              <a:rPr lang="en-US"/>
              <a:t>Expliquer ce qu'est un projet BTT Rédacteur</a:t>
            </a:r>
            <a:endParaRPr/>
          </a:p>
          <a:p>
            <a:pPr marL="342900" lvl="0" indent="-342900" algn="l" rtl="0">
              <a:spcBef>
                <a:spcPts val="1000"/>
              </a:spcBef>
              <a:spcAft>
                <a:spcPts val="0"/>
              </a:spcAft>
              <a:buClr>
                <a:srgbClr val="28C28C"/>
              </a:buClr>
              <a:buSzPts val="1600"/>
              <a:buChar char="►"/>
            </a:pPr>
            <a:r>
              <a:rPr lang="en-US"/>
              <a:t>Citer les deux types d'écrivain BTT</a:t>
            </a:r>
            <a:br>
              <a:rPr lang="en-US"/>
            </a:br>
            <a:r>
              <a:rPr lang="en-US"/>
              <a:t>Écrans</a:t>
            </a:r>
            <a:endParaRPr/>
          </a:p>
          <a:p>
            <a:pPr marL="342900" lvl="0" indent="-342900" algn="l" rtl="0">
              <a:spcBef>
                <a:spcPts val="1000"/>
              </a:spcBef>
              <a:spcAft>
                <a:spcPts val="0"/>
              </a:spcAft>
              <a:buClr>
                <a:srgbClr val="28C28C"/>
              </a:buClr>
              <a:buSzPts val="1600"/>
              <a:buChar char="►"/>
            </a:pPr>
            <a:r>
              <a:rPr lang="en-US"/>
              <a:t>Décrire les différents types de projets</a:t>
            </a:r>
            <a:endParaRPr/>
          </a:p>
          <a:p>
            <a:pPr marL="342900" lvl="0" indent="-342900" algn="l" rtl="0">
              <a:spcBef>
                <a:spcPts val="1000"/>
              </a:spcBef>
              <a:spcAft>
                <a:spcPts val="0"/>
              </a:spcAft>
              <a:buClr>
                <a:srgbClr val="28C28C"/>
              </a:buClr>
              <a:buSzPts val="1600"/>
              <a:buChar char="►"/>
            </a:pPr>
            <a:r>
              <a:rPr lang="en-US"/>
              <a:t>Créer un nouveau projet de traduction en langue maternelle</a:t>
            </a:r>
            <a:endParaRPr/>
          </a:p>
          <a:p>
            <a:pPr marL="342900" lvl="0" indent="-342900" algn="l" rtl="0">
              <a:spcBef>
                <a:spcPts val="1000"/>
              </a:spcBef>
              <a:spcAft>
                <a:spcPts val="0"/>
              </a:spcAft>
              <a:buClr>
                <a:srgbClr val="28C28C"/>
              </a:buClr>
              <a:buSzPts val="1600"/>
              <a:buChar char="►"/>
            </a:pPr>
            <a:r>
              <a:rPr lang="en-US"/>
              <a:t>Créer de nouveaux projets de ressources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4">
                                            <p:txEl>
                                              <p:pRg st="0" end="0"/>
                                            </p:txEl>
                                          </p:spTgt>
                                        </p:tgtEl>
                                        <p:attrNameLst>
                                          <p:attrName>style.visibility</p:attrName>
                                        </p:attrNameLst>
                                      </p:cBhvr>
                                      <p:to>
                                        <p:strVal val="visible"/>
                                      </p:to>
                                    </p:set>
                                    <p:animEffect transition="in" filter="fade">
                                      <p:cBhvr>
                                        <p:cTn id="11" dur="500"/>
                                        <p:tgtEl>
                                          <p:spTgt spid="134">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34">
                                            <p:txEl>
                                              <p:pRg st="1" end="1"/>
                                            </p:txEl>
                                          </p:spTgt>
                                        </p:tgtEl>
                                        <p:attrNameLst>
                                          <p:attrName>style.visibility</p:attrName>
                                        </p:attrNameLst>
                                      </p:cBhvr>
                                      <p:to>
                                        <p:strVal val="visible"/>
                                      </p:to>
                                    </p:set>
                                    <p:animEffect transition="in" filter="fade">
                                      <p:cBhvr>
                                        <p:cTn id="15" dur="500"/>
                                        <p:tgtEl>
                                          <p:spTgt spid="134">
                                            <p:txEl>
                                              <p:pRg st="1" end="1"/>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34">
                                            <p:txEl>
                                              <p:pRg st="2" end="2"/>
                                            </p:txEl>
                                          </p:spTgt>
                                        </p:tgtEl>
                                        <p:attrNameLst>
                                          <p:attrName>style.visibility</p:attrName>
                                        </p:attrNameLst>
                                      </p:cBhvr>
                                      <p:to>
                                        <p:strVal val="visible"/>
                                      </p:to>
                                    </p:set>
                                    <p:animEffect transition="in" filter="fade">
                                      <p:cBhvr>
                                        <p:cTn id="19" dur="500"/>
                                        <p:tgtEl>
                                          <p:spTgt spid="134">
                                            <p:txEl>
                                              <p:pRg st="2" end="2"/>
                                            </p:txEl>
                                          </p:spTgt>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34">
                                            <p:txEl>
                                              <p:pRg st="3" end="3"/>
                                            </p:txEl>
                                          </p:spTgt>
                                        </p:tgtEl>
                                        <p:attrNameLst>
                                          <p:attrName>style.visibility</p:attrName>
                                        </p:attrNameLst>
                                      </p:cBhvr>
                                      <p:to>
                                        <p:strVal val="visible"/>
                                      </p:to>
                                    </p:set>
                                    <p:animEffect transition="in" filter="fade">
                                      <p:cBhvr>
                                        <p:cTn id="23" dur="500"/>
                                        <p:tgtEl>
                                          <p:spTgt spid="134">
                                            <p:txEl>
                                              <p:pRg st="3" end="3"/>
                                            </p:txEl>
                                          </p:spTgt>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34">
                                            <p:txEl>
                                              <p:pRg st="4" end="4"/>
                                            </p:txEl>
                                          </p:spTgt>
                                        </p:tgtEl>
                                        <p:attrNameLst>
                                          <p:attrName>style.visibility</p:attrName>
                                        </p:attrNameLst>
                                      </p:cBhvr>
                                      <p:to>
                                        <p:strVal val="visible"/>
                                      </p:to>
                                    </p:set>
                                    <p:animEffect transition="in" filter="fade">
                                      <p:cBhvr>
                                        <p:cTn id="27" dur="500"/>
                                        <p:tgtEl>
                                          <p:spTgt spid="134">
                                            <p:txEl>
                                              <p:pRg st="4" end="4"/>
                                            </p:txEl>
                                          </p:spTgt>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134">
                                            <p:txEl>
                                              <p:pRg st="5" end="5"/>
                                            </p:txEl>
                                          </p:spTgt>
                                        </p:tgtEl>
                                        <p:attrNameLst>
                                          <p:attrName>style.visibility</p:attrName>
                                        </p:attrNameLst>
                                      </p:cBhvr>
                                      <p:to>
                                        <p:strVal val="visible"/>
                                      </p:to>
                                    </p:set>
                                    <p:animEffect transition="in" filter="fade">
                                      <p:cBhvr>
                                        <p:cTn id="31" dur="500"/>
                                        <p:tgtEl>
                                          <p:spTgt spid="1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body" idx="1"/>
          </p:nvPr>
        </p:nvSpPr>
        <p:spPr>
          <a:xfrm>
            <a:off x="1346521" y="1853248"/>
            <a:ext cx="10018713" cy="436775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3"/>
            </a:pPr>
            <a:r>
              <a:rPr lang="en-US" sz="2800"/>
              <a:t>Choisissez la langue cible.</a:t>
            </a:r>
            <a:endParaRPr/>
          </a:p>
          <a:p>
            <a:pPr marL="742950" lvl="1" indent="-285750" algn="l" rtl="0">
              <a:spcBef>
                <a:spcPts val="1000"/>
              </a:spcBef>
              <a:spcAft>
                <a:spcPts val="0"/>
              </a:spcAft>
              <a:buSzPts val="1920"/>
              <a:buChar char="►"/>
            </a:pPr>
            <a:r>
              <a:rPr lang="en-US" sz="2400"/>
              <a:t>Pour les projets Notes ou Questions, doit être la même langue cible que le projet Text ULB que vous avez créé lors de la configuration.</a:t>
            </a:r>
            <a:endParaRPr/>
          </a:p>
          <a:p>
            <a:pPr marL="742950" lvl="1" indent="-285750" algn="l" rtl="0">
              <a:spcBef>
                <a:spcPts val="1000"/>
              </a:spcBef>
              <a:spcAft>
                <a:spcPts val="0"/>
              </a:spcAft>
              <a:buSzPts val="1920"/>
              <a:buChar char="►"/>
            </a:pPr>
            <a:r>
              <a:rPr lang="en-US" sz="2400"/>
              <a:t>Vous pouvez utiliser la fonction de                                              recherche.</a:t>
            </a:r>
            <a:endParaRPr/>
          </a:p>
          <a:p>
            <a:pPr marL="514350" lvl="0" indent="-372110" algn="l" rtl="0">
              <a:spcBef>
                <a:spcPts val="1000"/>
              </a:spcBef>
              <a:spcAft>
                <a:spcPts val="0"/>
              </a:spcAft>
              <a:buSzPts val="2240"/>
              <a:buFont typeface="Century Gothic"/>
              <a:buNone/>
            </a:pPr>
            <a:endParaRPr sz="2800"/>
          </a:p>
          <a:p>
            <a:pPr marL="342900" lvl="0" indent="-200660" algn="l" rtl="0">
              <a:spcBef>
                <a:spcPts val="1000"/>
              </a:spcBef>
              <a:spcAft>
                <a:spcPts val="0"/>
              </a:spcAft>
              <a:buClr>
                <a:srgbClr val="28C28C"/>
              </a:buClr>
              <a:buSzPts val="2240"/>
              <a:buNone/>
            </a:pPr>
            <a:endParaRPr sz="2800"/>
          </a:p>
        </p:txBody>
      </p:sp>
      <p:pic>
        <p:nvPicPr>
          <p:cNvPr id="327" name="Google Shape;327;p20"/>
          <p:cNvPicPr preferRelativeResize="0"/>
          <p:nvPr/>
        </p:nvPicPr>
        <p:blipFill rotWithShape="1">
          <a:blip r:embed="rId3">
            <a:alphaModFix/>
          </a:blip>
          <a:srcRect/>
          <a:stretch/>
        </p:blipFill>
        <p:spPr>
          <a:xfrm>
            <a:off x="7529911" y="3330914"/>
            <a:ext cx="3431313" cy="3469439"/>
          </a:xfrm>
          <a:prstGeom prst="rect">
            <a:avLst/>
          </a:prstGeom>
          <a:noFill/>
          <a:ln>
            <a:noFill/>
          </a:ln>
        </p:spPr>
      </p:pic>
      <p:sp>
        <p:nvSpPr>
          <p:cNvPr id="328" name="Google Shape;328;p20"/>
          <p:cNvSpPr/>
          <p:nvPr/>
        </p:nvSpPr>
        <p:spPr>
          <a:xfrm>
            <a:off x="7471588" y="3268468"/>
            <a:ext cx="646471" cy="54194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9" name="Google Shape;329;p20"/>
          <p:cNvSpPr/>
          <p:nvPr/>
        </p:nvSpPr>
        <p:spPr>
          <a:xfrm>
            <a:off x="10474197" y="3330914"/>
            <a:ext cx="371282" cy="439694"/>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0" name="Google Shape;330;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Démarrage d'un projet de ressources : Étape 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body" idx="1"/>
          </p:nvPr>
        </p:nvSpPr>
        <p:spPr>
          <a:xfrm>
            <a:off x="1411158" y="1853248"/>
            <a:ext cx="10134731" cy="436775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SzPts val="2240"/>
              <a:buFont typeface="Century Gothic"/>
              <a:buAutoNum type="arabicPeriod" startAt="4"/>
            </a:pPr>
            <a:r>
              <a:rPr lang="en-US" sz="2800"/>
              <a:t>Choisissez la catégorie de projet.</a:t>
            </a:r>
            <a:endParaRPr/>
          </a:p>
          <a:p>
            <a:pPr marL="742950" lvl="1" indent="-285750" algn="l" rtl="0">
              <a:spcBef>
                <a:spcPts val="1000"/>
              </a:spcBef>
              <a:spcAft>
                <a:spcPts val="0"/>
              </a:spcAft>
              <a:buSzPts val="1920"/>
              <a:buChar char="►"/>
            </a:pPr>
            <a:r>
              <a:rPr lang="en-US" sz="2400"/>
              <a:t>Pour le projet Words, cliquez sur Autre&gt; Traduction de mots</a:t>
            </a:r>
            <a:br>
              <a:rPr lang="en-US" sz="2400"/>
            </a:br>
            <a:br>
              <a:rPr lang="en-US" sz="2400"/>
            </a:br>
            <a:br>
              <a:rPr lang="en-US" sz="2400"/>
            </a:br>
            <a:br>
              <a:rPr lang="en-US" sz="2400"/>
            </a:br>
            <a:endParaRPr sz="2400"/>
          </a:p>
          <a:p>
            <a:pPr marL="742950" lvl="1" indent="-285750" algn="l" rtl="0">
              <a:spcBef>
                <a:spcPts val="1000"/>
              </a:spcBef>
              <a:spcAft>
                <a:spcPts val="0"/>
              </a:spcAft>
              <a:buSzPts val="1920"/>
              <a:buChar char="►"/>
            </a:pPr>
            <a:r>
              <a:rPr lang="en-US" sz="2400"/>
              <a:t>Pour les projets Notes ou Questions,                                                                                       vous devez être le même livre                                                                            biblique cible que le texte du projet                                                                         ULB que vous avez créé pendant                                                                   configuration, puis sélectionnez Notes                                                                    où des questions.</a:t>
            </a:r>
            <a:endParaRPr/>
          </a:p>
          <a:p>
            <a:pPr marL="742950" lvl="1" indent="-163830" algn="l" rtl="0">
              <a:spcBef>
                <a:spcPts val="1000"/>
              </a:spcBef>
              <a:spcAft>
                <a:spcPts val="0"/>
              </a:spcAft>
              <a:buSzPts val="1920"/>
              <a:buNone/>
            </a:pPr>
            <a:endParaRPr sz="2400"/>
          </a:p>
          <a:p>
            <a:pPr marL="514350" lvl="0" indent="-372110" algn="l" rtl="0">
              <a:spcBef>
                <a:spcPts val="1000"/>
              </a:spcBef>
              <a:spcAft>
                <a:spcPts val="0"/>
              </a:spcAft>
              <a:buSzPts val="2240"/>
              <a:buFont typeface="Century Gothic"/>
              <a:buNone/>
            </a:pPr>
            <a:endParaRPr sz="2800"/>
          </a:p>
          <a:p>
            <a:pPr marL="342900" lvl="0" indent="-200660" algn="l" rtl="0">
              <a:spcBef>
                <a:spcPts val="1000"/>
              </a:spcBef>
              <a:spcAft>
                <a:spcPts val="0"/>
              </a:spcAft>
              <a:buClr>
                <a:srgbClr val="28C28C"/>
              </a:buClr>
              <a:buSzPts val="2240"/>
              <a:buNone/>
            </a:pPr>
            <a:endParaRPr sz="2800"/>
          </a:p>
        </p:txBody>
      </p:sp>
      <p:pic>
        <p:nvPicPr>
          <p:cNvPr id="337" name="Google Shape;337;p21"/>
          <p:cNvPicPr preferRelativeResize="0"/>
          <p:nvPr/>
        </p:nvPicPr>
        <p:blipFill rotWithShape="1">
          <a:blip r:embed="rId3">
            <a:alphaModFix/>
          </a:blip>
          <a:srcRect/>
          <a:stretch/>
        </p:blipFill>
        <p:spPr>
          <a:xfrm>
            <a:off x="2207469" y="2880122"/>
            <a:ext cx="3343143" cy="1399032"/>
          </a:xfrm>
          <a:prstGeom prst="rect">
            <a:avLst/>
          </a:prstGeom>
          <a:noFill/>
          <a:ln>
            <a:noFill/>
          </a:ln>
        </p:spPr>
      </p:pic>
      <p:pic>
        <p:nvPicPr>
          <p:cNvPr id="338" name="Google Shape;338;p21"/>
          <p:cNvPicPr preferRelativeResize="0"/>
          <p:nvPr/>
        </p:nvPicPr>
        <p:blipFill rotWithShape="1">
          <a:blip r:embed="rId4">
            <a:alphaModFix/>
          </a:blip>
          <a:srcRect/>
          <a:stretch/>
        </p:blipFill>
        <p:spPr>
          <a:xfrm>
            <a:off x="7843409" y="2891197"/>
            <a:ext cx="3335746" cy="1395937"/>
          </a:xfrm>
          <a:prstGeom prst="rect">
            <a:avLst/>
          </a:prstGeom>
          <a:noFill/>
          <a:ln>
            <a:noFill/>
          </a:ln>
        </p:spPr>
      </p:pic>
      <p:sp>
        <p:nvSpPr>
          <p:cNvPr id="339" name="Google Shape;339;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Démarrage d'un projet de ressources : Étape 4</a:t>
            </a:r>
            <a:endParaRPr/>
          </a:p>
        </p:txBody>
      </p:sp>
      <p:grpSp>
        <p:nvGrpSpPr>
          <p:cNvPr id="340" name="Google Shape;340;p21"/>
          <p:cNvGrpSpPr/>
          <p:nvPr/>
        </p:nvGrpSpPr>
        <p:grpSpPr>
          <a:xfrm>
            <a:off x="7843409" y="4721319"/>
            <a:ext cx="3807679" cy="1941847"/>
            <a:chOff x="7843409" y="4721319"/>
            <a:chExt cx="3807679" cy="1941847"/>
          </a:xfrm>
        </p:grpSpPr>
        <p:pic>
          <p:nvPicPr>
            <p:cNvPr id="341" name="Google Shape;341;p21"/>
            <p:cNvPicPr preferRelativeResize="0"/>
            <p:nvPr/>
          </p:nvPicPr>
          <p:blipFill rotWithShape="1">
            <a:blip r:embed="rId5">
              <a:alphaModFix/>
            </a:blip>
            <a:srcRect/>
            <a:stretch/>
          </p:blipFill>
          <p:spPr>
            <a:xfrm>
              <a:off x="7843409" y="4721319"/>
              <a:ext cx="3807679" cy="1941847"/>
            </a:xfrm>
            <a:prstGeom prst="rect">
              <a:avLst/>
            </a:prstGeom>
            <a:noFill/>
            <a:ln>
              <a:noFill/>
            </a:ln>
          </p:spPr>
        </p:pic>
        <p:sp>
          <p:nvSpPr>
            <p:cNvPr id="342" name="Google Shape;342;p21"/>
            <p:cNvSpPr/>
            <p:nvPr/>
          </p:nvSpPr>
          <p:spPr>
            <a:xfrm>
              <a:off x="9290304" y="4721319"/>
              <a:ext cx="597408" cy="411513"/>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Effect transition="in" filter="fade">
                                      <p:cBhvr>
                                        <p:cTn id="7" dur="500"/>
                                        <p:tgtEl>
                                          <p:spTgt spid="3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xEl>
                                              <p:pRg st="1" end="1"/>
                                            </p:txEl>
                                          </p:spTgt>
                                        </p:tgtEl>
                                        <p:attrNameLst>
                                          <p:attrName>style.visibility</p:attrName>
                                        </p:attrNameLst>
                                      </p:cBhvr>
                                      <p:to>
                                        <p:strVal val="visible"/>
                                      </p:to>
                                    </p:set>
                                    <p:animEffect transition="in" filter="fade">
                                      <p:cBhvr>
                                        <p:cTn id="12" dur="500"/>
                                        <p:tgtEl>
                                          <p:spTgt spid="3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6">
                                            <p:txEl>
                                              <p:pRg st="2" end="2"/>
                                            </p:txEl>
                                          </p:spTgt>
                                        </p:tgtEl>
                                        <p:attrNameLst>
                                          <p:attrName>style.visibility</p:attrName>
                                        </p:attrNameLst>
                                      </p:cBhvr>
                                      <p:to>
                                        <p:strVal val="visible"/>
                                      </p:to>
                                    </p:set>
                                    <p:animEffect transition="in" filter="fade">
                                      <p:cBhvr>
                                        <p:cTn id="17" dur="500"/>
                                        <p:tgtEl>
                                          <p:spTgt spid="3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6">
                                            <p:txEl>
                                              <p:pRg st="3" end="3"/>
                                            </p:txEl>
                                          </p:spTgt>
                                        </p:tgtEl>
                                        <p:attrNameLst>
                                          <p:attrName>style.visibility</p:attrName>
                                        </p:attrNameLst>
                                      </p:cBhvr>
                                      <p:to>
                                        <p:strVal val="visible"/>
                                      </p:to>
                                    </p:set>
                                    <p:animEffect transition="in" filter="fade">
                                      <p:cBhvr>
                                        <p:cTn id="22" dur="500"/>
                                        <p:tgtEl>
                                          <p:spTgt spid="3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6">
                                            <p:txEl>
                                              <p:pRg st="4" end="4"/>
                                            </p:txEl>
                                          </p:spTgt>
                                        </p:tgtEl>
                                        <p:attrNameLst>
                                          <p:attrName>style.visibility</p:attrName>
                                        </p:attrNameLst>
                                      </p:cBhvr>
                                      <p:to>
                                        <p:strVal val="visible"/>
                                      </p:to>
                                    </p:set>
                                    <p:animEffect transition="in" filter="fade">
                                      <p:cBhvr>
                                        <p:cTn id="27" dur="500"/>
                                        <p:tgtEl>
                                          <p:spTgt spid="3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6">
                                            <p:txEl>
                                              <p:pRg st="5" end="5"/>
                                            </p:txEl>
                                          </p:spTgt>
                                        </p:tgtEl>
                                        <p:attrNameLst>
                                          <p:attrName>style.visibility</p:attrName>
                                        </p:attrNameLst>
                                      </p:cBhvr>
                                      <p:to>
                                        <p:strVal val="visible"/>
                                      </p:to>
                                    </p:set>
                                    <p:animEffect transition="in" filter="fade">
                                      <p:cBhvr>
                                        <p:cTn id="32" dur="500"/>
                                        <p:tgtEl>
                                          <p:spTgt spid="336">
                                            <p:txEl>
                                              <p:pRg st="5" end="5"/>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37"/>
                                        </p:tgtEl>
                                        <p:attrNameLst>
                                          <p:attrName>style.visibility</p:attrName>
                                        </p:attrNameLst>
                                      </p:cBhvr>
                                      <p:to>
                                        <p:strVal val="visible"/>
                                      </p:to>
                                    </p:set>
                                    <p:animEffect transition="in" filter="fade">
                                      <p:cBhvr>
                                        <p:cTn id="36" dur="500"/>
                                        <p:tgtEl>
                                          <p:spTgt spid="33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38"/>
                                        </p:tgtEl>
                                        <p:attrNameLst>
                                          <p:attrName>style.visibility</p:attrName>
                                        </p:attrNameLst>
                                      </p:cBhvr>
                                      <p:to>
                                        <p:strVal val="visible"/>
                                      </p:to>
                                    </p:set>
                                    <p:animEffect transition="in" filter="fade">
                                      <p:cBhvr>
                                        <p:cTn id="40" dur="500"/>
                                        <p:tgtEl>
                                          <p:spTgt spid="338"/>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340"/>
                                        </p:tgtEl>
                                        <p:attrNameLst>
                                          <p:attrName>style.visibility</p:attrName>
                                        </p:attrNameLst>
                                      </p:cBhvr>
                                      <p:to>
                                        <p:strVal val="visible"/>
                                      </p:to>
                                    </p:set>
                                    <p:animEffect transition="in" filter="fade">
                                      <p:cBhvr>
                                        <p:cTn id="44"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2"/>
          <p:cNvSpPr txBox="1">
            <a:spLocks noGrp="1"/>
          </p:cNvSpPr>
          <p:nvPr>
            <p:ph type="body" idx="1"/>
          </p:nvPr>
        </p:nvSpPr>
        <p:spPr>
          <a:xfrm>
            <a:off x="1086643" y="2037529"/>
            <a:ext cx="6082253" cy="436775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5"/>
            </a:pPr>
            <a:r>
              <a:rPr lang="en-US" sz="2800"/>
              <a:t>Spécifiez l'anglais ULB comme texte source - il s'agit du texte source avec les ressources que vous allez traduire.</a:t>
            </a:r>
            <a:endParaRPr sz="2400"/>
          </a:p>
          <a:p>
            <a:pPr marL="514350" lvl="0" indent="-372110" algn="l" rtl="0">
              <a:spcBef>
                <a:spcPts val="1000"/>
              </a:spcBef>
              <a:spcAft>
                <a:spcPts val="0"/>
              </a:spcAft>
              <a:buSzPts val="2240"/>
              <a:buFont typeface="Century Gothic"/>
              <a:buNone/>
            </a:pPr>
            <a:endParaRPr sz="2800"/>
          </a:p>
          <a:p>
            <a:pPr marL="342900" lvl="0" indent="-200660" algn="l" rtl="0">
              <a:spcBef>
                <a:spcPts val="1000"/>
              </a:spcBef>
              <a:spcAft>
                <a:spcPts val="0"/>
              </a:spcAft>
              <a:buClr>
                <a:srgbClr val="28C28C"/>
              </a:buClr>
              <a:buSzPts val="2240"/>
              <a:buNone/>
            </a:pPr>
            <a:endParaRPr sz="2800"/>
          </a:p>
        </p:txBody>
      </p:sp>
      <p:pic>
        <p:nvPicPr>
          <p:cNvPr id="349" name="Google Shape;349;p22"/>
          <p:cNvPicPr preferRelativeResize="0"/>
          <p:nvPr/>
        </p:nvPicPr>
        <p:blipFill rotWithShape="1">
          <a:blip r:embed="rId3">
            <a:alphaModFix/>
          </a:blip>
          <a:srcRect/>
          <a:stretch/>
        </p:blipFill>
        <p:spPr>
          <a:xfrm>
            <a:off x="7349183" y="2194997"/>
            <a:ext cx="4028546" cy="4052815"/>
          </a:xfrm>
          <a:prstGeom prst="rect">
            <a:avLst/>
          </a:prstGeom>
          <a:noFill/>
          <a:ln>
            <a:noFill/>
          </a:ln>
        </p:spPr>
      </p:pic>
      <p:sp>
        <p:nvSpPr>
          <p:cNvPr id="350" name="Google Shape;350;p2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Démarrage d'un projet de ressources : Étape 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23" descr="A screenshot of a social media post&#10;&#10;Description automatically generated"/>
          <p:cNvPicPr preferRelativeResize="0"/>
          <p:nvPr/>
        </p:nvPicPr>
        <p:blipFill rotWithShape="1">
          <a:blip r:embed="rId3">
            <a:alphaModFix/>
          </a:blip>
          <a:srcRect/>
          <a:stretch/>
        </p:blipFill>
        <p:spPr>
          <a:xfrm>
            <a:off x="0" y="2455652"/>
            <a:ext cx="12192001" cy="4129761"/>
          </a:xfrm>
          <a:prstGeom prst="rect">
            <a:avLst/>
          </a:prstGeom>
          <a:noFill/>
          <a:ln>
            <a:noFill/>
          </a:ln>
        </p:spPr>
      </p:pic>
      <p:sp>
        <p:nvSpPr>
          <p:cNvPr id="357" name="Google Shape;357;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200"/>
              <a:buFont typeface="Century Gothic"/>
              <a:buNone/>
            </a:pPr>
            <a:r>
              <a:rPr lang="en-US">
                <a:solidFill>
                  <a:schemeClr val="lt1"/>
                </a:solidFill>
              </a:rPr>
              <a:t>L'écran de projet pour un projet de Notes</a:t>
            </a:r>
            <a:endParaRPr sz="3200">
              <a:solidFill>
                <a:schemeClr val="lt1"/>
              </a:solidFill>
            </a:endParaRPr>
          </a:p>
        </p:txBody>
      </p:sp>
      <p:sp>
        <p:nvSpPr>
          <p:cNvPr id="358" name="Google Shape;358;p23"/>
          <p:cNvSpPr txBox="1">
            <a:spLocks noGrp="1"/>
          </p:cNvSpPr>
          <p:nvPr>
            <p:ph type="body" idx="1"/>
          </p:nvPr>
        </p:nvSpPr>
        <p:spPr>
          <a:xfrm>
            <a:off x="1435542" y="1853248"/>
            <a:ext cx="10018713" cy="436775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L'écran Projet s'ouvre et vous êtes prêt à traduire.</a:t>
            </a:r>
            <a:endParaRPr/>
          </a:p>
          <a:p>
            <a:pPr marL="342900" lvl="0" indent="-200660" algn="l" rtl="0">
              <a:spcBef>
                <a:spcPts val="1000"/>
              </a:spcBef>
              <a:spcAft>
                <a:spcPts val="0"/>
              </a:spcAft>
              <a:buClr>
                <a:srgbClr val="28C28C"/>
              </a:buClr>
              <a:buSzPts val="2240"/>
              <a:buNone/>
            </a:pPr>
            <a:endParaRPr sz="2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200"/>
              <a:buFont typeface="Century Gothic"/>
              <a:buNone/>
            </a:pPr>
            <a:r>
              <a:rPr lang="en-US">
                <a:solidFill>
                  <a:schemeClr val="lt1"/>
                </a:solidFill>
              </a:rPr>
              <a:t>L'écran de projet pour un projet de questions</a:t>
            </a:r>
            <a:endParaRPr sz="3200">
              <a:solidFill>
                <a:schemeClr val="lt1"/>
              </a:solidFill>
            </a:endParaRPr>
          </a:p>
        </p:txBody>
      </p:sp>
      <p:pic>
        <p:nvPicPr>
          <p:cNvPr id="365" name="Google Shape;365;p24" descr="A screenshot of a social media post&#10;&#10;Description automatically generated"/>
          <p:cNvPicPr preferRelativeResize="0"/>
          <p:nvPr/>
        </p:nvPicPr>
        <p:blipFill rotWithShape="1">
          <a:blip r:embed="rId3">
            <a:alphaModFix/>
          </a:blip>
          <a:srcRect/>
          <a:stretch/>
        </p:blipFill>
        <p:spPr>
          <a:xfrm>
            <a:off x="-24384" y="2473422"/>
            <a:ext cx="12192001" cy="4129761"/>
          </a:xfrm>
          <a:prstGeom prst="rect">
            <a:avLst/>
          </a:prstGeom>
          <a:noFill/>
          <a:ln>
            <a:noFill/>
          </a:ln>
        </p:spPr>
      </p:pic>
      <p:sp>
        <p:nvSpPr>
          <p:cNvPr id="366" name="Google Shape;366;p24"/>
          <p:cNvSpPr txBox="1"/>
          <p:nvPr/>
        </p:nvSpPr>
        <p:spPr>
          <a:xfrm>
            <a:off x="1459926" y="1862359"/>
            <a:ext cx="10018713" cy="436775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28C28C"/>
              </a:buClr>
              <a:buSzPts val="2240"/>
              <a:buFont typeface="Noto Sans Symbols"/>
              <a:buNone/>
            </a:pPr>
            <a:r>
              <a:rPr lang="en-US" sz="2800">
                <a:solidFill>
                  <a:schemeClr val="lt1"/>
                </a:solidFill>
                <a:latin typeface="Century Gothic"/>
                <a:ea typeface="Century Gothic"/>
                <a:cs typeface="Century Gothic"/>
                <a:sym typeface="Century Gothic"/>
              </a:rPr>
              <a:t>L'écran Projet s'ouvre et vous êtes prêt à traduire.</a:t>
            </a:r>
            <a:endParaRPr/>
          </a:p>
          <a:p>
            <a:pPr marL="342900" marR="0" lvl="0" indent="-200660" algn="l" rtl="0">
              <a:spcBef>
                <a:spcPts val="1000"/>
              </a:spcBef>
              <a:spcAft>
                <a:spcPts val="0"/>
              </a:spcAft>
              <a:buClr>
                <a:srgbClr val="28C28C"/>
              </a:buClr>
              <a:buSzPts val="2240"/>
              <a:buFont typeface="Noto Sans Symbols"/>
              <a:buNone/>
            </a:pPr>
            <a:endParaRPr sz="2800" b="0" i="0">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p:nvPr/>
        </p:nvSpPr>
        <p:spPr>
          <a:xfrm>
            <a:off x="1459926" y="1862359"/>
            <a:ext cx="10018713" cy="436775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28C28C"/>
              </a:buClr>
              <a:buSzPts val="2240"/>
              <a:buFont typeface="Noto Sans Symbols"/>
              <a:buNone/>
            </a:pPr>
            <a:r>
              <a:rPr lang="en-US" sz="2800">
                <a:solidFill>
                  <a:schemeClr val="lt1"/>
                </a:solidFill>
                <a:latin typeface="Century Gothic"/>
                <a:ea typeface="Century Gothic"/>
                <a:cs typeface="Century Gothic"/>
                <a:sym typeface="Century Gothic"/>
              </a:rPr>
              <a:t>L'écran Projet s'ouvre et vous êtes prêt à traduire.</a:t>
            </a:r>
            <a:endParaRPr/>
          </a:p>
          <a:p>
            <a:pPr marL="342900" marR="0" lvl="0" indent="-200660" algn="l" rtl="0">
              <a:spcBef>
                <a:spcPts val="1000"/>
              </a:spcBef>
              <a:spcAft>
                <a:spcPts val="0"/>
              </a:spcAft>
              <a:buClr>
                <a:srgbClr val="28C28C"/>
              </a:buClr>
              <a:buSzPts val="2240"/>
              <a:buFont typeface="Noto Sans Symbols"/>
              <a:buNone/>
            </a:pPr>
            <a:endParaRPr sz="2800" b="0" i="0">
              <a:solidFill>
                <a:schemeClr val="lt1"/>
              </a:solidFill>
              <a:latin typeface="Century Gothic"/>
              <a:ea typeface="Century Gothic"/>
              <a:cs typeface="Century Gothic"/>
              <a:sym typeface="Century Gothic"/>
            </a:endParaRPr>
          </a:p>
        </p:txBody>
      </p:sp>
      <p:sp>
        <p:nvSpPr>
          <p:cNvPr id="373" name="Google Shape;373;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200"/>
              <a:buFont typeface="Century Gothic"/>
              <a:buNone/>
            </a:pPr>
            <a:r>
              <a:rPr lang="en-US">
                <a:solidFill>
                  <a:schemeClr val="lt1"/>
                </a:solidFill>
              </a:rPr>
              <a:t>L'écran de projet pour un projet Words</a:t>
            </a:r>
            <a:endParaRPr sz="3200">
              <a:solidFill>
                <a:schemeClr val="lt1"/>
              </a:solidFill>
            </a:endParaRPr>
          </a:p>
        </p:txBody>
      </p:sp>
      <p:pic>
        <p:nvPicPr>
          <p:cNvPr id="374" name="Google Shape;374;p25" descr="A screenshot of a social media post&#10;&#10;Description automatically generated"/>
          <p:cNvPicPr preferRelativeResize="0"/>
          <p:nvPr/>
        </p:nvPicPr>
        <p:blipFill rotWithShape="1">
          <a:blip r:embed="rId3">
            <a:alphaModFix/>
          </a:blip>
          <a:srcRect/>
          <a:stretch/>
        </p:blipFill>
        <p:spPr>
          <a:xfrm>
            <a:off x="2256683" y="2482998"/>
            <a:ext cx="8045558" cy="42426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Retour à l'écran d'accueil</a:t>
            </a:r>
            <a:endParaRPr/>
          </a:p>
        </p:txBody>
      </p:sp>
      <p:sp>
        <p:nvSpPr>
          <p:cNvPr id="380" name="Google Shape;380;p26"/>
          <p:cNvSpPr txBox="1">
            <a:spLocks noGrp="1"/>
          </p:cNvSpPr>
          <p:nvPr>
            <p:ph type="body" idx="1"/>
          </p:nvPr>
        </p:nvSpPr>
        <p:spPr>
          <a:xfrm>
            <a:off x="1104237" y="1706955"/>
            <a:ext cx="8946600" cy="4195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28C28C"/>
              </a:buClr>
              <a:buSzPts val="1600"/>
              <a:buChar char="►"/>
            </a:pPr>
            <a:r>
              <a:rPr lang="en-US"/>
              <a:t>Cliquez sur le menu à 3 points.</a:t>
            </a:r>
            <a:endParaRPr/>
          </a:p>
          <a:p>
            <a:pPr marL="342900" lvl="0" indent="-342900" algn="l" rtl="0">
              <a:spcBef>
                <a:spcPts val="1000"/>
              </a:spcBef>
              <a:spcAft>
                <a:spcPts val="0"/>
              </a:spcAft>
              <a:buClr>
                <a:srgbClr val="28C28C"/>
              </a:buClr>
              <a:buSzPts val="1600"/>
              <a:buChar char="►"/>
            </a:pPr>
            <a:r>
              <a:rPr lang="en-US"/>
              <a:t>Sélectionnez  Accueil.</a:t>
            </a:r>
            <a:endParaRPr/>
          </a:p>
          <a:p>
            <a:pPr marL="342900" lvl="0" indent="-342900" algn="l" rtl="0">
              <a:spcBef>
                <a:spcPts val="1000"/>
              </a:spcBef>
              <a:spcAft>
                <a:spcPts val="0"/>
              </a:spcAft>
              <a:buClr>
                <a:srgbClr val="28C28C"/>
              </a:buClr>
              <a:buSzPts val="1600"/>
              <a:buChar char="►"/>
            </a:pPr>
            <a:r>
              <a:rPr lang="en-US"/>
              <a:t>Vous pouvez voir vos projets                                                                          répertoriés :</a:t>
            </a:r>
            <a:endParaRPr/>
          </a:p>
        </p:txBody>
      </p:sp>
      <p:pic>
        <p:nvPicPr>
          <p:cNvPr id="381" name="Google Shape;381;p26"/>
          <p:cNvPicPr preferRelativeResize="0"/>
          <p:nvPr/>
        </p:nvPicPr>
        <p:blipFill rotWithShape="1">
          <a:blip r:embed="rId3">
            <a:alphaModFix/>
          </a:blip>
          <a:srcRect/>
          <a:stretch/>
        </p:blipFill>
        <p:spPr>
          <a:xfrm>
            <a:off x="6096000" y="2463244"/>
            <a:ext cx="6038095" cy="3876190"/>
          </a:xfrm>
          <a:prstGeom prst="rect">
            <a:avLst/>
          </a:prstGeom>
          <a:noFill/>
          <a:ln>
            <a:noFill/>
          </a:ln>
        </p:spPr>
      </p:pic>
      <p:sp>
        <p:nvSpPr>
          <p:cNvPr id="382" name="Google Shape;382;p26"/>
          <p:cNvSpPr txBox="1"/>
          <p:nvPr/>
        </p:nvSpPr>
        <p:spPr>
          <a:xfrm>
            <a:off x="336" y="3231468"/>
            <a:ext cx="54762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lt1"/>
                </a:solidFill>
                <a:latin typeface="Century Gothic"/>
                <a:ea typeface="Century Gothic"/>
                <a:cs typeface="Century Gothic"/>
                <a:sym typeface="Century Gothic"/>
              </a:rPr>
              <a:t>Projet du texte de l'ULB </a:t>
            </a:r>
            <a:r>
              <a:rPr lang="en-US" sz="1800">
                <a:solidFill>
                  <a:schemeClr val="lt1"/>
                </a:solidFill>
                <a:latin typeface="Century Gothic"/>
                <a:ea typeface="Century Gothic"/>
                <a:cs typeface="Century Gothic"/>
                <a:sym typeface="Century Gothic"/>
              </a:rPr>
              <a:t>(vous ne travaillez pas dans ce projet, mais c'est nécessaire pour les projets des Notes ou des Questions.)</a:t>
            </a:r>
            <a:endParaRPr/>
          </a:p>
        </p:txBody>
      </p:sp>
      <p:sp>
        <p:nvSpPr>
          <p:cNvPr id="383" name="Google Shape;383;p26"/>
          <p:cNvSpPr txBox="1"/>
          <p:nvPr/>
        </p:nvSpPr>
        <p:spPr>
          <a:xfrm>
            <a:off x="325" y="4154875"/>
            <a:ext cx="54762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lt1"/>
                </a:solidFill>
                <a:latin typeface="Century Gothic"/>
                <a:ea typeface="Century Gothic"/>
                <a:cs typeface="Century Gothic"/>
                <a:sym typeface="Century Gothic"/>
              </a:rPr>
              <a:t>Texte du projet </a:t>
            </a:r>
            <a:r>
              <a:rPr lang="en-US" sz="1800">
                <a:solidFill>
                  <a:schemeClr val="lt1"/>
                </a:solidFill>
                <a:latin typeface="Century Gothic"/>
                <a:ea typeface="Century Gothic"/>
                <a:cs typeface="Century Gothic"/>
                <a:sym typeface="Century Gothic"/>
              </a:rPr>
              <a:t>(c'est le projet de la langue maternelle.)  </a:t>
            </a:r>
            <a:r>
              <a:rPr lang="en-US" sz="1800" b="1">
                <a:solidFill>
                  <a:schemeClr val="lt1"/>
                </a:solidFill>
                <a:latin typeface="Century Gothic"/>
                <a:ea typeface="Century Gothic"/>
                <a:cs typeface="Century Gothic"/>
                <a:sym typeface="Century Gothic"/>
              </a:rPr>
              <a:t>  </a:t>
            </a:r>
            <a:endParaRPr/>
          </a:p>
        </p:txBody>
      </p:sp>
      <p:sp>
        <p:nvSpPr>
          <p:cNvPr id="384" name="Google Shape;384;p26"/>
          <p:cNvSpPr txBox="1"/>
          <p:nvPr/>
        </p:nvSpPr>
        <p:spPr>
          <a:xfrm>
            <a:off x="2878173" y="4777300"/>
            <a:ext cx="25980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lt1"/>
                </a:solidFill>
                <a:latin typeface="Century Gothic"/>
                <a:ea typeface="Century Gothic"/>
                <a:cs typeface="Century Gothic"/>
                <a:sym typeface="Century Gothic"/>
              </a:rPr>
              <a:t>Projet des Questions</a:t>
            </a:r>
            <a:endParaRPr sz="1800">
              <a:solidFill>
                <a:schemeClr val="lt1"/>
              </a:solidFill>
              <a:latin typeface="Century Gothic"/>
              <a:ea typeface="Century Gothic"/>
              <a:cs typeface="Century Gothic"/>
              <a:sym typeface="Century Gothic"/>
            </a:endParaRPr>
          </a:p>
        </p:txBody>
      </p:sp>
      <p:sp>
        <p:nvSpPr>
          <p:cNvPr id="385" name="Google Shape;385;p26"/>
          <p:cNvSpPr txBox="1"/>
          <p:nvPr/>
        </p:nvSpPr>
        <p:spPr>
          <a:xfrm>
            <a:off x="3306797" y="5313150"/>
            <a:ext cx="21693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lt1"/>
                </a:solidFill>
                <a:latin typeface="Century Gothic"/>
                <a:ea typeface="Century Gothic"/>
                <a:cs typeface="Century Gothic"/>
                <a:sym typeface="Century Gothic"/>
              </a:rPr>
              <a:t>Projet des Notes</a:t>
            </a:r>
            <a:endParaRPr sz="1800">
              <a:solidFill>
                <a:schemeClr val="lt1"/>
              </a:solidFill>
              <a:latin typeface="Century Gothic"/>
              <a:ea typeface="Century Gothic"/>
              <a:cs typeface="Century Gothic"/>
              <a:sym typeface="Century Gothic"/>
            </a:endParaRPr>
          </a:p>
        </p:txBody>
      </p:sp>
      <p:sp>
        <p:nvSpPr>
          <p:cNvPr id="386" name="Google Shape;386;p26"/>
          <p:cNvSpPr txBox="1"/>
          <p:nvPr/>
        </p:nvSpPr>
        <p:spPr>
          <a:xfrm>
            <a:off x="3444575" y="5879075"/>
            <a:ext cx="20316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lt1"/>
                </a:solidFill>
                <a:latin typeface="Century Gothic"/>
                <a:ea typeface="Century Gothic"/>
                <a:cs typeface="Century Gothic"/>
                <a:sym typeface="Century Gothic"/>
              </a:rPr>
              <a:t>Projet des Mots</a:t>
            </a:r>
            <a:endParaRPr sz="1800">
              <a:solidFill>
                <a:schemeClr val="lt1"/>
              </a:solidFill>
              <a:latin typeface="Century Gothic"/>
              <a:ea typeface="Century Gothic"/>
              <a:cs typeface="Century Gothic"/>
              <a:sym typeface="Century Gothic"/>
            </a:endParaRPr>
          </a:p>
        </p:txBody>
      </p:sp>
      <p:cxnSp>
        <p:nvCxnSpPr>
          <p:cNvPr id="387" name="Google Shape;387;p26"/>
          <p:cNvCxnSpPr/>
          <p:nvPr/>
        </p:nvCxnSpPr>
        <p:spPr>
          <a:xfrm>
            <a:off x="5476232" y="3804709"/>
            <a:ext cx="854793" cy="0"/>
          </a:xfrm>
          <a:prstGeom prst="straightConnector1">
            <a:avLst/>
          </a:prstGeom>
          <a:noFill/>
          <a:ln w="38100" cap="flat" cmpd="sng">
            <a:solidFill>
              <a:srgbClr val="FF0000"/>
            </a:solidFill>
            <a:prstDash val="solid"/>
            <a:round/>
            <a:headEnd type="none" w="sm" len="sm"/>
            <a:tailEnd type="triangle" w="med" len="med"/>
          </a:ln>
        </p:spPr>
      </p:cxnSp>
      <p:cxnSp>
        <p:nvCxnSpPr>
          <p:cNvPr id="388" name="Google Shape;388;p26"/>
          <p:cNvCxnSpPr/>
          <p:nvPr/>
        </p:nvCxnSpPr>
        <p:spPr>
          <a:xfrm>
            <a:off x="5476232" y="4368287"/>
            <a:ext cx="859536" cy="0"/>
          </a:xfrm>
          <a:prstGeom prst="straightConnector1">
            <a:avLst/>
          </a:prstGeom>
          <a:noFill/>
          <a:ln w="38100" cap="flat" cmpd="sng">
            <a:solidFill>
              <a:srgbClr val="FF0000"/>
            </a:solidFill>
            <a:prstDash val="solid"/>
            <a:round/>
            <a:headEnd type="none" w="sm" len="sm"/>
            <a:tailEnd type="triangle" w="med" len="med"/>
          </a:ln>
        </p:spPr>
      </p:cxnSp>
      <p:cxnSp>
        <p:nvCxnSpPr>
          <p:cNvPr id="389" name="Google Shape;389;p26"/>
          <p:cNvCxnSpPr/>
          <p:nvPr/>
        </p:nvCxnSpPr>
        <p:spPr>
          <a:xfrm>
            <a:off x="5476232" y="4931865"/>
            <a:ext cx="859536" cy="0"/>
          </a:xfrm>
          <a:prstGeom prst="straightConnector1">
            <a:avLst/>
          </a:prstGeom>
          <a:noFill/>
          <a:ln w="38100" cap="flat" cmpd="sng">
            <a:solidFill>
              <a:srgbClr val="FF0000"/>
            </a:solidFill>
            <a:prstDash val="solid"/>
            <a:round/>
            <a:headEnd type="none" w="sm" len="sm"/>
            <a:tailEnd type="triangle" w="med" len="med"/>
          </a:ln>
        </p:spPr>
      </p:cxnSp>
      <p:cxnSp>
        <p:nvCxnSpPr>
          <p:cNvPr id="390" name="Google Shape;390;p26"/>
          <p:cNvCxnSpPr/>
          <p:nvPr/>
        </p:nvCxnSpPr>
        <p:spPr>
          <a:xfrm>
            <a:off x="5476232" y="5495443"/>
            <a:ext cx="859536" cy="0"/>
          </a:xfrm>
          <a:prstGeom prst="straightConnector1">
            <a:avLst/>
          </a:prstGeom>
          <a:noFill/>
          <a:ln w="38100" cap="flat" cmpd="sng">
            <a:solidFill>
              <a:srgbClr val="FF0000"/>
            </a:solidFill>
            <a:prstDash val="solid"/>
            <a:round/>
            <a:headEnd type="none" w="sm" len="sm"/>
            <a:tailEnd type="triangle" w="med" len="med"/>
          </a:ln>
        </p:spPr>
      </p:cxnSp>
      <p:cxnSp>
        <p:nvCxnSpPr>
          <p:cNvPr id="391" name="Google Shape;391;p26"/>
          <p:cNvCxnSpPr/>
          <p:nvPr/>
        </p:nvCxnSpPr>
        <p:spPr>
          <a:xfrm>
            <a:off x="5476232" y="6059021"/>
            <a:ext cx="859536" cy="0"/>
          </a:xfrm>
          <a:prstGeom prst="straightConnector1">
            <a:avLst/>
          </a:prstGeom>
          <a:noFill/>
          <a:ln w="38100"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Qu'avez-vous appris ?</a:t>
            </a:r>
            <a:endParaRPr/>
          </a:p>
        </p:txBody>
      </p:sp>
      <p:sp>
        <p:nvSpPr>
          <p:cNvPr id="398" name="Google Shape;398;p27"/>
          <p:cNvSpPr txBox="1">
            <a:spLocks noGrp="1"/>
          </p:cNvSpPr>
          <p:nvPr>
            <p:ph type="body" idx="1"/>
          </p:nvPr>
        </p:nvSpPr>
        <p:spPr>
          <a:xfrm>
            <a:off x="1484310" y="1432875"/>
            <a:ext cx="6305675" cy="435832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40"/>
              <a:buNone/>
            </a:pPr>
            <a:r>
              <a:rPr lang="en-US" sz="2800"/>
              <a:t>Dans cette présentation, vous avez appris à :</a:t>
            </a:r>
            <a:endParaRPr/>
          </a:p>
          <a:p>
            <a:pPr marL="342900" lvl="0" indent="-342900" algn="l" rtl="0">
              <a:spcBef>
                <a:spcPts val="1000"/>
              </a:spcBef>
              <a:spcAft>
                <a:spcPts val="0"/>
              </a:spcAft>
              <a:buClr>
                <a:srgbClr val="28C28C"/>
              </a:buClr>
              <a:buSzPts val="1600"/>
              <a:buChar char="►"/>
            </a:pPr>
            <a:r>
              <a:rPr lang="en-US"/>
              <a:t>Expliquer ce qu'est un projet BTT Writer</a:t>
            </a:r>
            <a:endParaRPr/>
          </a:p>
          <a:p>
            <a:pPr marL="342900" lvl="0" indent="-342900" algn="l" rtl="0">
              <a:spcBef>
                <a:spcPts val="1000"/>
              </a:spcBef>
              <a:spcAft>
                <a:spcPts val="0"/>
              </a:spcAft>
              <a:buClr>
                <a:srgbClr val="28C28C"/>
              </a:buClr>
              <a:buSzPts val="1600"/>
              <a:buChar char="►"/>
            </a:pPr>
            <a:r>
              <a:rPr lang="en-US"/>
              <a:t>Lister les deux types d'écrivain BTT</a:t>
            </a:r>
            <a:br>
              <a:rPr lang="en-US"/>
            </a:br>
            <a:r>
              <a:rPr lang="en-US"/>
              <a:t>écrans</a:t>
            </a:r>
            <a:endParaRPr/>
          </a:p>
          <a:p>
            <a:pPr marL="342900" lvl="0" indent="-342900" algn="l" rtl="0">
              <a:spcBef>
                <a:spcPts val="1000"/>
              </a:spcBef>
              <a:spcAft>
                <a:spcPts val="0"/>
              </a:spcAft>
              <a:buClr>
                <a:srgbClr val="28C28C"/>
              </a:buClr>
              <a:buSzPts val="1600"/>
              <a:buChar char="►"/>
            </a:pPr>
            <a:r>
              <a:rPr lang="en-US"/>
              <a:t>Décrire les différents types de projets</a:t>
            </a:r>
            <a:endParaRPr/>
          </a:p>
          <a:p>
            <a:pPr marL="342900" lvl="0" indent="-342900" algn="l" rtl="0">
              <a:spcBef>
                <a:spcPts val="1000"/>
              </a:spcBef>
              <a:spcAft>
                <a:spcPts val="0"/>
              </a:spcAft>
              <a:buClr>
                <a:srgbClr val="28C28C"/>
              </a:buClr>
              <a:buSzPts val="1600"/>
              <a:buChar char="►"/>
            </a:pPr>
            <a:r>
              <a:rPr lang="en-US"/>
              <a:t>Créer un nouveau projet de traduction en langue maternelle</a:t>
            </a:r>
            <a:endParaRPr/>
          </a:p>
          <a:p>
            <a:pPr marL="342900" lvl="0" indent="-342900" algn="l" rtl="0">
              <a:spcBef>
                <a:spcPts val="1000"/>
              </a:spcBef>
              <a:spcAft>
                <a:spcPts val="0"/>
              </a:spcAft>
              <a:buClr>
                <a:srgbClr val="28C28C"/>
              </a:buClr>
              <a:buSzPts val="1600"/>
              <a:buChar char="►"/>
            </a:pPr>
            <a:r>
              <a:rPr lang="en-US"/>
              <a:t>Créer de nouveaux projets de ressources</a:t>
            </a:r>
            <a:endParaRPr/>
          </a:p>
        </p:txBody>
      </p:sp>
      <p:pic>
        <p:nvPicPr>
          <p:cNvPr id="399" name="Google Shape;399;p27" descr="A close up of a computer&#10;&#10;Description automatically generated"/>
          <p:cNvPicPr preferRelativeResize="0"/>
          <p:nvPr/>
        </p:nvPicPr>
        <p:blipFill rotWithShape="1">
          <a:blip r:embed="rId3">
            <a:alphaModFix/>
          </a:blip>
          <a:srcRect/>
          <a:stretch/>
        </p:blipFill>
        <p:spPr>
          <a:xfrm>
            <a:off x="7530336" y="1432875"/>
            <a:ext cx="3838575" cy="3857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Il existe deux types d'écrans</a:t>
            </a:r>
            <a:endParaRPr/>
          </a:p>
        </p:txBody>
      </p:sp>
      <p:sp>
        <p:nvSpPr>
          <p:cNvPr id="141" name="Google Shape;141;p3"/>
          <p:cNvSpPr txBox="1">
            <a:spLocks noGrp="1"/>
          </p:cNvSpPr>
          <p:nvPr>
            <p:ph type="body" idx="1"/>
          </p:nvPr>
        </p:nvSpPr>
        <p:spPr>
          <a:xfrm>
            <a:off x="1503979" y="1423447"/>
            <a:ext cx="10018713" cy="4367753"/>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600"/>
              <a:buFont typeface="Century Gothic"/>
              <a:buAutoNum type="arabicPeriod"/>
            </a:pPr>
            <a:r>
              <a:rPr lang="en-US" i="1"/>
              <a:t>BTT Rédacteur s'ouvre pour afficher le premier type, l'écran d'accueil.</a:t>
            </a:r>
            <a:endParaRPr/>
          </a:p>
          <a:p>
            <a:pPr marL="342900" lvl="0" indent="-241300" algn="l" rtl="0">
              <a:spcBef>
                <a:spcPts val="1000"/>
              </a:spcBef>
              <a:spcAft>
                <a:spcPts val="0"/>
              </a:spcAft>
              <a:buClr>
                <a:srgbClr val="28C28C"/>
              </a:buClr>
              <a:buSzPts val="1600"/>
              <a:buNone/>
            </a:pPr>
            <a:endParaRPr i="1"/>
          </a:p>
          <a:p>
            <a:pPr marL="342900" lvl="0" indent="-241300" algn="l" rtl="0">
              <a:spcBef>
                <a:spcPts val="1000"/>
              </a:spcBef>
              <a:spcAft>
                <a:spcPts val="0"/>
              </a:spcAft>
              <a:buClr>
                <a:srgbClr val="28C28C"/>
              </a:buClr>
              <a:buSzPts val="1600"/>
              <a:buNone/>
            </a:pPr>
            <a:endParaRPr i="1"/>
          </a:p>
          <a:p>
            <a:pPr marL="342900" lvl="0" indent="-241300" algn="l" rtl="0">
              <a:spcBef>
                <a:spcPts val="1000"/>
              </a:spcBef>
              <a:spcAft>
                <a:spcPts val="0"/>
              </a:spcAft>
              <a:buClr>
                <a:srgbClr val="28C28C"/>
              </a:buClr>
              <a:buSzPts val="1600"/>
              <a:buNone/>
            </a:pPr>
            <a:endParaRPr i="1"/>
          </a:p>
          <a:p>
            <a:pPr marL="342900" lvl="0" indent="-241300" algn="l" rtl="0">
              <a:spcBef>
                <a:spcPts val="1000"/>
              </a:spcBef>
              <a:spcAft>
                <a:spcPts val="0"/>
              </a:spcAft>
              <a:buClr>
                <a:srgbClr val="28C28C"/>
              </a:buClr>
              <a:buSzPts val="1600"/>
              <a:buNone/>
            </a:pPr>
            <a:endParaRPr i="1"/>
          </a:p>
        </p:txBody>
      </p:sp>
      <p:pic>
        <p:nvPicPr>
          <p:cNvPr id="142" name="Google Shape;142;p3" descr="A screenshot of a cell phone&#10;&#10;Description automatically generated"/>
          <p:cNvPicPr preferRelativeResize="0"/>
          <p:nvPr/>
        </p:nvPicPr>
        <p:blipFill rotWithShape="1">
          <a:blip r:embed="rId3">
            <a:alphaModFix/>
          </a:blip>
          <a:srcRect/>
          <a:stretch/>
        </p:blipFill>
        <p:spPr>
          <a:xfrm>
            <a:off x="6734577" y="2523080"/>
            <a:ext cx="5238945" cy="3114470"/>
          </a:xfrm>
          <a:prstGeom prst="rect">
            <a:avLst/>
          </a:prstGeom>
          <a:noFill/>
          <a:ln>
            <a:noFill/>
          </a:ln>
        </p:spPr>
      </p:pic>
      <p:pic>
        <p:nvPicPr>
          <p:cNvPr id="143" name="Google Shape;143;p3" descr="A screenshot of a cell phone&#10;&#10;Description automatically generated"/>
          <p:cNvPicPr preferRelativeResize="0"/>
          <p:nvPr/>
        </p:nvPicPr>
        <p:blipFill rotWithShape="1">
          <a:blip r:embed="rId4">
            <a:alphaModFix/>
          </a:blip>
          <a:srcRect/>
          <a:stretch/>
        </p:blipFill>
        <p:spPr>
          <a:xfrm>
            <a:off x="1215394" y="2576741"/>
            <a:ext cx="5245747" cy="2667329"/>
          </a:xfrm>
          <a:prstGeom prst="rect">
            <a:avLst/>
          </a:prstGeom>
          <a:noFill/>
          <a:ln>
            <a:noFill/>
          </a:ln>
        </p:spPr>
      </p:pic>
      <p:grpSp>
        <p:nvGrpSpPr>
          <p:cNvPr id="144" name="Google Shape;144;p3"/>
          <p:cNvGrpSpPr/>
          <p:nvPr/>
        </p:nvGrpSpPr>
        <p:grpSpPr>
          <a:xfrm>
            <a:off x="1627189" y="2731893"/>
            <a:ext cx="7004499" cy="561740"/>
            <a:chOff x="1627189" y="2731893"/>
            <a:chExt cx="7004499" cy="561740"/>
          </a:xfrm>
        </p:grpSpPr>
        <p:sp>
          <p:nvSpPr>
            <p:cNvPr id="145" name="Google Shape;145;p3"/>
            <p:cNvSpPr/>
            <p:nvPr/>
          </p:nvSpPr>
          <p:spPr>
            <a:xfrm>
              <a:off x="1627189" y="2793752"/>
              <a:ext cx="1828131" cy="499881"/>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6" name="Google Shape;146;p3"/>
            <p:cNvSpPr/>
            <p:nvPr/>
          </p:nvSpPr>
          <p:spPr>
            <a:xfrm>
              <a:off x="7062418" y="2731893"/>
              <a:ext cx="1569270" cy="351883"/>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47" name="Google Shape;147;p3"/>
          <p:cNvGrpSpPr/>
          <p:nvPr/>
        </p:nvGrpSpPr>
        <p:grpSpPr>
          <a:xfrm>
            <a:off x="2495475" y="3271950"/>
            <a:ext cx="6951525" cy="710850"/>
            <a:chOff x="3871324" y="2906357"/>
            <a:chExt cx="6951525" cy="710850"/>
          </a:xfrm>
        </p:grpSpPr>
        <p:sp>
          <p:nvSpPr>
            <p:cNvPr id="148" name="Google Shape;148;p3"/>
            <p:cNvSpPr/>
            <p:nvPr/>
          </p:nvSpPr>
          <p:spPr>
            <a:xfrm>
              <a:off x="3871324" y="2947607"/>
              <a:ext cx="1542600" cy="669600"/>
            </a:xfrm>
            <a:prstGeom prst="wedgeRectCallout">
              <a:avLst>
                <a:gd name="adj1" fmla="val 34349"/>
                <a:gd name="adj2" fmla="val -119430"/>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0000"/>
                  </a:solidFill>
                  <a:latin typeface="Century Gothic"/>
                  <a:ea typeface="Century Gothic"/>
                  <a:cs typeface="Century Gothic"/>
                  <a:sym typeface="Century Gothic"/>
                </a:rPr>
                <a:t>Nom d'utilisateur</a:t>
              </a:r>
              <a:endParaRPr/>
            </a:p>
          </p:txBody>
        </p:sp>
        <p:sp>
          <p:nvSpPr>
            <p:cNvPr id="149" name="Google Shape;149;p3"/>
            <p:cNvSpPr/>
            <p:nvPr/>
          </p:nvSpPr>
          <p:spPr>
            <a:xfrm>
              <a:off x="9458749" y="2906357"/>
              <a:ext cx="1364100" cy="669600"/>
            </a:xfrm>
            <a:prstGeom prst="wedgeRectCallout">
              <a:avLst>
                <a:gd name="adj1" fmla="val 28555"/>
                <a:gd name="adj2" fmla="val -136130"/>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0000"/>
                  </a:solidFill>
                  <a:latin typeface="Century Gothic"/>
                  <a:ea typeface="Century Gothic"/>
                  <a:cs typeface="Century Gothic"/>
                  <a:sym typeface="Century Gothic"/>
                </a:rPr>
                <a:t>Nom d'utilisateur</a:t>
              </a:r>
              <a:endParaRPr/>
            </a:p>
          </p:txBody>
        </p:sp>
      </p:grpSp>
      <p:grpSp>
        <p:nvGrpSpPr>
          <p:cNvPr id="150" name="Google Shape;150;p3"/>
          <p:cNvGrpSpPr/>
          <p:nvPr/>
        </p:nvGrpSpPr>
        <p:grpSpPr>
          <a:xfrm>
            <a:off x="4199568" y="3006150"/>
            <a:ext cx="7097880" cy="883125"/>
            <a:chOff x="5330007" y="3022369"/>
            <a:chExt cx="6568462" cy="883125"/>
          </a:xfrm>
        </p:grpSpPr>
        <p:sp>
          <p:nvSpPr>
            <p:cNvPr id="151" name="Google Shape;151;p3"/>
            <p:cNvSpPr/>
            <p:nvPr/>
          </p:nvSpPr>
          <p:spPr>
            <a:xfrm>
              <a:off x="5330007" y="3099994"/>
              <a:ext cx="1678800" cy="805500"/>
            </a:xfrm>
            <a:prstGeom prst="wedgeRectCallout">
              <a:avLst>
                <a:gd name="adj1" fmla="val -26587"/>
                <a:gd name="adj2" fmla="val -83035"/>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0000"/>
                  </a:solidFill>
                  <a:latin typeface="Century Gothic"/>
                  <a:ea typeface="Century Gothic"/>
                  <a:cs typeface="Century Gothic"/>
                  <a:sym typeface="Century Gothic"/>
                </a:rPr>
                <a:t>Bouton de déconnexion</a:t>
              </a:r>
              <a:endParaRPr sz="2000" b="0" i="0" u="none" strike="noStrike" cap="none">
                <a:solidFill>
                  <a:srgbClr val="FF0000"/>
                </a:solidFill>
                <a:latin typeface="Century Gothic"/>
                <a:ea typeface="Century Gothic"/>
                <a:cs typeface="Century Gothic"/>
                <a:sym typeface="Century Gothic"/>
              </a:endParaRPr>
            </a:p>
          </p:txBody>
        </p:sp>
        <p:sp>
          <p:nvSpPr>
            <p:cNvPr id="152" name="Google Shape;152;p3"/>
            <p:cNvSpPr/>
            <p:nvPr/>
          </p:nvSpPr>
          <p:spPr>
            <a:xfrm>
              <a:off x="10461769" y="3022369"/>
              <a:ext cx="1436700" cy="845700"/>
            </a:xfrm>
            <a:prstGeom prst="wedgeRectCallout">
              <a:avLst>
                <a:gd name="adj1" fmla="val -40705"/>
                <a:gd name="adj2" fmla="val -86765"/>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0000"/>
                  </a:solidFill>
                  <a:latin typeface="Century Gothic"/>
                  <a:ea typeface="Century Gothic"/>
                  <a:cs typeface="Century Gothic"/>
                  <a:sym typeface="Century Gothic"/>
                </a:rPr>
                <a:t>Bouton de déconnexion</a:t>
              </a:r>
              <a:endParaRPr/>
            </a:p>
          </p:txBody>
        </p:sp>
      </p:grpSp>
      <p:sp>
        <p:nvSpPr>
          <p:cNvPr id="153" name="Google Shape;153;p3"/>
          <p:cNvSpPr/>
          <p:nvPr/>
        </p:nvSpPr>
        <p:spPr>
          <a:xfrm>
            <a:off x="5382075" y="4811000"/>
            <a:ext cx="2465100" cy="980100"/>
          </a:xfrm>
          <a:prstGeom prst="wedgeRectCallout">
            <a:avLst>
              <a:gd name="adj1" fmla="val -64015"/>
              <a:gd name="adj2" fmla="val -83134"/>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0000"/>
                </a:solidFill>
                <a:latin typeface="Century Gothic"/>
                <a:ea typeface="Century Gothic"/>
                <a:cs typeface="Century Gothic"/>
                <a:sym typeface="Century Gothic"/>
              </a:rPr>
              <a:t>Vos projets (le cas échéant) sont répertoriés ici.</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Qu'est-ce qu'un projet ?</a:t>
            </a:r>
            <a:endParaRPr/>
          </a:p>
        </p:txBody>
      </p:sp>
      <p:sp>
        <p:nvSpPr>
          <p:cNvPr id="159" name="Google Shape;159;p4"/>
          <p:cNvSpPr txBox="1">
            <a:spLocks noGrp="1"/>
          </p:cNvSpPr>
          <p:nvPr>
            <p:ph type="body" idx="1"/>
          </p:nvPr>
        </p:nvSpPr>
        <p:spPr>
          <a:xfrm>
            <a:off x="1484310" y="1423447"/>
            <a:ext cx="10018713" cy="4605878"/>
          </a:xfrm>
          <a:prstGeom prst="rect">
            <a:avLst/>
          </a:prstGeom>
          <a:noFill/>
          <a:ln>
            <a:noFill/>
          </a:ln>
        </p:spPr>
        <p:txBody>
          <a:bodyPr spcFirstLastPara="1" wrap="square" lIns="91425" tIns="45700" rIns="91425" bIns="45700" anchor="t" anchorCtr="0">
            <a:normAutofit fontScale="92500" lnSpcReduction="20000"/>
          </a:bodyPr>
          <a:lstStyle/>
          <a:p>
            <a:pPr marL="342900" lvl="0" indent="-353568" algn="l" rtl="0">
              <a:spcBef>
                <a:spcPts val="0"/>
              </a:spcBef>
              <a:spcAft>
                <a:spcPts val="0"/>
              </a:spcAft>
              <a:buClr>
                <a:srgbClr val="28C28C"/>
              </a:buClr>
              <a:buSzPct val="80000"/>
              <a:buChar char="►"/>
            </a:pPr>
            <a:r>
              <a:rPr lang="en-US" sz="2800"/>
              <a:t>Un projet est un espace de travail pour traduire une partie spécifique des Écritures ou de l'histoire biblique dans une langue cible, OU pour traduire des ressources bibliques de l'anglais vers une langue de passerelle.</a:t>
            </a:r>
            <a:endParaRPr/>
          </a:p>
          <a:p>
            <a:pPr marL="342900" lvl="0" indent="-353568" algn="l" rtl="0">
              <a:spcBef>
                <a:spcPts val="1000"/>
              </a:spcBef>
              <a:spcAft>
                <a:spcPts val="0"/>
              </a:spcAft>
              <a:buClr>
                <a:srgbClr val="28C28C"/>
              </a:buClr>
              <a:buSzPct val="80000"/>
              <a:buChar char="►"/>
            </a:pPr>
            <a:r>
              <a:rPr lang="en-US" sz="2800"/>
              <a:t>2 éléments :</a:t>
            </a:r>
            <a:endParaRPr/>
          </a:p>
          <a:p>
            <a:pPr marL="800100" lvl="1" indent="-349758" algn="l" rtl="0">
              <a:spcBef>
                <a:spcPts val="1000"/>
              </a:spcBef>
              <a:spcAft>
                <a:spcPts val="0"/>
              </a:spcAft>
              <a:buSzPct val="79999"/>
              <a:buFont typeface="Century Gothic"/>
              <a:buAutoNum type="arabicPeriod"/>
            </a:pPr>
            <a:r>
              <a:rPr lang="en-US"/>
              <a:t>Langue cible : Dans quelle langue suis-je en train de traduire ?</a:t>
            </a:r>
            <a:endParaRPr/>
          </a:p>
          <a:p>
            <a:pPr marL="800100" lvl="1" indent="-349758" algn="l" rtl="0">
              <a:spcBef>
                <a:spcPts val="1000"/>
              </a:spcBef>
              <a:spcAft>
                <a:spcPts val="0"/>
              </a:spcAft>
              <a:buSzPct val="79999"/>
              <a:buFont typeface="Century Gothic"/>
              <a:buAutoNum type="arabicPeriod"/>
            </a:pPr>
            <a:r>
              <a:rPr lang="en-US"/>
              <a:t>Catégorie de projet : Que vais-je traduire ?</a:t>
            </a:r>
            <a:endParaRPr/>
          </a:p>
          <a:p>
            <a:pPr marL="1143000" lvl="2" indent="-234695" algn="l" rtl="0">
              <a:spcBef>
                <a:spcPts val="1000"/>
              </a:spcBef>
              <a:spcAft>
                <a:spcPts val="0"/>
              </a:spcAft>
              <a:buSzPct val="80000"/>
              <a:buChar char="►"/>
            </a:pPr>
            <a:r>
              <a:rPr lang="en-US"/>
              <a:t>Ancien ou Nouveau Testament ? Quel livre ?</a:t>
            </a:r>
            <a:endParaRPr/>
          </a:p>
          <a:p>
            <a:pPr marL="1143000" lvl="2" indent="-234695" algn="l" rtl="0">
              <a:spcBef>
                <a:spcPts val="1000"/>
              </a:spcBef>
              <a:spcAft>
                <a:spcPts val="0"/>
              </a:spcAft>
              <a:buSzPct val="80000"/>
              <a:buChar char="►"/>
            </a:pPr>
            <a:r>
              <a:rPr lang="en-US"/>
              <a:t>Ouvrir des histoires bibliques ?</a:t>
            </a:r>
            <a:endParaRPr/>
          </a:p>
          <a:p>
            <a:pPr marL="1143000" lvl="2" indent="-234695" algn="l" rtl="0">
              <a:spcBef>
                <a:spcPts val="1000"/>
              </a:spcBef>
              <a:spcAft>
                <a:spcPts val="0"/>
              </a:spcAft>
              <a:buSzPct val="80000"/>
              <a:buChar char="►"/>
            </a:pPr>
            <a:r>
              <a:rPr lang="en-US"/>
              <a:t>Notes, Questions ou Mots ?</a:t>
            </a:r>
            <a:endParaRPr/>
          </a:p>
          <a:p>
            <a:pPr marL="342900" lvl="0" indent="-350520" algn="l" rtl="0">
              <a:spcBef>
                <a:spcPts val="1000"/>
              </a:spcBef>
              <a:spcAft>
                <a:spcPts val="0"/>
              </a:spcAft>
              <a:buClr>
                <a:srgbClr val="28C28C"/>
              </a:buClr>
              <a:buSzPct val="80000"/>
              <a:buChar char="►"/>
            </a:pPr>
            <a:r>
              <a:rPr lang="en-US"/>
              <a:t>Après avoir créé un projet, vous devez spécifier le texte source : Que vais-je utiliser pour Traduire ?</a:t>
            </a:r>
            <a:endParaRPr/>
          </a:p>
          <a:p>
            <a:pPr marL="1143000" lvl="2" indent="-234695" algn="l" rtl="0">
              <a:spcBef>
                <a:spcPts val="1000"/>
              </a:spcBef>
              <a:spcAft>
                <a:spcPts val="0"/>
              </a:spcAft>
              <a:buSzPct val="80000"/>
              <a:buChar char="►"/>
            </a:pPr>
            <a:r>
              <a:rPr lang="en-US"/>
              <a:t>Peut-être l'anglais ou une langue de passerelle, ULB ou UDB</a:t>
            </a:r>
            <a:endParaRPr/>
          </a:p>
          <a:p>
            <a:pPr marL="1143000" lvl="2" indent="-234695" algn="l" rtl="0">
              <a:spcBef>
                <a:spcPts val="1000"/>
              </a:spcBef>
              <a:spcAft>
                <a:spcPts val="0"/>
              </a:spcAft>
              <a:buSzPct val="80000"/>
              <a:buChar char="►"/>
            </a:pPr>
            <a:r>
              <a:rPr lang="en-US"/>
              <a:t>Vous pouvez utiliser plusieurs textes sources (jusqu'à 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0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0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0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000"/>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000"/>
                                        <p:tgtEl>
                                          <p:spTgt spid="1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9">
                                            <p:txEl>
                                              <p:pRg st="6" end="6"/>
                                            </p:txEl>
                                          </p:spTgt>
                                        </p:tgtEl>
                                        <p:attrNameLst>
                                          <p:attrName>style.visibility</p:attrName>
                                        </p:attrNameLst>
                                      </p:cBhvr>
                                      <p:to>
                                        <p:strVal val="visible"/>
                                      </p:to>
                                    </p:set>
                                    <p:animEffect transition="in" filter="fade">
                                      <p:cBhvr>
                                        <p:cTn id="37" dur="1000"/>
                                        <p:tgtEl>
                                          <p:spTgt spid="1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xEl>
                                              <p:pRg st="7" end="7"/>
                                            </p:txEl>
                                          </p:spTgt>
                                        </p:tgtEl>
                                        <p:attrNameLst>
                                          <p:attrName>style.visibility</p:attrName>
                                        </p:attrNameLst>
                                      </p:cBhvr>
                                      <p:to>
                                        <p:strVal val="visible"/>
                                      </p:to>
                                    </p:set>
                                    <p:animEffect transition="in" filter="fade">
                                      <p:cBhvr>
                                        <p:cTn id="42" dur="1000"/>
                                        <p:tgtEl>
                                          <p:spTgt spid="1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9">
                                            <p:txEl>
                                              <p:pRg st="8" end="8"/>
                                            </p:txEl>
                                          </p:spTgt>
                                        </p:tgtEl>
                                        <p:attrNameLst>
                                          <p:attrName>style.visibility</p:attrName>
                                        </p:attrNameLst>
                                      </p:cBhvr>
                                      <p:to>
                                        <p:strVal val="visible"/>
                                      </p:to>
                                    </p:set>
                                    <p:animEffect transition="in" filter="fade">
                                      <p:cBhvr>
                                        <p:cTn id="47" dur="1000"/>
                                        <p:tgtEl>
                                          <p:spTgt spid="1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9">
                                            <p:txEl>
                                              <p:pRg st="9" end="9"/>
                                            </p:txEl>
                                          </p:spTgt>
                                        </p:tgtEl>
                                        <p:attrNameLst>
                                          <p:attrName>style.visibility</p:attrName>
                                        </p:attrNameLst>
                                      </p:cBhvr>
                                      <p:to>
                                        <p:strVal val="visible"/>
                                      </p:to>
                                    </p:set>
                                    <p:animEffect transition="in" filter="fade">
                                      <p:cBhvr>
                                        <p:cTn id="52" dur="1000"/>
                                        <p:tgtEl>
                                          <p:spTgt spid="1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5"/>
          <p:cNvPicPr preferRelativeResize="0"/>
          <p:nvPr/>
        </p:nvPicPr>
        <p:blipFill rotWithShape="1">
          <a:blip r:embed="rId3">
            <a:alphaModFix/>
          </a:blip>
          <a:srcRect/>
          <a:stretch/>
        </p:blipFill>
        <p:spPr>
          <a:xfrm>
            <a:off x="2007615" y="4170001"/>
            <a:ext cx="2767051" cy="1755311"/>
          </a:xfrm>
          <a:prstGeom prst="rect">
            <a:avLst/>
          </a:prstGeom>
          <a:noFill/>
          <a:ln>
            <a:noFill/>
          </a:ln>
        </p:spPr>
      </p:pic>
      <p:pic>
        <p:nvPicPr>
          <p:cNvPr id="165" name="Google Shape;165;p5"/>
          <p:cNvPicPr preferRelativeResize="0"/>
          <p:nvPr/>
        </p:nvPicPr>
        <p:blipFill rotWithShape="1">
          <a:blip r:embed="rId4">
            <a:alphaModFix/>
          </a:blip>
          <a:srcRect/>
          <a:stretch/>
        </p:blipFill>
        <p:spPr>
          <a:xfrm>
            <a:off x="4743133" y="4199429"/>
            <a:ext cx="2734673" cy="1725883"/>
          </a:xfrm>
          <a:prstGeom prst="rect">
            <a:avLst/>
          </a:prstGeom>
          <a:noFill/>
          <a:ln>
            <a:noFill/>
          </a:ln>
        </p:spPr>
      </p:pic>
      <p:pic>
        <p:nvPicPr>
          <p:cNvPr id="166" name="Google Shape;166;p5"/>
          <p:cNvPicPr preferRelativeResize="0"/>
          <p:nvPr/>
        </p:nvPicPr>
        <p:blipFill rotWithShape="1">
          <a:blip r:embed="rId5">
            <a:alphaModFix/>
          </a:blip>
          <a:srcRect/>
          <a:stretch/>
        </p:blipFill>
        <p:spPr>
          <a:xfrm>
            <a:off x="7417337" y="4199429"/>
            <a:ext cx="2796567" cy="1728216"/>
          </a:xfrm>
          <a:prstGeom prst="rect">
            <a:avLst/>
          </a:prstGeom>
          <a:noFill/>
          <a:ln>
            <a:noFill/>
          </a:ln>
        </p:spPr>
      </p:pic>
      <p:sp>
        <p:nvSpPr>
          <p:cNvPr id="167" name="Google Shape;167;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Deux types de projets</a:t>
            </a:r>
            <a:endParaRPr/>
          </a:p>
        </p:txBody>
      </p:sp>
      <p:sp>
        <p:nvSpPr>
          <p:cNvPr id="168" name="Google Shape;168;p5"/>
          <p:cNvSpPr txBox="1">
            <a:spLocks noGrp="1"/>
          </p:cNvSpPr>
          <p:nvPr>
            <p:ph type="body" idx="1"/>
          </p:nvPr>
        </p:nvSpPr>
        <p:spPr>
          <a:xfrm>
            <a:off x="1484300" y="1423450"/>
            <a:ext cx="10018800" cy="3613800"/>
          </a:xfrm>
          <a:prstGeom prst="rect">
            <a:avLst/>
          </a:prstGeom>
          <a:noFill/>
          <a:ln>
            <a:noFill/>
          </a:ln>
        </p:spPr>
        <p:txBody>
          <a:bodyPr spcFirstLastPara="1" wrap="square" lIns="91425" tIns="45700" rIns="91425" bIns="45700" anchor="t" anchorCtr="0">
            <a:normAutofit lnSpcReduction="20000"/>
          </a:bodyPr>
          <a:lstStyle/>
          <a:p>
            <a:pPr marL="914400" lvl="1" indent="-464819" algn="l" rtl="0">
              <a:spcBef>
                <a:spcPts val="0"/>
              </a:spcBef>
              <a:spcAft>
                <a:spcPts val="0"/>
              </a:spcAft>
              <a:buSzPts val="1600"/>
              <a:buFont typeface="Century Gothic"/>
              <a:buAutoNum type="arabicPeriod"/>
            </a:pPr>
            <a:r>
              <a:rPr lang="en-US" sz="2000"/>
              <a:t>Projet de langue maternelle : traduction de l'anglais ou d'une langue de passage vers une langue maternelle</a:t>
            </a:r>
            <a:endParaRPr/>
          </a:p>
          <a:p>
            <a:pPr marL="1143000" lvl="2" indent="-234696" algn="l" rtl="0">
              <a:spcBef>
                <a:spcPts val="1000"/>
              </a:spcBef>
              <a:spcAft>
                <a:spcPts val="0"/>
              </a:spcAft>
              <a:buSzPts val="1280"/>
              <a:buChar char="►"/>
            </a:pPr>
            <a:r>
              <a:rPr lang="en-US"/>
              <a:t>Peut traduire un livre de la Bible ou des histoires de la Bible ouverte</a:t>
            </a:r>
            <a:endParaRPr/>
          </a:p>
          <a:p>
            <a:pPr marL="1143000" lvl="2" indent="-234696" algn="l" rtl="0">
              <a:spcBef>
                <a:spcPts val="1000"/>
              </a:spcBef>
              <a:spcAft>
                <a:spcPts val="0"/>
              </a:spcAft>
              <a:buSzPts val="1280"/>
              <a:buChar char="►"/>
            </a:pPr>
            <a:r>
              <a:rPr lang="en-US"/>
              <a:t>Peut être fait sur les versions de bureau ou Android de BTT Rédacteur</a:t>
            </a:r>
            <a:endParaRPr/>
          </a:p>
          <a:p>
            <a:pPr marL="914400" lvl="1" indent="-464819" algn="l" rtl="0">
              <a:spcBef>
                <a:spcPts val="1000"/>
              </a:spcBef>
              <a:spcAft>
                <a:spcPts val="0"/>
              </a:spcAft>
              <a:buSzPts val="1600"/>
              <a:buFont typeface="Century Gothic"/>
              <a:buAutoNum type="arabicPeriod"/>
            </a:pPr>
            <a:r>
              <a:rPr lang="en-US" sz="2000"/>
              <a:t>Projet de ressources : La traduction de ressources bibliques de l'anglais vers une langue de passage</a:t>
            </a:r>
            <a:endParaRPr/>
          </a:p>
          <a:p>
            <a:pPr marL="1143000" lvl="2" indent="-234696" algn="l" rtl="0">
              <a:spcBef>
                <a:spcPts val="1000"/>
              </a:spcBef>
              <a:spcAft>
                <a:spcPts val="0"/>
              </a:spcAft>
              <a:buSzPts val="1280"/>
              <a:buChar char="►"/>
            </a:pPr>
            <a:r>
              <a:rPr lang="en-US"/>
              <a:t>Comprend des notes de traduction, des questions de traduction ou des mots de traduction</a:t>
            </a:r>
            <a:endParaRPr/>
          </a:p>
          <a:p>
            <a:pPr marL="1143000" lvl="2" indent="-234696" algn="l" rtl="0">
              <a:spcBef>
                <a:spcPts val="1000"/>
              </a:spcBef>
              <a:spcAft>
                <a:spcPts val="0"/>
              </a:spcAft>
              <a:buSzPts val="1280"/>
              <a:buChar char="►"/>
            </a:pPr>
            <a:r>
              <a:rPr lang="en-US"/>
              <a:t>Cela ne peut être fait que sur la version de bureau de BTT Rédacteur</a:t>
            </a:r>
            <a:endParaRPr/>
          </a:p>
          <a:p>
            <a:pPr marL="914400" lvl="1" indent="-372618" algn="l" rtl="0">
              <a:spcBef>
                <a:spcPts val="1000"/>
              </a:spcBef>
              <a:spcAft>
                <a:spcPts val="0"/>
              </a:spcAft>
              <a:buSzPts val="1440"/>
              <a:buFont typeface="Century Gothic"/>
              <a:buNone/>
            </a:pPr>
            <a:endParaRPr/>
          </a:p>
          <a:p>
            <a:pPr marL="742950" lvl="1" indent="-201168" algn="l" rtl="0">
              <a:spcBef>
                <a:spcPts val="1000"/>
              </a:spcBef>
              <a:spcAft>
                <a:spcPts val="0"/>
              </a:spcAft>
              <a:buSzPts val="144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0" end="0"/>
                                            </p:txEl>
                                          </p:spTgt>
                                        </p:tgtEl>
                                        <p:attrNameLst>
                                          <p:attrName>style.visibility</p:attrName>
                                        </p:attrNameLst>
                                      </p:cBhvr>
                                      <p:to>
                                        <p:strVal val="visible"/>
                                      </p:to>
                                    </p:set>
                                    <p:animEffect transition="in" filter="fade">
                                      <p:cBhvr>
                                        <p:cTn id="12" dur="500"/>
                                        <p:tgtEl>
                                          <p:spTgt spid="1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1" end="1"/>
                                            </p:txEl>
                                          </p:spTgt>
                                        </p:tgtEl>
                                        <p:attrNameLst>
                                          <p:attrName>style.visibility</p:attrName>
                                        </p:attrNameLst>
                                      </p:cBhvr>
                                      <p:to>
                                        <p:strVal val="visible"/>
                                      </p:to>
                                    </p:set>
                                    <p:animEffect transition="in" filter="fade">
                                      <p:cBhvr>
                                        <p:cTn id="17" dur="500"/>
                                        <p:tgtEl>
                                          <p:spTgt spid="1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2" end="2"/>
                                            </p:txEl>
                                          </p:spTgt>
                                        </p:tgtEl>
                                        <p:attrNameLst>
                                          <p:attrName>style.visibility</p:attrName>
                                        </p:attrNameLst>
                                      </p:cBhvr>
                                      <p:to>
                                        <p:strVal val="visible"/>
                                      </p:to>
                                    </p:set>
                                    <p:animEffect transition="in" filter="fade">
                                      <p:cBhvr>
                                        <p:cTn id="22" dur="500"/>
                                        <p:tgtEl>
                                          <p:spTgt spid="1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8">
                                            <p:txEl>
                                              <p:pRg st="3" end="3"/>
                                            </p:txEl>
                                          </p:spTgt>
                                        </p:tgtEl>
                                        <p:attrNameLst>
                                          <p:attrName>style.visibility</p:attrName>
                                        </p:attrNameLst>
                                      </p:cBhvr>
                                      <p:to>
                                        <p:strVal val="visible"/>
                                      </p:to>
                                    </p:set>
                                    <p:animEffect transition="in" filter="fade">
                                      <p:cBhvr>
                                        <p:cTn id="27" dur="500"/>
                                        <p:tgtEl>
                                          <p:spTgt spid="16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8">
                                            <p:txEl>
                                              <p:pRg st="4" end="4"/>
                                            </p:txEl>
                                          </p:spTgt>
                                        </p:tgtEl>
                                        <p:attrNameLst>
                                          <p:attrName>style.visibility</p:attrName>
                                        </p:attrNameLst>
                                      </p:cBhvr>
                                      <p:to>
                                        <p:strVal val="visible"/>
                                      </p:to>
                                    </p:set>
                                    <p:animEffect transition="in" filter="fade">
                                      <p:cBhvr>
                                        <p:cTn id="32" dur="500"/>
                                        <p:tgtEl>
                                          <p:spTgt spid="16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xEl>
                                              <p:pRg st="5" end="5"/>
                                            </p:txEl>
                                          </p:spTgt>
                                        </p:tgtEl>
                                        <p:attrNameLst>
                                          <p:attrName>style.visibility</p:attrName>
                                        </p:attrNameLst>
                                      </p:cBhvr>
                                      <p:to>
                                        <p:strVal val="visible"/>
                                      </p:to>
                                    </p:set>
                                    <p:animEffect transition="in" filter="fade">
                                      <p:cBhvr>
                                        <p:cTn id="37" dur="500"/>
                                        <p:tgtEl>
                                          <p:spTgt spid="16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8">
                                            <p:txEl>
                                              <p:pRg st="6" end="6"/>
                                            </p:txEl>
                                          </p:spTgt>
                                        </p:tgtEl>
                                        <p:attrNameLst>
                                          <p:attrName>style.visibility</p:attrName>
                                        </p:attrNameLst>
                                      </p:cBhvr>
                                      <p:to>
                                        <p:strVal val="visible"/>
                                      </p:to>
                                    </p:set>
                                    <p:animEffect transition="in" filter="fade">
                                      <p:cBhvr>
                                        <p:cTn id="42" dur="500"/>
                                        <p:tgtEl>
                                          <p:spTgt spid="16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8">
                                            <p:txEl>
                                              <p:pRg st="7" end="7"/>
                                            </p:txEl>
                                          </p:spTgt>
                                        </p:tgtEl>
                                        <p:attrNameLst>
                                          <p:attrName>style.visibility</p:attrName>
                                        </p:attrNameLst>
                                      </p:cBhvr>
                                      <p:to>
                                        <p:strVal val="visible"/>
                                      </p:to>
                                    </p:set>
                                    <p:animEffect transition="in" filter="fade">
                                      <p:cBhvr>
                                        <p:cTn id="47" dur="500"/>
                                        <p:tgtEl>
                                          <p:spTgt spid="168">
                                            <p:txEl>
                                              <p:pRg st="7" end="7"/>
                                            </p:txEl>
                                          </p:spTgt>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fade">
                                      <p:cBhvr>
                                        <p:cTn id="51" dur="500"/>
                                        <p:tgtEl>
                                          <p:spTgt spid="165"/>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166"/>
                                        </p:tgtEl>
                                        <p:attrNameLst>
                                          <p:attrName>style.visibility</p:attrName>
                                        </p:attrNameLst>
                                      </p:cBhvr>
                                      <p:to>
                                        <p:strVal val="visible"/>
                                      </p:to>
                                    </p:set>
                                    <p:animEffect transition="in" filter="fade">
                                      <p:cBhvr>
                                        <p:cTn id="55"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2"/>
              </a:buClr>
              <a:buSzPct val="100000"/>
              <a:buFont typeface="Century Gothic"/>
              <a:buNone/>
            </a:pPr>
            <a:r>
              <a:rPr lang="en-US"/>
              <a:t>Étapes pour créer un nouveau projet de langue maternelle </a:t>
            </a:r>
            <a:r>
              <a:rPr lang="en-US" sz="2700"/>
              <a:t>(traduction de l'anglais ou d'une langue de passerelle vers une langue maternelle)</a:t>
            </a:r>
            <a:br>
              <a:rPr lang="en-US"/>
            </a:br>
            <a:endParaRPr/>
          </a:p>
        </p:txBody>
      </p:sp>
      <p:sp>
        <p:nvSpPr>
          <p:cNvPr id="175" name="Google Shape;175;p6"/>
          <p:cNvSpPr txBox="1">
            <a:spLocks noGrp="1"/>
          </p:cNvSpPr>
          <p:nvPr>
            <p:ph type="body" idx="1"/>
          </p:nvPr>
        </p:nvSpPr>
        <p:spPr>
          <a:xfrm>
            <a:off x="1086643" y="2293561"/>
            <a:ext cx="10018713" cy="4111721"/>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spcBef>
                <a:spcPts val="0"/>
              </a:spcBef>
              <a:spcAft>
                <a:spcPts val="0"/>
              </a:spcAft>
              <a:buSzPct val="80000"/>
              <a:buFont typeface="Century Gothic"/>
              <a:buAutoNum type="arabicPeriod"/>
            </a:pPr>
            <a:r>
              <a:rPr lang="en-US"/>
              <a:t>Assurez-vous que le paramètre Mode de langue de la passerelle est désactivé.</a:t>
            </a:r>
            <a:endParaRPr/>
          </a:p>
          <a:p>
            <a:pPr marL="457200" lvl="0" indent="-457200" algn="l" rtl="0">
              <a:spcBef>
                <a:spcPts val="1000"/>
              </a:spcBef>
              <a:spcAft>
                <a:spcPts val="0"/>
              </a:spcAft>
              <a:buSzPct val="80000"/>
              <a:buFont typeface="Century Gothic"/>
              <a:buAutoNum type="arabicPeriod"/>
            </a:pPr>
            <a:r>
              <a:rPr lang="en-US"/>
              <a:t>Cliquez sur l'icône pour démarrer un nouveau projet</a:t>
            </a:r>
            <a:endParaRPr/>
          </a:p>
          <a:p>
            <a:pPr marL="457200" lvl="0" indent="-457200" algn="l" rtl="0">
              <a:spcBef>
                <a:spcPts val="1000"/>
              </a:spcBef>
              <a:spcAft>
                <a:spcPts val="0"/>
              </a:spcAft>
              <a:buSzPct val="80000"/>
              <a:buFont typeface="Century Gothic"/>
              <a:buAutoNum type="arabicPeriod"/>
            </a:pPr>
            <a:r>
              <a:rPr lang="en-US"/>
              <a:t>Choisissez la langue cible (langue dans laquelle vous traduisez)</a:t>
            </a:r>
            <a:br>
              <a:rPr lang="en-US"/>
            </a:br>
            <a:r>
              <a:rPr lang="en-US" sz="1800"/>
              <a:t>Suggestions pour la pratique : Démo anglaise 1 ou Démo anglaise 2</a:t>
            </a:r>
            <a:endParaRPr/>
          </a:p>
          <a:p>
            <a:pPr marL="457200" lvl="0" indent="-457200" algn="l" rtl="0">
              <a:spcBef>
                <a:spcPts val="1000"/>
              </a:spcBef>
              <a:spcAft>
                <a:spcPts val="0"/>
              </a:spcAft>
              <a:buSzPct val="80000"/>
              <a:buFont typeface="Century Gothic"/>
              <a:buAutoNum type="arabicPeriod"/>
            </a:pPr>
            <a:r>
              <a:rPr lang="en-US"/>
              <a:t>Choisissez la catégorie de projet (ce que vous traduirez)</a:t>
            </a:r>
            <a:br>
              <a:rPr lang="en-US"/>
            </a:br>
            <a:r>
              <a:rPr lang="en-US" sz="1800"/>
              <a:t>Suggestion : Bible 🡪  NT à James</a:t>
            </a:r>
            <a:endParaRPr/>
          </a:p>
          <a:p>
            <a:pPr marL="457200" lvl="0" indent="-457200" algn="l" rtl="0">
              <a:spcBef>
                <a:spcPts val="1000"/>
              </a:spcBef>
              <a:spcAft>
                <a:spcPts val="0"/>
              </a:spcAft>
              <a:buSzPct val="80000"/>
              <a:buFont typeface="Century Gothic"/>
              <a:buAutoNum type="arabicPeriod"/>
            </a:pPr>
            <a:r>
              <a:rPr lang="en-US"/>
              <a:t>Spécifiez un texte source (langue et texte pour la traduction source)</a:t>
            </a:r>
            <a:br>
              <a:rPr lang="en-US"/>
            </a:br>
            <a:r>
              <a:rPr lang="en-US" sz="1800"/>
              <a:t>Suggestion : Anglais (en) - Bible littérale déverrouillée</a:t>
            </a:r>
            <a:endParaRPr/>
          </a:p>
          <a:p>
            <a:pPr marL="0" lvl="0" indent="0" algn="l" rtl="0">
              <a:spcBef>
                <a:spcPts val="1000"/>
              </a:spcBef>
              <a:spcAft>
                <a:spcPts val="0"/>
              </a:spcAft>
              <a:buSzPct val="80000"/>
              <a:buNone/>
            </a:pPr>
            <a:endParaRPr sz="3200"/>
          </a:p>
          <a:p>
            <a:pPr marL="0" lvl="0" indent="0" algn="l" rtl="0">
              <a:spcBef>
                <a:spcPts val="1000"/>
              </a:spcBef>
              <a:spcAft>
                <a:spcPts val="0"/>
              </a:spcAft>
              <a:buSzPct val="80000"/>
              <a:buNone/>
            </a:pPr>
            <a:r>
              <a:rPr lang="en-US" sz="3200"/>
              <a:t>       Ces étapes sont illustrées dans les prochaines diapositives.</a:t>
            </a:r>
            <a:endParaRPr sz="4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body" idx="1"/>
          </p:nvPr>
        </p:nvSpPr>
        <p:spPr>
          <a:xfrm>
            <a:off x="684225" y="2016350"/>
            <a:ext cx="7766100" cy="4195500"/>
          </a:xfrm>
          <a:prstGeom prst="rect">
            <a:avLst/>
          </a:prstGeom>
          <a:noFill/>
          <a:ln>
            <a:noFill/>
          </a:ln>
        </p:spPr>
        <p:txBody>
          <a:bodyPr spcFirstLastPara="1" wrap="square" lIns="91425" tIns="45700" rIns="91425" bIns="45700" anchor="t" anchorCtr="0">
            <a:normAutofit fontScale="92500" lnSpcReduction="20000"/>
          </a:bodyPr>
          <a:lstStyle/>
          <a:p>
            <a:pPr marL="514350" lvl="0" indent="-503682" algn="l" rtl="0">
              <a:spcBef>
                <a:spcPts val="0"/>
              </a:spcBef>
              <a:spcAft>
                <a:spcPts val="0"/>
              </a:spcAft>
              <a:buSzPct val="80000"/>
              <a:buFont typeface="Century Gothic"/>
              <a:buAutoNum type="arabicPeriod"/>
            </a:pPr>
            <a:r>
              <a:rPr lang="en-US" sz="2800"/>
              <a:t>Assurez-vous que le paramètre Mode de langue de la passerelle est désactivé :</a:t>
            </a:r>
            <a:endParaRPr/>
          </a:p>
          <a:p>
            <a:pPr marL="742950" lvl="1" indent="-276606" algn="l" rtl="0">
              <a:spcBef>
                <a:spcPts val="1000"/>
              </a:spcBef>
              <a:spcAft>
                <a:spcPts val="0"/>
              </a:spcAft>
              <a:buSzPct val="80000"/>
              <a:buChar char="►"/>
            </a:pPr>
            <a:r>
              <a:rPr lang="en-US" sz="2400"/>
              <a:t>Appuyez sur l'icône à trois points pour appeler le menu Options.</a:t>
            </a:r>
            <a:endParaRPr/>
          </a:p>
          <a:p>
            <a:pPr marL="742950" lvl="1" indent="-276606" algn="l" rtl="0">
              <a:spcBef>
                <a:spcPts val="1000"/>
              </a:spcBef>
              <a:spcAft>
                <a:spcPts val="0"/>
              </a:spcAft>
              <a:buSzPct val="80000"/>
              <a:buChar char="►"/>
            </a:pPr>
            <a:r>
              <a:rPr lang="en-US" sz="2400"/>
              <a:t>Sélectionnez les Paramètres.</a:t>
            </a:r>
            <a:endParaRPr/>
          </a:p>
          <a:p>
            <a:pPr marL="742950" lvl="1" indent="-276606" algn="l" rtl="0">
              <a:spcBef>
                <a:spcPts val="1000"/>
              </a:spcBef>
              <a:spcAft>
                <a:spcPts val="0"/>
              </a:spcAft>
              <a:buSzPct val="80000"/>
              <a:buChar char="►"/>
            </a:pPr>
            <a:r>
              <a:rPr lang="en-US" sz="2400"/>
              <a:t>Assurez-vous que le mode de langue de la passerelle</a:t>
            </a:r>
            <a:endParaRPr/>
          </a:p>
          <a:p>
            <a:pPr marL="742950" lvl="1" indent="-276606" algn="l" rtl="0">
              <a:spcBef>
                <a:spcPts val="1000"/>
              </a:spcBef>
              <a:spcAft>
                <a:spcPts val="0"/>
              </a:spcAft>
              <a:buSzPct val="80000"/>
              <a:buChar char="►"/>
            </a:pPr>
            <a:r>
              <a:rPr lang="en-US" sz="2400"/>
              <a:t>Cliquez sur la flèche de retour ou sur le lien Accueil pour revenir à l'écran d'accueil.</a:t>
            </a:r>
            <a:endParaRPr/>
          </a:p>
          <a:p>
            <a:pPr marL="514350" lvl="0" indent="-372110" algn="l" rtl="0">
              <a:spcBef>
                <a:spcPts val="1000"/>
              </a:spcBef>
              <a:spcAft>
                <a:spcPts val="0"/>
              </a:spcAft>
              <a:buSzPct val="80000"/>
              <a:buFont typeface="Century Gothic"/>
              <a:buNone/>
            </a:pPr>
            <a:endParaRPr sz="2800"/>
          </a:p>
          <a:p>
            <a:pPr marL="342900" lvl="0" indent="-200660" algn="l" rtl="0">
              <a:spcBef>
                <a:spcPts val="1000"/>
              </a:spcBef>
              <a:spcAft>
                <a:spcPts val="0"/>
              </a:spcAft>
              <a:buClr>
                <a:srgbClr val="28C28C"/>
              </a:buClr>
              <a:buSzPct val="80000"/>
              <a:buNone/>
            </a:pPr>
            <a:endParaRPr sz="2800"/>
          </a:p>
        </p:txBody>
      </p:sp>
      <p:pic>
        <p:nvPicPr>
          <p:cNvPr id="182" name="Google Shape;182;p7"/>
          <p:cNvPicPr preferRelativeResize="0"/>
          <p:nvPr/>
        </p:nvPicPr>
        <p:blipFill rotWithShape="1">
          <a:blip r:embed="rId3">
            <a:alphaModFix/>
          </a:blip>
          <a:srcRect/>
          <a:stretch/>
        </p:blipFill>
        <p:spPr>
          <a:xfrm>
            <a:off x="9178840" y="2931635"/>
            <a:ext cx="749043" cy="645727"/>
          </a:xfrm>
          <a:prstGeom prst="rect">
            <a:avLst/>
          </a:prstGeom>
          <a:noFill/>
          <a:ln>
            <a:noFill/>
          </a:ln>
        </p:spPr>
      </p:pic>
      <p:sp>
        <p:nvSpPr>
          <p:cNvPr id="183" name="Google Shape;183;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200"/>
              <a:buFont typeface="Century Gothic"/>
              <a:buNone/>
            </a:pPr>
            <a:r>
              <a:rPr lang="en-US">
                <a:solidFill>
                  <a:schemeClr val="lt1"/>
                </a:solidFill>
              </a:rPr>
              <a:t>Démarrer un projet sur la langue maternelle : Étape 1</a:t>
            </a:r>
            <a:endParaRPr sz="3200">
              <a:solidFill>
                <a:schemeClr val="lt1"/>
              </a:solidFill>
            </a:endParaRPr>
          </a:p>
        </p:txBody>
      </p:sp>
      <p:pic>
        <p:nvPicPr>
          <p:cNvPr id="184" name="Google Shape;184;p7"/>
          <p:cNvPicPr preferRelativeResize="0"/>
          <p:nvPr/>
        </p:nvPicPr>
        <p:blipFill rotWithShape="1">
          <a:blip r:embed="rId4">
            <a:alphaModFix/>
          </a:blip>
          <a:srcRect/>
          <a:stretch/>
        </p:blipFill>
        <p:spPr>
          <a:xfrm>
            <a:off x="7625900" y="4227432"/>
            <a:ext cx="4313699" cy="1072510"/>
          </a:xfrm>
          <a:prstGeom prst="rect">
            <a:avLst/>
          </a:prstGeom>
          <a:noFill/>
          <a:ln>
            <a:noFill/>
          </a:ln>
        </p:spPr>
      </p:pic>
      <p:pic>
        <p:nvPicPr>
          <p:cNvPr id="185" name="Google Shape;185;p7"/>
          <p:cNvPicPr preferRelativeResize="0"/>
          <p:nvPr/>
        </p:nvPicPr>
        <p:blipFill rotWithShape="1">
          <a:blip r:embed="rId5">
            <a:alphaModFix/>
          </a:blip>
          <a:srcRect/>
          <a:stretch/>
        </p:blipFill>
        <p:spPr>
          <a:xfrm>
            <a:off x="10050834" y="1333410"/>
            <a:ext cx="1888765" cy="2751423"/>
          </a:xfrm>
          <a:prstGeom prst="rect">
            <a:avLst/>
          </a:prstGeom>
          <a:noFill/>
          <a:ln>
            <a:noFill/>
          </a:ln>
        </p:spPr>
      </p:pic>
      <p:pic>
        <p:nvPicPr>
          <p:cNvPr id="186" name="Google Shape;186;p7"/>
          <p:cNvPicPr preferRelativeResize="0"/>
          <p:nvPr/>
        </p:nvPicPr>
        <p:blipFill rotWithShape="1">
          <a:blip r:embed="rId6">
            <a:alphaModFix/>
          </a:blip>
          <a:srcRect/>
          <a:stretch/>
        </p:blipFill>
        <p:spPr>
          <a:xfrm>
            <a:off x="7625900" y="5439969"/>
            <a:ext cx="2628571" cy="10190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 calcmode="lin" valueType="num">
                                      <p:cBhvr additive="base">
                                        <p:cTn id="7" dur="1000"/>
                                        <p:tgtEl>
                                          <p:spTgt spid="181">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81">
                                            <p:txEl>
                                              <p:pRg st="1" end="1"/>
                                            </p:txEl>
                                          </p:spTgt>
                                        </p:tgtEl>
                                        <p:attrNameLst>
                                          <p:attrName>style.visibility</p:attrName>
                                        </p:attrNameLst>
                                      </p:cBhvr>
                                      <p:to>
                                        <p:strVal val="visible"/>
                                      </p:to>
                                    </p:set>
                                    <p:anim calcmode="lin" valueType="num">
                                      <p:cBhvr additive="base">
                                        <p:cTn id="10" dur="1000"/>
                                        <p:tgtEl>
                                          <p:spTgt spid="181">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81">
                                            <p:txEl>
                                              <p:pRg st="2" end="2"/>
                                            </p:txEl>
                                          </p:spTgt>
                                        </p:tgtEl>
                                        <p:attrNameLst>
                                          <p:attrName>style.visibility</p:attrName>
                                        </p:attrNameLst>
                                      </p:cBhvr>
                                      <p:to>
                                        <p:strVal val="visible"/>
                                      </p:to>
                                    </p:set>
                                    <p:anim calcmode="lin" valueType="num">
                                      <p:cBhvr additive="base">
                                        <p:cTn id="13" dur="1000"/>
                                        <p:tgtEl>
                                          <p:spTgt spid="181">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81">
                                            <p:txEl>
                                              <p:pRg st="3" end="3"/>
                                            </p:txEl>
                                          </p:spTgt>
                                        </p:tgtEl>
                                        <p:attrNameLst>
                                          <p:attrName>style.visibility</p:attrName>
                                        </p:attrNameLst>
                                      </p:cBhvr>
                                      <p:to>
                                        <p:strVal val="visible"/>
                                      </p:to>
                                    </p:set>
                                    <p:anim calcmode="lin" valueType="num">
                                      <p:cBhvr additive="base">
                                        <p:cTn id="16" dur="1000"/>
                                        <p:tgtEl>
                                          <p:spTgt spid="181">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81">
                                            <p:txEl>
                                              <p:pRg st="4" end="4"/>
                                            </p:txEl>
                                          </p:spTgt>
                                        </p:tgtEl>
                                        <p:attrNameLst>
                                          <p:attrName>style.visibility</p:attrName>
                                        </p:attrNameLst>
                                      </p:cBhvr>
                                      <p:to>
                                        <p:strVal val="visible"/>
                                      </p:to>
                                    </p:set>
                                    <p:anim calcmode="lin" valueType="num">
                                      <p:cBhvr additive="base">
                                        <p:cTn id="19" dur="1000"/>
                                        <p:tgtEl>
                                          <p:spTgt spid="181">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181">
                                            <p:txEl>
                                              <p:pRg st="5" end="5"/>
                                            </p:txEl>
                                          </p:spTgt>
                                        </p:tgtEl>
                                        <p:attrNameLst>
                                          <p:attrName>style.visibility</p:attrName>
                                        </p:attrNameLst>
                                      </p:cBhvr>
                                      <p:to>
                                        <p:strVal val="visible"/>
                                      </p:to>
                                    </p:set>
                                    <p:anim calcmode="lin" valueType="num">
                                      <p:cBhvr additive="base">
                                        <p:cTn id="22" dur="1000"/>
                                        <p:tgtEl>
                                          <p:spTgt spid="181">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181">
                                            <p:txEl>
                                              <p:pRg st="6" end="6"/>
                                            </p:txEl>
                                          </p:spTgt>
                                        </p:tgtEl>
                                        <p:attrNameLst>
                                          <p:attrName>style.visibility</p:attrName>
                                        </p:attrNameLst>
                                      </p:cBhvr>
                                      <p:to>
                                        <p:strVal val="visible"/>
                                      </p:to>
                                    </p:set>
                                    <p:anim calcmode="lin" valueType="num">
                                      <p:cBhvr additive="base">
                                        <p:cTn id="25" dur="1000"/>
                                        <p:tgtEl>
                                          <p:spTgt spid="181">
                                            <p:txEl>
                                              <p:pRg st="6" end="6"/>
                                            </p:txEl>
                                          </p:spTgt>
                                        </p:tgtEl>
                                        <p:attrNameLst>
                                          <p:attrName>ppt_x</p:attrName>
                                        </p:attrNameLst>
                                      </p:cBhvr>
                                      <p:tavLst>
                                        <p:tav tm="0">
                                          <p:val>
                                            <p:strVal val="#ppt_x-1"/>
                                          </p:val>
                                        </p:tav>
                                        <p:tav tm="100000">
                                          <p:val>
                                            <p:strVal val="#ppt_x"/>
                                          </p:val>
                                        </p:tav>
                                      </p:tavLst>
                                    </p:anim>
                                  </p:childTnLst>
                                </p:cTn>
                              </p:par>
                            </p:childTnLst>
                          </p:cTn>
                        </p:par>
                        <p:par>
                          <p:cTn id="26" fill="hold">
                            <p:stCondLst>
                              <p:cond delay="1000"/>
                            </p:stCondLst>
                            <p:childTnLst>
                              <p:par>
                                <p:cTn id="27" presetID="23" presetClass="entr" presetSubtype="16" fill="hold" nodeType="afterEffect">
                                  <p:stCondLst>
                                    <p:cond delay="0"/>
                                  </p:stCondLst>
                                  <p:childTnLst>
                                    <p:set>
                                      <p:cBhvr>
                                        <p:cTn id="28" dur="1" fill="hold">
                                          <p:stCondLst>
                                            <p:cond delay="0"/>
                                          </p:stCondLst>
                                        </p:cTn>
                                        <p:tgtEl>
                                          <p:spTgt spid="182"/>
                                        </p:tgtEl>
                                        <p:attrNameLst>
                                          <p:attrName>style.visibility</p:attrName>
                                        </p:attrNameLst>
                                      </p:cBhvr>
                                      <p:to>
                                        <p:strVal val="visible"/>
                                      </p:to>
                                    </p:set>
                                    <p:anim calcmode="lin" valueType="num">
                                      <p:cBhvr additive="base">
                                        <p:cTn id="29" dur="500"/>
                                        <p:tgtEl>
                                          <p:spTgt spid="182"/>
                                        </p:tgtEl>
                                        <p:attrNameLst>
                                          <p:attrName>ppt_w</p:attrName>
                                        </p:attrNameLst>
                                      </p:cBhvr>
                                      <p:tavLst>
                                        <p:tav tm="0">
                                          <p:val>
                                            <p:strVal val="0"/>
                                          </p:val>
                                        </p:tav>
                                        <p:tav tm="100000">
                                          <p:val>
                                            <p:strVal val="#ppt_w"/>
                                          </p:val>
                                        </p:tav>
                                      </p:tavLst>
                                    </p:anim>
                                    <p:anim calcmode="lin" valueType="num">
                                      <p:cBhvr additive="base">
                                        <p:cTn id="30" dur="500"/>
                                        <p:tgtEl>
                                          <p:spTgt spid="182"/>
                                        </p:tgtEl>
                                        <p:attrNameLst>
                                          <p:attrName>ppt_h</p:attrName>
                                        </p:attrNameLst>
                                      </p:cBhvr>
                                      <p:tavLst>
                                        <p:tav tm="0">
                                          <p:val>
                                            <p:strVal val="0"/>
                                          </p:val>
                                        </p:tav>
                                        <p:tav tm="100000">
                                          <p:val>
                                            <p:strVal val="#ppt_h"/>
                                          </p:val>
                                        </p:tav>
                                      </p:tavLst>
                                    </p:anim>
                                  </p:childTnLst>
                                </p:cTn>
                              </p:par>
                            </p:childTnLst>
                          </p:cTn>
                        </p:par>
                        <p:par>
                          <p:cTn id="31" fill="hold">
                            <p:stCondLst>
                              <p:cond delay="1500"/>
                            </p:stCondLst>
                            <p:childTnLst>
                              <p:par>
                                <p:cTn id="32" presetID="23" presetClass="entr" presetSubtype="16" fill="hold" nodeType="afterEffect">
                                  <p:stCondLst>
                                    <p:cond delay="0"/>
                                  </p:stCondLst>
                                  <p:childTnLst>
                                    <p:set>
                                      <p:cBhvr>
                                        <p:cTn id="33" dur="1" fill="hold">
                                          <p:stCondLst>
                                            <p:cond delay="0"/>
                                          </p:stCondLst>
                                        </p:cTn>
                                        <p:tgtEl>
                                          <p:spTgt spid="185"/>
                                        </p:tgtEl>
                                        <p:attrNameLst>
                                          <p:attrName>style.visibility</p:attrName>
                                        </p:attrNameLst>
                                      </p:cBhvr>
                                      <p:to>
                                        <p:strVal val="visible"/>
                                      </p:to>
                                    </p:set>
                                    <p:anim calcmode="lin" valueType="num">
                                      <p:cBhvr additive="base">
                                        <p:cTn id="34" dur="1000"/>
                                        <p:tgtEl>
                                          <p:spTgt spid="185"/>
                                        </p:tgtEl>
                                        <p:attrNameLst>
                                          <p:attrName>ppt_w</p:attrName>
                                        </p:attrNameLst>
                                      </p:cBhvr>
                                      <p:tavLst>
                                        <p:tav tm="0">
                                          <p:val>
                                            <p:strVal val="0"/>
                                          </p:val>
                                        </p:tav>
                                        <p:tav tm="100000">
                                          <p:val>
                                            <p:strVal val="#ppt_w"/>
                                          </p:val>
                                        </p:tav>
                                      </p:tavLst>
                                    </p:anim>
                                    <p:anim calcmode="lin" valueType="num">
                                      <p:cBhvr additive="base">
                                        <p:cTn id="35" dur="1000"/>
                                        <p:tgtEl>
                                          <p:spTgt spid="185"/>
                                        </p:tgtEl>
                                        <p:attrNameLst>
                                          <p:attrName>ppt_h</p:attrName>
                                        </p:attrNameLst>
                                      </p:cBhvr>
                                      <p:tavLst>
                                        <p:tav tm="0">
                                          <p:val>
                                            <p:strVal val="0"/>
                                          </p:val>
                                        </p:tav>
                                        <p:tav tm="100000">
                                          <p:val>
                                            <p:strVal val="#ppt_h"/>
                                          </p:val>
                                        </p:tav>
                                      </p:tavLst>
                                    </p:anim>
                                  </p:childTnLst>
                                </p:cTn>
                              </p:par>
                            </p:childTnLst>
                          </p:cTn>
                        </p:par>
                        <p:par>
                          <p:cTn id="36" fill="hold">
                            <p:stCondLst>
                              <p:cond delay="2500"/>
                            </p:stCondLst>
                            <p:childTnLst>
                              <p:par>
                                <p:cTn id="37" presetID="23" presetClass="entr" presetSubtype="16" fill="hold" nodeType="afterEffect">
                                  <p:stCondLst>
                                    <p:cond delay="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1000"/>
                                        <p:tgtEl>
                                          <p:spTgt spid="184"/>
                                        </p:tgtEl>
                                        <p:attrNameLst>
                                          <p:attrName>ppt_w</p:attrName>
                                        </p:attrNameLst>
                                      </p:cBhvr>
                                      <p:tavLst>
                                        <p:tav tm="0">
                                          <p:val>
                                            <p:strVal val="0"/>
                                          </p:val>
                                        </p:tav>
                                        <p:tav tm="100000">
                                          <p:val>
                                            <p:strVal val="#ppt_w"/>
                                          </p:val>
                                        </p:tav>
                                      </p:tavLst>
                                    </p:anim>
                                    <p:anim calcmode="lin" valueType="num">
                                      <p:cBhvr additive="base">
                                        <p:cTn id="40" dur="1000"/>
                                        <p:tgtEl>
                                          <p:spTgt spid="184"/>
                                        </p:tgtEl>
                                        <p:attrNameLst>
                                          <p:attrName>ppt_h</p:attrName>
                                        </p:attrNameLst>
                                      </p:cBhvr>
                                      <p:tavLst>
                                        <p:tav tm="0">
                                          <p:val>
                                            <p:strVal val="0"/>
                                          </p:val>
                                        </p:tav>
                                        <p:tav tm="100000">
                                          <p:val>
                                            <p:strVal val="#ppt_h"/>
                                          </p:val>
                                        </p:tav>
                                      </p:tavLst>
                                    </p:anim>
                                  </p:childTnLst>
                                </p:cTn>
                              </p:par>
                            </p:childTnLst>
                          </p:cTn>
                        </p:par>
                        <p:par>
                          <p:cTn id="41" fill="hold">
                            <p:stCondLst>
                              <p:cond delay="3500"/>
                            </p:stCondLst>
                            <p:childTnLst>
                              <p:par>
                                <p:cTn id="42" presetID="23" presetClass="entr" presetSubtype="16" fill="hold" nodeType="afterEffect">
                                  <p:stCondLst>
                                    <p:cond delay="0"/>
                                  </p:stCondLst>
                                  <p:childTnLst>
                                    <p:set>
                                      <p:cBhvr>
                                        <p:cTn id="43" dur="1" fill="hold">
                                          <p:stCondLst>
                                            <p:cond delay="0"/>
                                          </p:stCondLst>
                                        </p:cTn>
                                        <p:tgtEl>
                                          <p:spTgt spid="186"/>
                                        </p:tgtEl>
                                        <p:attrNameLst>
                                          <p:attrName>style.visibility</p:attrName>
                                        </p:attrNameLst>
                                      </p:cBhvr>
                                      <p:to>
                                        <p:strVal val="visible"/>
                                      </p:to>
                                    </p:set>
                                    <p:anim calcmode="lin" valueType="num">
                                      <p:cBhvr additive="base">
                                        <p:cTn id="44" dur="500"/>
                                        <p:tgtEl>
                                          <p:spTgt spid="186"/>
                                        </p:tgtEl>
                                        <p:attrNameLst>
                                          <p:attrName>ppt_w</p:attrName>
                                        </p:attrNameLst>
                                      </p:cBhvr>
                                      <p:tavLst>
                                        <p:tav tm="0">
                                          <p:val>
                                            <p:strVal val="0"/>
                                          </p:val>
                                        </p:tav>
                                        <p:tav tm="100000">
                                          <p:val>
                                            <p:strVal val="#ppt_w"/>
                                          </p:val>
                                        </p:tav>
                                      </p:tavLst>
                                    </p:anim>
                                    <p:anim calcmode="lin" valueType="num">
                                      <p:cBhvr additive="base">
                                        <p:cTn id="45" dur="500"/>
                                        <p:tgtEl>
                                          <p:spTgt spid="18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2"/>
            </a:pPr>
            <a:r>
              <a:rPr lang="en-US" sz="2800"/>
              <a:t>Cliquez sur l'icône pour démarrer un nouveau projet: Cliquez sur l'icône plus OU sur le bouton «Démarrer un nouveau projet»</a:t>
            </a:r>
            <a:endParaRPr/>
          </a:p>
          <a:p>
            <a:pPr marL="342900" lvl="0" indent="-200660" algn="l" rtl="0">
              <a:spcBef>
                <a:spcPts val="1000"/>
              </a:spcBef>
              <a:spcAft>
                <a:spcPts val="0"/>
              </a:spcAft>
              <a:buClr>
                <a:srgbClr val="28C28C"/>
              </a:buClr>
              <a:buSzPts val="2240"/>
              <a:buNone/>
            </a:pPr>
            <a:endParaRPr sz="2800"/>
          </a:p>
        </p:txBody>
      </p:sp>
      <p:grpSp>
        <p:nvGrpSpPr>
          <p:cNvPr id="193" name="Google Shape;193;p8"/>
          <p:cNvGrpSpPr/>
          <p:nvPr/>
        </p:nvGrpSpPr>
        <p:grpSpPr>
          <a:xfrm>
            <a:off x="1772602" y="3420363"/>
            <a:ext cx="7748103" cy="1000274"/>
            <a:chOff x="1772602" y="3420363"/>
            <a:chExt cx="7748103" cy="1000274"/>
          </a:xfrm>
        </p:grpSpPr>
        <p:pic>
          <p:nvPicPr>
            <p:cNvPr id="194" name="Google Shape;194;p8" descr="A picture containing object, first-aid kit&#10;&#10;Description automatically generated"/>
            <p:cNvPicPr preferRelativeResize="0"/>
            <p:nvPr/>
          </p:nvPicPr>
          <p:blipFill rotWithShape="1">
            <a:blip r:embed="rId3">
              <a:alphaModFix/>
            </a:blip>
            <a:srcRect/>
            <a:stretch/>
          </p:blipFill>
          <p:spPr>
            <a:xfrm>
              <a:off x="1772602" y="3420363"/>
              <a:ext cx="984645" cy="1000274"/>
            </a:xfrm>
            <a:prstGeom prst="rect">
              <a:avLst/>
            </a:prstGeom>
            <a:noFill/>
            <a:ln>
              <a:noFill/>
            </a:ln>
          </p:spPr>
        </p:pic>
        <p:pic>
          <p:nvPicPr>
            <p:cNvPr id="195" name="Google Shape;195;p8"/>
            <p:cNvPicPr preferRelativeResize="0"/>
            <p:nvPr/>
          </p:nvPicPr>
          <p:blipFill rotWithShape="1">
            <a:blip r:embed="rId4">
              <a:alphaModFix/>
            </a:blip>
            <a:srcRect/>
            <a:stretch/>
          </p:blipFill>
          <p:spPr>
            <a:xfrm>
              <a:off x="6504253" y="3561027"/>
              <a:ext cx="3016452" cy="718947"/>
            </a:xfrm>
            <a:prstGeom prst="rect">
              <a:avLst/>
            </a:prstGeom>
            <a:noFill/>
            <a:ln>
              <a:noFill/>
            </a:ln>
          </p:spPr>
        </p:pic>
        <p:sp>
          <p:nvSpPr>
            <p:cNvPr id="196" name="Google Shape;196;p8"/>
            <p:cNvSpPr txBox="1"/>
            <p:nvPr/>
          </p:nvSpPr>
          <p:spPr>
            <a:xfrm>
              <a:off x="4222497" y="3597335"/>
              <a:ext cx="9846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Century Gothic"/>
                  <a:ea typeface="Century Gothic"/>
                  <a:cs typeface="Century Gothic"/>
                  <a:sym typeface="Century Gothic"/>
                </a:rPr>
                <a:t>OR</a:t>
              </a:r>
              <a:endParaRPr/>
            </a:p>
          </p:txBody>
        </p:sp>
      </p:grpSp>
      <p:sp>
        <p:nvSpPr>
          <p:cNvPr id="197" name="Google Shape;197;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200"/>
              <a:buFont typeface="Century Gothic"/>
              <a:buNone/>
            </a:pPr>
            <a:r>
              <a:rPr lang="en-US">
                <a:solidFill>
                  <a:schemeClr val="lt1"/>
                </a:solidFill>
              </a:rPr>
              <a:t>Démarrer un projet sur la langue maternelle : étape 2</a:t>
            </a:r>
            <a:endParaRPr sz="320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9"/>
          <p:cNvPicPr preferRelativeResize="0"/>
          <p:nvPr/>
        </p:nvPicPr>
        <p:blipFill rotWithShape="1">
          <a:blip r:embed="rId3">
            <a:alphaModFix/>
          </a:blip>
          <a:srcRect/>
          <a:stretch/>
        </p:blipFill>
        <p:spPr>
          <a:xfrm>
            <a:off x="7159953" y="2956844"/>
            <a:ext cx="3801272" cy="3843509"/>
          </a:xfrm>
          <a:prstGeom prst="rect">
            <a:avLst/>
          </a:prstGeom>
          <a:noFill/>
          <a:ln>
            <a:noFill/>
          </a:ln>
        </p:spPr>
      </p:pic>
      <p:sp>
        <p:nvSpPr>
          <p:cNvPr id="204" name="Google Shape;204;p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Démarrer un projet sur la langue maternelle : étape 3</a:t>
            </a:r>
            <a:endParaRPr/>
          </a:p>
        </p:txBody>
      </p:sp>
      <p:sp>
        <p:nvSpPr>
          <p:cNvPr id="205" name="Google Shape;205;p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40"/>
              <a:buFont typeface="Century Gothic"/>
              <a:buAutoNum type="arabicPeriod" startAt="3"/>
            </a:pPr>
            <a:r>
              <a:rPr lang="en-US" sz="2800"/>
              <a:t>Choisissez la langue cible : </a:t>
            </a:r>
            <a:endParaRPr/>
          </a:p>
          <a:p>
            <a:pPr marL="742950" lvl="1" indent="-285750" algn="l" rtl="0">
              <a:spcBef>
                <a:spcPts val="1000"/>
              </a:spcBef>
              <a:spcAft>
                <a:spcPts val="0"/>
              </a:spcAft>
              <a:buSzPts val="1920"/>
              <a:buChar char="►"/>
            </a:pPr>
            <a:r>
              <a:rPr lang="en-US" sz="2400"/>
              <a:t>Cliquez sur la loupe</a:t>
            </a:r>
            <a:endParaRPr/>
          </a:p>
          <a:p>
            <a:pPr marL="742950" lvl="1" indent="-285750" algn="l" rtl="0">
              <a:spcBef>
                <a:spcPts val="1000"/>
              </a:spcBef>
              <a:spcAft>
                <a:spcPts val="0"/>
              </a:spcAft>
              <a:buSzPts val="1920"/>
              <a:buChar char="►"/>
            </a:pPr>
            <a:r>
              <a:rPr lang="en-US" sz="2400"/>
              <a:t>Rechercher une langue, </a:t>
            </a:r>
            <a:br>
              <a:rPr lang="en-US" sz="2400"/>
            </a:br>
            <a:r>
              <a:rPr lang="en-US" sz="2400"/>
              <a:t>comme "fr''</a:t>
            </a:r>
            <a:endParaRPr/>
          </a:p>
          <a:p>
            <a:pPr marL="742950" lvl="1" indent="-285750" algn="l" rtl="0">
              <a:spcBef>
                <a:spcPts val="1000"/>
              </a:spcBef>
              <a:spcAft>
                <a:spcPts val="0"/>
              </a:spcAft>
              <a:buSzPts val="1920"/>
              <a:buChar char="►"/>
            </a:pPr>
            <a:r>
              <a:rPr lang="en-US" sz="2400"/>
              <a:t>Cliquez sur la cible souhaitée</a:t>
            </a:r>
            <a:br>
              <a:rPr lang="en-US" sz="2400"/>
            </a:br>
            <a:r>
              <a:rPr lang="en-US" sz="2400"/>
              <a:t>langue pour la sélectionner</a:t>
            </a:r>
            <a:endParaRPr/>
          </a:p>
          <a:p>
            <a:pPr marL="342900" lvl="0" indent="-200660" algn="l" rtl="0">
              <a:spcBef>
                <a:spcPts val="1000"/>
              </a:spcBef>
              <a:spcAft>
                <a:spcPts val="0"/>
              </a:spcAft>
              <a:buClr>
                <a:srgbClr val="28C28C"/>
              </a:buClr>
              <a:buSzPts val="2240"/>
              <a:buNone/>
            </a:pPr>
            <a:endParaRPr sz="2800"/>
          </a:p>
        </p:txBody>
      </p:sp>
      <p:grpSp>
        <p:nvGrpSpPr>
          <p:cNvPr id="206" name="Google Shape;206;p9"/>
          <p:cNvGrpSpPr/>
          <p:nvPr/>
        </p:nvGrpSpPr>
        <p:grpSpPr>
          <a:xfrm>
            <a:off x="3449442" y="1541645"/>
            <a:ext cx="7401624" cy="1005405"/>
            <a:chOff x="3158792" y="1541645"/>
            <a:chExt cx="7401624" cy="1005405"/>
          </a:xfrm>
        </p:grpSpPr>
        <p:sp>
          <p:nvSpPr>
            <p:cNvPr id="207" name="Google Shape;207;p9"/>
            <p:cNvSpPr/>
            <p:nvPr/>
          </p:nvSpPr>
          <p:spPr>
            <a:xfrm>
              <a:off x="3158792" y="2012450"/>
              <a:ext cx="2937208" cy="5346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208" name="Google Shape;208;p9"/>
            <p:cNvGrpSpPr/>
            <p:nvPr/>
          </p:nvGrpSpPr>
          <p:grpSpPr>
            <a:xfrm>
              <a:off x="7685088" y="1541645"/>
              <a:ext cx="2875328" cy="912271"/>
              <a:chOff x="2699224" y="3433636"/>
              <a:chExt cx="1761956" cy="1470481"/>
            </a:xfrm>
          </p:grpSpPr>
          <p:sp>
            <p:nvSpPr>
              <p:cNvPr id="209" name="Google Shape;209;p9"/>
              <p:cNvSpPr/>
              <p:nvPr/>
            </p:nvSpPr>
            <p:spPr>
              <a:xfrm>
                <a:off x="2739957" y="3433636"/>
                <a:ext cx="1721223" cy="1470481"/>
              </a:xfrm>
              <a:prstGeom prst="wedgeRoundRectCallout">
                <a:avLst>
                  <a:gd name="adj1" fmla="val -111632"/>
                  <a:gd name="adj2" fmla="val 17263"/>
                  <a:gd name="adj3"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9"/>
              <p:cNvSpPr txBox="1"/>
              <p:nvPr/>
            </p:nvSpPr>
            <p:spPr>
              <a:xfrm>
                <a:off x="2699224" y="3580669"/>
                <a:ext cx="1761900" cy="1141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F0000"/>
                    </a:solidFill>
                    <a:latin typeface="Century Gothic"/>
                    <a:ea typeface="Century Gothic"/>
                    <a:cs typeface="Century Gothic"/>
                    <a:sym typeface="Century Gothic"/>
                  </a:rPr>
                  <a:t>Langue dans laquelle vous traduisez</a:t>
                </a:r>
                <a:endParaRPr/>
              </a:p>
            </p:txBody>
          </p:sp>
        </p:grpSp>
      </p:grpSp>
      <p:cxnSp>
        <p:nvCxnSpPr>
          <p:cNvPr id="211" name="Google Shape;211;p9"/>
          <p:cNvCxnSpPr/>
          <p:nvPr/>
        </p:nvCxnSpPr>
        <p:spPr>
          <a:xfrm rot="10800000" flipH="1">
            <a:off x="6368400" y="3828200"/>
            <a:ext cx="3031500" cy="382500"/>
          </a:xfrm>
          <a:prstGeom prst="straightConnector1">
            <a:avLst/>
          </a:prstGeom>
          <a:noFill/>
          <a:ln w="57150" cap="flat" cmpd="sng">
            <a:solidFill>
              <a:srgbClr val="FF0000"/>
            </a:solidFill>
            <a:prstDash val="solid"/>
            <a:round/>
            <a:headEnd type="none" w="sm" len="sm"/>
            <a:tailEnd type="triangle" w="med" len="med"/>
          </a:ln>
        </p:spPr>
      </p:cxnSp>
      <p:grpSp>
        <p:nvGrpSpPr>
          <p:cNvPr id="212" name="Google Shape;212;p9"/>
          <p:cNvGrpSpPr/>
          <p:nvPr/>
        </p:nvGrpSpPr>
        <p:grpSpPr>
          <a:xfrm>
            <a:off x="3785032" y="2947037"/>
            <a:ext cx="3966526" cy="786911"/>
            <a:chOff x="3785032" y="2947037"/>
            <a:chExt cx="3966526" cy="786911"/>
          </a:xfrm>
        </p:grpSpPr>
        <p:sp>
          <p:nvSpPr>
            <p:cNvPr id="213" name="Google Shape;213;p9"/>
            <p:cNvSpPr/>
            <p:nvPr/>
          </p:nvSpPr>
          <p:spPr>
            <a:xfrm>
              <a:off x="7105087" y="2947037"/>
              <a:ext cx="646471" cy="54194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214" name="Google Shape;214;p9"/>
            <p:cNvCxnSpPr/>
            <p:nvPr/>
          </p:nvCxnSpPr>
          <p:spPr>
            <a:xfrm rot="10800000" flipH="1">
              <a:off x="3785032" y="3403007"/>
              <a:ext cx="3320055" cy="330941"/>
            </a:xfrm>
            <a:prstGeom prst="straightConnector1">
              <a:avLst/>
            </a:prstGeom>
            <a:noFill/>
            <a:ln w="57150" cap="flat" cmpd="sng">
              <a:solidFill>
                <a:srgbClr val="FF0000"/>
              </a:solidFill>
              <a:prstDash val="solid"/>
              <a:round/>
              <a:headEnd type="none" w="sm" len="sm"/>
              <a:tailEnd type="triangle" w="med" len="med"/>
            </a:ln>
          </p:spPr>
        </p:cxnSp>
      </p:grpSp>
      <p:grpSp>
        <p:nvGrpSpPr>
          <p:cNvPr id="215" name="Google Shape;215;p9"/>
          <p:cNvGrpSpPr/>
          <p:nvPr/>
        </p:nvGrpSpPr>
        <p:grpSpPr>
          <a:xfrm>
            <a:off x="5283818" y="2816260"/>
            <a:ext cx="5671425" cy="586747"/>
            <a:chOff x="5283818" y="2816260"/>
            <a:chExt cx="5671425" cy="586747"/>
          </a:xfrm>
        </p:grpSpPr>
        <p:sp>
          <p:nvSpPr>
            <p:cNvPr id="216" name="Google Shape;216;p9"/>
            <p:cNvSpPr/>
            <p:nvPr/>
          </p:nvSpPr>
          <p:spPr>
            <a:xfrm>
              <a:off x="10583961" y="2963313"/>
              <a:ext cx="371282" cy="439694"/>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217" name="Google Shape;217;p9"/>
            <p:cNvGrpSpPr/>
            <p:nvPr/>
          </p:nvGrpSpPr>
          <p:grpSpPr>
            <a:xfrm>
              <a:off x="5283818" y="2816260"/>
              <a:ext cx="5534651" cy="366900"/>
              <a:chOff x="5283818" y="2816260"/>
              <a:chExt cx="5300143" cy="366900"/>
            </a:xfrm>
          </p:grpSpPr>
          <p:cxnSp>
            <p:nvCxnSpPr>
              <p:cNvPr id="218" name="Google Shape;218;p9"/>
              <p:cNvCxnSpPr/>
              <p:nvPr/>
            </p:nvCxnSpPr>
            <p:spPr>
              <a:xfrm>
                <a:off x="5283818" y="2816352"/>
                <a:ext cx="5300143" cy="0"/>
              </a:xfrm>
              <a:prstGeom prst="straightConnector1">
                <a:avLst/>
              </a:prstGeom>
              <a:noFill/>
              <a:ln w="38100" cap="flat" cmpd="sng">
                <a:solidFill>
                  <a:srgbClr val="FF0000"/>
                </a:solidFill>
                <a:prstDash val="solid"/>
                <a:round/>
                <a:headEnd type="none" w="sm" len="sm"/>
                <a:tailEnd type="none" w="sm" len="sm"/>
              </a:ln>
            </p:spPr>
          </p:cxnSp>
          <p:cxnSp>
            <p:nvCxnSpPr>
              <p:cNvPr id="219" name="Google Shape;219;p9"/>
              <p:cNvCxnSpPr>
                <a:endCxn id="216" idx="1"/>
              </p:cNvCxnSpPr>
              <p:nvPr/>
            </p:nvCxnSpPr>
            <p:spPr>
              <a:xfrm>
                <a:off x="10359389" y="2816260"/>
                <a:ext cx="0" cy="366900"/>
              </a:xfrm>
              <a:prstGeom prst="straightConnector1">
                <a:avLst/>
              </a:prstGeom>
              <a:noFill/>
              <a:ln w="38100" cap="flat" cmpd="sng">
                <a:solidFill>
                  <a:srgbClr val="FF0000"/>
                </a:solidFill>
                <a:prstDash val="solid"/>
                <a:round/>
                <a:headEnd type="none" w="sm" len="sm"/>
                <a:tailEnd type="triangle" w="med" len="med"/>
              </a:ln>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500"/>
                                        <p:tgtEl>
                                          <p:spTgt spid="20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
                                            <p:txEl>
                                              <p:pRg st="1" end="1"/>
                                            </p:txEl>
                                          </p:spTgt>
                                        </p:tgtEl>
                                        <p:attrNameLst>
                                          <p:attrName>style.visibility</p:attrName>
                                        </p:attrNameLst>
                                      </p:cBhvr>
                                      <p:to>
                                        <p:strVal val="visible"/>
                                      </p:to>
                                    </p:set>
                                    <p:animEffect transition="in" filter="fade">
                                      <p:cBhvr>
                                        <p:cTn id="10" dur="500"/>
                                        <p:tgtEl>
                                          <p:spTgt spid="20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animEffect transition="in" filter="fade">
                                      <p:cBhvr>
                                        <p:cTn id="13" dur="500"/>
                                        <p:tgtEl>
                                          <p:spTgt spid="20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
                                            <p:txEl>
                                              <p:pRg st="3" end="3"/>
                                            </p:txEl>
                                          </p:spTgt>
                                        </p:tgtEl>
                                        <p:attrNameLst>
                                          <p:attrName>style.visibility</p:attrName>
                                        </p:attrNameLst>
                                      </p:cBhvr>
                                      <p:to>
                                        <p:strVal val="visible"/>
                                      </p:to>
                                    </p:set>
                                    <p:animEffect transition="in" filter="fade">
                                      <p:cBhvr>
                                        <p:cTn id="16" dur="500"/>
                                        <p:tgtEl>
                                          <p:spTgt spid="20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animEffect transition="in" filter="fade">
                                      <p:cBhvr>
                                        <p:cTn id="19" dur="500"/>
                                        <p:tgtEl>
                                          <p:spTgt spid="205">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500"/>
                                        <p:tgtEl>
                                          <p:spTgt spid="206"/>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15"/>
                                        </p:tgtEl>
                                        <p:attrNameLst>
                                          <p:attrName>style.visibility</p:attrName>
                                        </p:attrNameLst>
                                      </p:cBhvr>
                                      <p:to>
                                        <p:strVal val="visible"/>
                                      </p:to>
                                    </p:set>
                                    <p:animEffect transition="in" filter="fade">
                                      <p:cBhvr>
                                        <p:cTn id="27" dur="500"/>
                                        <p:tgtEl>
                                          <p:spTgt spid="21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fade">
                                      <p:cBhvr>
                                        <p:cTn id="31" dur="500"/>
                                        <p:tgtEl>
                                          <p:spTgt spid="21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11"/>
                                        </p:tgtEl>
                                        <p:attrNameLst>
                                          <p:attrName>style.visibility</p:attrName>
                                        </p:attrNameLst>
                                      </p:cBhvr>
                                      <p:to>
                                        <p:strVal val="visible"/>
                                      </p:to>
                                    </p:set>
                                    <p:animEffect transition="in" filter="fade">
                                      <p:cBhvr>
                                        <p:cTn id="35"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Widescreen</PresentationFormat>
  <Paragraphs>166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Noto Sans Symbols</vt:lpstr>
      <vt:lpstr>Century Gothic</vt:lpstr>
      <vt:lpstr>Calibri</vt:lpstr>
      <vt:lpstr>Arial</vt:lpstr>
      <vt:lpstr>Ion</vt:lpstr>
      <vt:lpstr>Démarrer un Nouveau Projet</vt:lpstr>
      <vt:lpstr>De quoi parle cette présentation ?</vt:lpstr>
      <vt:lpstr>Il existe deux types d'écrans</vt:lpstr>
      <vt:lpstr>Qu'est-ce qu'un projet ?</vt:lpstr>
      <vt:lpstr>Deux types de projets</vt:lpstr>
      <vt:lpstr>Étapes pour créer un nouveau projet de langue maternelle (traduction de l'anglais ou d'une langue de passerelle vers une langue maternelle) </vt:lpstr>
      <vt:lpstr>Démarrer un projet sur la langue maternelle : Étape 1</vt:lpstr>
      <vt:lpstr>Démarrer un projet sur la langue maternelle : étape 2</vt:lpstr>
      <vt:lpstr>Démarrer un projet sur la langue maternelle : étape 3</vt:lpstr>
      <vt:lpstr>Démarrer un projet sur la langue maternelle : Étape 4</vt:lpstr>
      <vt:lpstr>Démarrer un projet sur la langue maternelle : Étape 4</vt:lpstr>
      <vt:lpstr>Démarrer un projet sur la langue maternelle : Étape 5</vt:lpstr>
      <vt:lpstr>Démarrer un projet sur la langue maternelle : Étape 5</vt:lpstr>
      <vt:lpstr>Que faire si ma langue cible n'est pas répertoriée ?</vt:lpstr>
      <vt:lpstr>Deuxième type d'écran</vt:lpstr>
      <vt:lpstr>Retour à l'écran d'accueil</vt:lpstr>
      <vt:lpstr>Étapes pour créer un nouveau projet de ressources (Traduire les ressources bibliques de l'anglais vers une langue de passerelle) </vt:lpstr>
      <vt:lpstr>Démarrage d'un projet de ressources : Étape 1</vt:lpstr>
      <vt:lpstr>Démarrage d'un projet de ressources : Étape 2</vt:lpstr>
      <vt:lpstr>Démarrage d'un projet de ressources : Étape 3</vt:lpstr>
      <vt:lpstr>Démarrage d'un projet de ressources : Étape 4</vt:lpstr>
      <vt:lpstr>Démarrage d'un projet de ressources : Étape 5</vt:lpstr>
      <vt:lpstr>L'écran de projet pour un projet de Notes</vt:lpstr>
      <vt:lpstr>L'écran de projet pour un projet de questions</vt:lpstr>
      <vt:lpstr>L'écran de projet pour un projet Words</vt:lpstr>
      <vt:lpstr>Retour à l'écran d'accueil</vt:lpstr>
      <vt:lpstr>Qu'avez-vous appris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Démarrer un Nouveau Projet</dc:title>
  <dc:creator>Pamela Gamer</dc:creator>
  <cp:lastModifiedBy>Christine Jarka</cp:lastModifiedBy>
  <cp:revision>1</cp:revision>
  <dcterms:created xsi:type="dcterms:W3CDTF">2019-11-18T15:43:47Z</dcterms:created>
  <dcterms:modified xsi:type="dcterms:W3CDTF">2021-06-09T12:42:40Z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0x0101005AB3623AC358204B8459D60480BA9C2B</vt:lpwstr>
  </property>
</Properties>
</file>