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j6+5xmTU3Fbiy1AikadEnI4FT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this as a group exercise. Have them tell how they would implement each step in BTT Writer, then click to show the answer.</a:t>
            </a:r>
            <a:endParaRPr/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3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4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4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8" name="Google Shape;78;p4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79" name="Google Shape;79;p4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5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5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3" name="Google Shape;93;p5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5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5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52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52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5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52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8" name="Google Shape;108;p5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5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5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5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5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4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0" name="Google Shape;120;p5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2" name="Google Shape;2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8" name="Google Shape;2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3" name="Google Shape;3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1" name="Google Shape;4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4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4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4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4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1286" y="303731"/>
            <a:ext cx="529550" cy="59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3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1.gif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bleineverylanguage.org/translations" TargetMode="External"/><Relationship Id="rId5" Type="http://schemas.openxmlformats.org/officeDocument/2006/relationships/hyperlink" Target="https://bibleineverylanguage.org/statement-of-faith/" TargetMode="External"/><Relationship Id="rId4" Type="http://schemas.openxmlformats.org/officeDocument/2006/relationships/hyperlink" Target="https://read.bibletranslationtools.org/u/WycliffeAssociates/en_tm/dc23f839f6/#translation-guidelin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Rédacteur BTT pour le bureau</a:t>
            </a: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"</a:t>
            </a:r>
            <a:r>
              <a:rPr lang="en-US" sz="4400" dirty="0" err="1"/>
              <a:t>Effectuer</a:t>
            </a:r>
            <a:r>
              <a:rPr lang="en-US" sz="4400" dirty="0"/>
              <a:t> des </a:t>
            </a:r>
            <a:r>
              <a:rPr lang="en-US" sz="4400" dirty="0" err="1"/>
              <a:t>Traductions</a:t>
            </a:r>
            <a:r>
              <a:rPr lang="en-US" sz="4400" dirty="0"/>
              <a:t> dans des </a:t>
            </a:r>
            <a:r>
              <a:rPr lang="en-US" sz="4400" dirty="0" err="1"/>
              <a:t>Projets</a:t>
            </a:r>
            <a:r>
              <a:rPr lang="en-US" sz="4400" dirty="0"/>
              <a:t> de la 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Langue </a:t>
            </a:r>
            <a:r>
              <a:rPr lang="en-US" sz="4400" dirty="0" err="1"/>
              <a:t>Maternelle</a:t>
            </a:r>
            <a:r>
              <a:rPr lang="en-US" sz="4400" dirty="0"/>
              <a:t>"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1284587" y="2440510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Verbaliser : dans la langue cible, dites à une autre personne ce que vous lisez.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Morceau : divisez le chapitre en morceaux que vous pouvez raconter sans regarder.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Brouillon aveugle : fermez le texte source et traduisez un morceau sans regarder la source.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Auto-édition : comparez le brouillon de traduction avec la source et apportez des corrections.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1284587" y="2440510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556" y="2473848"/>
            <a:ext cx="23336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Verbaliser : dans la langue cible, dites à une autre personne ce que vous lisez.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Morceau : divisez le chapitre en morceaux que vous pouvez raconter sans regarder.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Brouillon aveugle : fermez le texte source et traduisez un morceau sans regarder la source.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Auto-édition : comparez le brouillon de traduction avec la source et apportez des corrections.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Vérification par les pairs : demandez à un partenaire de comparer le projet de traduction avec la source et de discuter des corrections; le traducteur apporte des modifications.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/>
          <p:nvPr/>
        </p:nvSpPr>
        <p:spPr>
          <a:xfrm>
            <a:off x="1284587" y="2440510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54798"/>
            <a:ext cx="2266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3688247" y="1423446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Consommer : lisez ou écoutez l'intégralité du chapitre à traduire.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Verbaliser : dans la langue cible, dites à une autre personne ce que vous lisez.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: divisez le chapitre en morceaux que vous pouvez raconter sans regarder.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Brouillon aveugle : fermez le texte source et traduisez un morceau sans regarder la source.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Auto-édition : comparez le brouillon de traduction avec la source et apportez des corrections.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par les pairs : demandez à un partenaire de comparer le projet de traduction avec la source et de discuter des corrections; le traducteur apporte des modifications.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Mots Clés : vérifiez les termes clés pour vous assurer qu'ils sont présents dans le projet et traduits de manière claire et cohérente.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1284587" y="2440510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3848"/>
            <a:ext cx="22860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3685036" y="1245121"/>
            <a:ext cx="78207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Consommer : lisez ou écoutez l'intégralité du chapitre à traduire.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Verbaliser : dans la langue cible, dites à une autre personne ce que vous lisez.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 : divisez le chapitre en morceaux que vous pouvez raconter sans regarder.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Brouillon aveugle : fermez le texte source et traduisez un morceau sans regarder la source.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Auto-édition : comparez le brouillon de traduction avec la source et apportez des corrections.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par les pairs : demandez à un partenaire de comparer le projet de traduction avec la source et de discuter des corrections; le traducteur apporte des modifications.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Mots Clés : vérifiez les termes clés pour vous assurer qu'ils sont présents dans le projet et traduits de manière claire et cohérente.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360"/>
              <a:buFont typeface="Century Gothic"/>
              <a:buAutoNum type="arabicPeriod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verset par verset : traduisez le brouillon oralement pendant que quelqu'un le vérifie par rapport à un texte source.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/>
        </p:nvSpPr>
        <p:spPr>
          <a:xfrm>
            <a:off x="618017" y="172675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Morceau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618022" y="1319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Verbaliser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618035" y="5131134"/>
            <a:ext cx="205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des Mots Clés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618035" y="5745846"/>
            <a:ext cx="2050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Verset par Verset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18025" y="716600"/>
            <a:ext cx="10354200" cy="5946300"/>
          </a:xfrm>
          <a:prstGeom prst="rect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636151" y="765525"/>
            <a:ext cx="81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Chapitre, lire l'intégralité du chapitre dans le texte source.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60500" y="81200"/>
            <a:ext cx="112830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3600"/>
              <a:t>Implémentation de MAST dans Rédacteur BTT </a:t>
            </a:r>
            <a:endParaRPr sz="3600"/>
          </a:p>
        </p:txBody>
      </p:sp>
      <p:sp>
        <p:nvSpPr>
          <p:cNvPr id="232" name="Google Shape;232;p14"/>
          <p:cNvSpPr txBox="1"/>
          <p:nvPr/>
        </p:nvSpPr>
        <p:spPr>
          <a:xfrm>
            <a:off x="2668700" y="3377638"/>
            <a:ext cx="830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Vérifier, comparez le brouillon de traduction avec la source et apportez des corrections ; utiliser les ressources ; placez les marqueurs de vers.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618022" y="3425200"/>
            <a:ext cx="19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Contrôle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618037" y="2474538"/>
            <a:ext cx="205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Brouillon Aveugle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2668690" y="4272966"/>
            <a:ext cx="830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Vérifier, demandez à un partenaire de comparer le brouillon de traduction avec la source et de discuter des corrections ; utilisez les ressources pour résoudre les problèmes.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6" name="Google Shape;236;p14"/>
          <p:cNvCxnSpPr/>
          <p:nvPr/>
        </p:nvCxnSpPr>
        <p:spPr>
          <a:xfrm>
            <a:off x="618035" y="4272978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4"/>
          <p:cNvSpPr txBox="1"/>
          <p:nvPr/>
        </p:nvSpPr>
        <p:spPr>
          <a:xfrm>
            <a:off x="5973025" y="716610"/>
            <a:ext cx="18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14"/>
          <p:cNvCxnSpPr/>
          <p:nvPr/>
        </p:nvCxnSpPr>
        <p:spPr>
          <a:xfrm>
            <a:off x="618025" y="3346450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14"/>
          <p:cNvCxnSpPr/>
          <p:nvPr/>
        </p:nvCxnSpPr>
        <p:spPr>
          <a:xfrm>
            <a:off x="618035" y="5793646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14"/>
          <p:cNvCxnSpPr/>
          <p:nvPr/>
        </p:nvCxnSpPr>
        <p:spPr>
          <a:xfrm>
            <a:off x="618035" y="5130900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14"/>
          <p:cNvCxnSpPr/>
          <p:nvPr/>
        </p:nvCxnSpPr>
        <p:spPr>
          <a:xfrm>
            <a:off x="618035" y="2389165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4"/>
          <p:cNvCxnSpPr/>
          <p:nvPr/>
        </p:nvCxnSpPr>
        <p:spPr>
          <a:xfrm>
            <a:off x="618035" y="1205747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14"/>
          <p:cNvCxnSpPr/>
          <p:nvPr/>
        </p:nvCxnSpPr>
        <p:spPr>
          <a:xfrm>
            <a:off x="618035" y="1662699"/>
            <a:ext cx="10354200" cy="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14"/>
          <p:cNvCxnSpPr/>
          <p:nvPr/>
        </p:nvCxnSpPr>
        <p:spPr>
          <a:xfrm rot="10800000">
            <a:off x="2668675" y="748200"/>
            <a:ext cx="10500" cy="5927100"/>
          </a:xfrm>
          <a:prstGeom prst="straightConnector1">
            <a:avLst/>
          </a:pr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4"/>
          <p:cNvSpPr txBox="1"/>
          <p:nvPr/>
        </p:nvSpPr>
        <p:spPr>
          <a:xfrm>
            <a:off x="618022" y="748175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Consommer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618023" y="4228138"/>
            <a:ext cx="192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Vérification par les Pairs</a:t>
            </a:r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2617088" y="1693600"/>
            <a:ext cx="841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découpage d'un morceau a été fait pour vous. Dans la vue Morceau, lisez un morceau jusqu'à ce que vous puissiez le répéter.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2668815" y="5289579"/>
            <a:ext cx="51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Consultez les ressources pour les termes clés.</a:t>
            </a:r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2567116" y="6034117"/>
            <a:ext cx="69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Peut utiliser les ressources pour une vérification approfondie.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2636141" y="1319943"/>
            <a:ext cx="192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Faire hors ligne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2660440" y="2401976"/>
            <a:ext cx="8126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Dans la vue Morceau, cliquez sur le « papier » derrière le texte source et traduisez le morceau. Vous ne pouvez pas voir la source pendant que vous traduisez.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1494722" y="2143076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4062677" y="2143076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6528144" y="2115366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9081296" y="2107445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Étapes de Rédaction du MAST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1104293" y="156828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Les quatre premières étapes de MAST sont les étapes de rédaction.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2766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Le résultat des étapes de rédaction est une première version de la traduction.</a:t>
            </a:r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>
            <a:off x="1502598" y="2148110"/>
            <a:ext cx="9311486" cy="3028710"/>
            <a:chOff x="1475166" y="3256474"/>
            <a:chExt cx="9311486" cy="3028710"/>
          </a:xfrm>
        </p:grpSpPr>
        <p:pic>
          <p:nvPicPr>
            <p:cNvPr id="263" name="Google Shape;26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72152" y="3256474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21536" y="3256474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75166" y="3256474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034927" y="3256474"/>
              <a:ext cx="1714500" cy="2333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5"/>
            <p:cNvSpPr txBox="1"/>
            <p:nvPr/>
          </p:nvSpPr>
          <p:spPr>
            <a:xfrm>
              <a:off x="1569718" y="5638689"/>
              <a:ext cx="171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Consommer</a:t>
              </a:r>
              <a:endParaRPr/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4175243" y="5638689"/>
              <a:ext cx="142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Verbaliser</a:t>
              </a:r>
              <a:endParaRPr/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6678418" y="5666389"/>
              <a:ext cx="126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Morceau</a:t>
              </a:r>
              <a:endParaRPr/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9294453" y="5638684"/>
              <a:ext cx="1269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Brouillon Aveugle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8607654" y="137084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839" y="2543836"/>
            <a:ext cx="7070014" cy="417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1 : Consommer</a:t>
            </a:r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77415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Chapitre, lisez un chapitre entier.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Obtenez une vue d'ensemble de l'histoire ou du      passage.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832" y="137084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/>
          <p:nvPr/>
        </p:nvSpPr>
        <p:spPr>
          <a:xfrm>
            <a:off x="3739487" y="2934271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2136871" y="2933429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du chapitre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8605808" y="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5808" y="40664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2 : Verbaliser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77415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Faites ceci hors ligne.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Dites à une autre personne ce que vous avez lu ou        dites simplement à voix haute si personne d’autre                      n’est disponible. 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1214" y="2847568"/>
            <a:ext cx="6574506" cy="382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/>
          <p:nvPr/>
        </p:nvSpPr>
        <p:spPr>
          <a:xfrm>
            <a:off x="8660672" y="36576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349" y="2781673"/>
            <a:ext cx="6736875" cy="398025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3 : Morceau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77415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Le découpage en morceau a été fait pour vous.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En mode de Morceau, lisez une section jusqu'à ce                              que vous pensiez pouvoir la traduire sans la regarder.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302" name="Google Shape;302;p18"/>
          <p:cNvSpPr/>
          <p:nvPr/>
        </p:nvSpPr>
        <p:spPr>
          <a:xfrm>
            <a:off x="2627061" y="3424528"/>
            <a:ext cx="403032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1199271" y="3424536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</a:t>
            </a:r>
            <a:endParaRPr/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0672" y="46152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/>
          <p:nvPr/>
        </p:nvSpPr>
        <p:spPr>
          <a:xfrm>
            <a:off x="8625066" y="135959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6373" y="2640690"/>
            <a:ext cx="6736875" cy="398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066" y="135959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4 : Brouillon                      Aveugle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477685" y="1760222"/>
            <a:ext cx="7741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« morceau de papier » derrière le                       morceau.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/>
          </a:p>
        </p:txBody>
      </p:sp>
      <p:sp>
        <p:nvSpPr>
          <p:cNvPr id="315" name="Google Shape;315;p19"/>
          <p:cNvSpPr txBox="1"/>
          <p:nvPr/>
        </p:nvSpPr>
        <p:spPr>
          <a:xfrm>
            <a:off x="1380245" y="319697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</a:t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2819085" y="3283545"/>
            <a:ext cx="403032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7" name="Google Shape;317;p19"/>
          <p:cNvCxnSpPr/>
          <p:nvPr/>
        </p:nvCxnSpPr>
        <p:spPr>
          <a:xfrm>
            <a:off x="4500825" y="2190050"/>
            <a:ext cx="4893600" cy="25245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1092" y="1350983"/>
            <a:ext cx="38385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Implémenter les étapes MAST avec Rédacteur BTT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Effectuer des traductions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Utiliser les ressources de Rédacteur BTT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Vérifier et modifier les traductions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614952" y="36576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547" y="3202199"/>
            <a:ext cx="8657143" cy="19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952" y="36576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MAST Étape 4 : Brouillon                      Aveugle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477685" y="1714297"/>
            <a:ext cx="7741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« morceau de papier » derrière le                       morceau.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votre traduction du morceau dans la « carte de note. »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328" name="Google Shape;328;p20"/>
          <p:cNvSpPr txBox="1"/>
          <p:nvPr/>
        </p:nvSpPr>
        <p:spPr>
          <a:xfrm>
            <a:off x="483319" y="3571043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- traduction    « carte de note »</a:t>
            </a: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2107403" y="2894167"/>
            <a:ext cx="4171220" cy="1779688"/>
            <a:chOff x="4724401" y="2556281"/>
            <a:chExt cx="4171220" cy="2029574"/>
          </a:xfrm>
        </p:grpSpPr>
        <p:sp>
          <p:nvSpPr>
            <p:cNvPr id="330" name="Google Shape;330;p20"/>
            <p:cNvSpPr/>
            <p:nvPr/>
          </p:nvSpPr>
          <p:spPr>
            <a:xfrm>
              <a:off x="4724401" y="3397453"/>
              <a:ext cx="4171220" cy="1188402"/>
            </a:xfrm>
            <a:prstGeom prst="roundRect">
              <a:avLst>
                <a:gd name="adj" fmla="val 16667"/>
              </a:avLst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6658573" y="2556281"/>
              <a:ext cx="371700" cy="12042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/>
        </p:nvSpPr>
        <p:spPr>
          <a:xfrm>
            <a:off x="8651528" y="93345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8500" y="3344325"/>
            <a:ext cx="6245075" cy="35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1528" y="70224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MAST Étape 4 : Brouillon                      Aveugle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1484310" y="1668372"/>
            <a:ext cx="9817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800"/>
              <a:t>Cliquez sur « morceau de papier » derrière le morceau.</a:t>
            </a:r>
            <a:endParaRPr sz="180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800"/>
              <a:t>Tapez votre traduction du morceau dans la « carte                                                                de note. »</a:t>
            </a:r>
            <a:endParaRPr sz="1800"/>
          </a:p>
          <a:p>
            <a:pPr marL="457200" lvl="0" indent="-444500" algn="l" rtl="0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800"/>
              <a:t>Une fois terminé, cliquez sur « morceau de papier » derrière le morceau traduit pour revenir à la source.</a:t>
            </a:r>
            <a:endParaRPr sz="1800"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342" name="Google Shape;342;p21"/>
          <p:cNvSpPr txBox="1"/>
          <p:nvPr/>
        </p:nvSpPr>
        <p:spPr>
          <a:xfrm>
            <a:off x="1484311" y="4867860"/>
            <a:ext cx="1624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Vue de Morceau - traduction    « carte de note » </a:t>
            </a:r>
            <a:endParaRPr/>
          </a:p>
        </p:txBody>
      </p:sp>
      <p:cxnSp>
        <p:nvCxnSpPr>
          <p:cNvPr id="343" name="Google Shape;343;p21"/>
          <p:cNvCxnSpPr/>
          <p:nvPr/>
        </p:nvCxnSpPr>
        <p:spPr>
          <a:xfrm>
            <a:off x="5051925" y="3292225"/>
            <a:ext cx="1836900" cy="23421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8631936" y="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1936" y="0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MAST Étape 4 : Brouillon                      Aveugle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1"/>
          </p:nvPr>
        </p:nvSpPr>
        <p:spPr>
          <a:xfrm>
            <a:off x="1438385" y="1744922"/>
            <a:ext cx="95433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« morceau de papier » derrière le                                                   morceau.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votre traduction du morceau dans la « carte                                                                de note. »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Une fois terminé, cliquez sur « morceau de papier » derrière le morceau traduit pour revenir à la source.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Traduisez chaque morceau du chapitre ou du passage, un par un.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Étapes de Vérification du MAST</a:t>
            </a:r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body" idx="1"/>
          </p:nvPr>
        </p:nvSpPr>
        <p:spPr>
          <a:xfrm>
            <a:off x="1103300" y="2052925"/>
            <a:ext cx="8946600" cy="4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Les quatre dernières étapes de MAST sont les étapes de vérification.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 résultat des étapes de vérification est une traduction vérifiée de niveau un.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1621967" y="2502853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9340298" y="2502853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6780857" y="2502853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4175159" y="2502853"/>
            <a:ext cx="2266949" cy="24332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3" name="Google Shape;363;p23"/>
          <p:cNvGrpSpPr/>
          <p:nvPr/>
        </p:nvGrpSpPr>
        <p:grpSpPr>
          <a:xfrm>
            <a:off x="1595132" y="2544891"/>
            <a:ext cx="10030490" cy="3118309"/>
            <a:chOff x="1597304" y="3194587"/>
            <a:chExt cx="10030490" cy="3118309"/>
          </a:xfrm>
        </p:grpSpPr>
        <p:sp>
          <p:nvSpPr>
            <p:cNvPr id="364" name="Google Shape;364;p23"/>
            <p:cNvSpPr txBox="1"/>
            <p:nvPr/>
          </p:nvSpPr>
          <p:spPr>
            <a:xfrm>
              <a:off x="1939971" y="5666396"/>
              <a:ext cx="162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Édition Automatique</a:t>
              </a:r>
              <a:endParaRPr/>
            </a:p>
          </p:txBody>
        </p:sp>
        <p:sp>
          <p:nvSpPr>
            <p:cNvPr id="365" name="Google Shape;365;p23"/>
            <p:cNvSpPr txBox="1"/>
            <p:nvPr/>
          </p:nvSpPr>
          <p:spPr>
            <a:xfrm>
              <a:off x="4733570" y="5666396"/>
              <a:ext cx="1629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Modification par les Pairs</a:t>
              </a:r>
              <a:endParaRPr/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6570704" y="5666394"/>
              <a:ext cx="2488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Vérification des Mots Clés</a:t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9267373" y="5666394"/>
              <a:ext cx="2252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Vérification Verset par Verset</a:t>
              </a:r>
              <a:endParaRPr/>
            </a:p>
          </p:txBody>
        </p:sp>
        <p:pic>
          <p:nvPicPr>
            <p:cNvPr id="368" name="Google Shape;368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7777" y="3218399"/>
              <a:ext cx="226695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341794" y="3227924"/>
              <a:ext cx="2286000" cy="2266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>
            <a:spLocks noGrp="1"/>
          </p:cNvSpPr>
          <p:nvPr>
            <p:ph type="body" idx="1"/>
          </p:nvPr>
        </p:nvSpPr>
        <p:spPr>
          <a:xfrm>
            <a:off x="1133912" y="1853118"/>
            <a:ext cx="100614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Au cours de l'une des étapes de vérification, vous pouvez utiliser les ressources du Rédacteur BTT pour vous aider.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Dans la vue de vérification, faites défiler l'écran vers la droite pour afficher les ressources.</a:t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764" y="2935823"/>
            <a:ext cx="6436421" cy="37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/>
        </p:nvSpPr>
        <p:spPr>
          <a:xfrm>
            <a:off x="1541973" y="3944352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Vue de Vérification</a:t>
            </a:r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4116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Utilisation des Ressources du Rédacteur BTT lors de la Vérification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3132764" y="3939020"/>
            <a:ext cx="353702" cy="3693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522" y="2866029"/>
            <a:ext cx="6683383" cy="393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Utilisation des Ressources de Rédacteur BTT</a:t>
            </a:r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body" idx="1"/>
          </p:nvPr>
        </p:nvSpPr>
        <p:spPr>
          <a:xfrm>
            <a:off x="1092101" y="185324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Les ressources affichées concernent chaque morceau.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Trois onglets affichent les trois types de ressources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Remarques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Mots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Questions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 4ème onglet                                                                                                                               affiche l'UDB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8274392" y="4536426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455729" y="2866029"/>
            <a:ext cx="512700" cy="3684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9147274" y="4543675"/>
            <a:ext cx="573206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4095470" y="3916920"/>
            <a:ext cx="353702" cy="3693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10020156" y="4543675"/>
            <a:ext cx="460958" cy="3684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0710" y="1974847"/>
            <a:ext cx="3971429" cy="48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Utilisation des Notes de Traduction</a:t>
            </a:r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Les notes affichent des informations détaillées                                                                                      et / ou des suggestions de traduction sur un                                                                                 mot ou une phrase du morceau.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Notes.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une note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Il peut y avoir des liens vers des informations                                        supplémentaires.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la note.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8596669" y="4130608"/>
            <a:ext cx="961859" cy="22193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1" name="Google Shape;401;p26"/>
          <p:cNvCxnSpPr/>
          <p:nvPr/>
        </p:nvCxnSpPr>
        <p:spPr>
          <a:xfrm rot="10800000" flipH="1">
            <a:off x="4370832" y="4230624"/>
            <a:ext cx="3968496" cy="24079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Utiliser des Mots de Traduction</a:t>
            </a:r>
            <a:endParaRPr/>
          </a:p>
        </p:txBody>
      </p:sp>
      <p:sp>
        <p:nvSpPr>
          <p:cNvPr id="407" name="Google Shape;407;p27"/>
          <p:cNvSpPr txBox="1">
            <a:spLocks noGrp="1"/>
          </p:cNvSpPr>
          <p:nvPr>
            <p:ph type="body" idx="1"/>
          </p:nvPr>
        </p:nvSpPr>
        <p:spPr>
          <a:xfrm>
            <a:off x="1484311" y="1423447"/>
            <a:ext cx="6133810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Les mots sont des mots clés ou des termes dans le passage avec des définitions, des informations supplémentaires et / ou des suggestions de traduction.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Mots.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 mot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Il peut y avoir des liens vers d'autres mots ou des informations supplémentaires.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le                            mot.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grpSp>
        <p:nvGrpSpPr>
          <p:cNvPr id="408" name="Google Shape;408;p27"/>
          <p:cNvGrpSpPr/>
          <p:nvPr/>
        </p:nvGrpSpPr>
        <p:grpSpPr>
          <a:xfrm>
            <a:off x="7923021" y="1423446"/>
            <a:ext cx="3580001" cy="5125825"/>
            <a:chOff x="9090143" y="262737"/>
            <a:chExt cx="2784668" cy="4377742"/>
          </a:xfrm>
        </p:grpSpPr>
        <p:pic>
          <p:nvPicPr>
            <p:cNvPr id="409" name="Google Shape;409;p27"/>
            <p:cNvPicPr preferRelativeResize="0"/>
            <p:nvPr/>
          </p:nvPicPr>
          <p:blipFill rotWithShape="1">
            <a:blip r:embed="rId3">
              <a:alphaModFix/>
            </a:blip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7"/>
            <p:cNvPicPr preferRelativeResize="0"/>
            <p:nvPr/>
          </p:nvPicPr>
          <p:blipFill rotWithShape="1">
            <a:blip r:embed="rId4">
              <a:alphaModFix/>
            </a:blip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1" name="Google Shape;411;p27"/>
          <p:cNvCxnSpPr/>
          <p:nvPr/>
        </p:nvCxnSpPr>
        <p:spPr>
          <a:xfrm>
            <a:off x="6245950" y="4195400"/>
            <a:ext cx="1888200" cy="12393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9737" y="2150180"/>
            <a:ext cx="3990476" cy="29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Utiliser des Questions de Traduction</a:t>
            </a:r>
            <a:endParaRPr/>
          </a:p>
        </p:txBody>
      </p:sp>
      <p:sp>
        <p:nvSpPr>
          <p:cNvPr id="418" name="Google Shape;418;p28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102160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Des questions peuvent être utilisées dans les étapes de vérification pour déterminer si la traduction est claire et précise.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l'onglet Questions.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une question pour l'ouvrir.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Si quelqu'un ne peut pas répondre correctement à la question simplement en lisant la traduction, la traduction peut ne pas être claire et / ou exacte.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FERMER pour fermer la question.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/>
          <p:nvPr/>
        </p:nvSpPr>
        <p:spPr>
          <a:xfrm>
            <a:off x="9743096" y="148133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096" y="148227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sp>
        <p:nvSpPr>
          <p:cNvPr id="427" name="Google Shape;427;p29"/>
          <p:cNvSpPr txBox="1">
            <a:spLocks noGrp="1"/>
          </p:cNvSpPr>
          <p:nvPr>
            <p:ph type="body" idx="1"/>
          </p:nvPr>
        </p:nvSpPr>
        <p:spPr>
          <a:xfrm>
            <a:off x="1455610" y="1092047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                                                                                                                       l'icône en                                                                                                                                                       forme de                                                                                                                                     crayon pour                                                                                                                                      modifier.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grpSp>
        <p:nvGrpSpPr>
          <p:cNvPr id="428" name="Google Shape;428;p29"/>
          <p:cNvGrpSpPr/>
          <p:nvPr/>
        </p:nvGrpSpPr>
        <p:grpSpPr>
          <a:xfrm>
            <a:off x="3859054" y="2628996"/>
            <a:ext cx="6919753" cy="4065452"/>
            <a:chOff x="3933129" y="2644321"/>
            <a:chExt cx="6919753" cy="4065452"/>
          </a:xfrm>
        </p:grpSpPr>
        <p:pic>
          <p:nvPicPr>
            <p:cNvPr id="429" name="Google Shape;429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33129" y="2644321"/>
              <a:ext cx="6919753" cy="4065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43027" y="4604779"/>
              <a:ext cx="364663" cy="3258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29"/>
          <p:cNvGrpSpPr/>
          <p:nvPr/>
        </p:nvGrpSpPr>
        <p:grpSpPr>
          <a:xfrm>
            <a:off x="9386175" y="5272450"/>
            <a:ext cx="2807700" cy="715950"/>
            <a:chOff x="9353043" y="5609625"/>
            <a:chExt cx="2807700" cy="715950"/>
          </a:xfrm>
        </p:grpSpPr>
        <p:cxnSp>
          <p:nvCxnSpPr>
            <p:cNvPr id="432" name="Google Shape;432;p29"/>
            <p:cNvCxnSpPr>
              <a:stCxn id="433" idx="1"/>
            </p:cNvCxnSpPr>
            <p:nvPr/>
          </p:nvCxnSpPr>
          <p:spPr>
            <a:xfrm flipH="1">
              <a:off x="9353043" y="5932875"/>
              <a:ext cx="1466700" cy="3927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33" name="Google Shape;433;p29"/>
            <p:cNvSpPr txBox="1"/>
            <p:nvPr/>
          </p:nvSpPr>
          <p:spPr>
            <a:xfrm>
              <a:off x="10819743" y="5609625"/>
              <a:ext cx="134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Mot manquant</a:t>
              </a:r>
              <a:endParaRPr/>
            </a:p>
          </p:txBody>
        </p:sp>
      </p:grpSp>
      <p:sp>
        <p:nvSpPr>
          <p:cNvPr id="434" name="Google Shape;434;p29"/>
          <p:cNvSpPr txBox="1"/>
          <p:nvPr/>
        </p:nvSpPr>
        <p:spPr>
          <a:xfrm>
            <a:off x="2420203" y="3838700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Vue de Vérification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0216006" y="4561733"/>
            <a:ext cx="445800" cy="4458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3782518" y="3777442"/>
            <a:ext cx="573300" cy="3684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7" name="Google Shape;437;p29"/>
          <p:cNvGrpSpPr/>
          <p:nvPr/>
        </p:nvGrpSpPr>
        <p:grpSpPr>
          <a:xfrm>
            <a:off x="10058500" y="6151300"/>
            <a:ext cx="2162100" cy="646500"/>
            <a:chOff x="9703950" y="6189628"/>
            <a:chExt cx="2162100" cy="646500"/>
          </a:xfrm>
        </p:grpSpPr>
        <p:cxnSp>
          <p:nvCxnSpPr>
            <p:cNvPr id="438" name="Google Shape;438;p29"/>
            <p:cNvCxnSpPr>
              <a:stCxn id="439" idx="1"/>
            </p:cNvCxnSpPr>
            <p:nvPr/>
          </p:nvCxnSpPr>
          <p:spPr>
            <a:xfrm flipH="1">
              <a:off x="9703950" y="6512878"/>
              <a:ext cx="649200" cy="360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39" name="Google Shape;439;p29"/>
            <p:cNvSpPr txBox="1"/>
            <p:nvPr/>
          </p:nvSpPr>
          <p:spPr>
            <a:xfrm>
              <a:off x="10353150" y="6189628"/>
              <a:ext cx="1512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Période manquante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 rot="-2055019">
            <a:off x="9402228" y="512550"/>
            <a:ext cx="1665786" cy="2890348"/>
          </a:xfrm>
          <a:prstGeom prst="ellipse">
            <a:avLst/>
          </a:prstGeom>
          <a:solidFill>
            <a:schemeClr val="l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24317">
            <a:off x="8991097" y="508973"/>
            <a:ext cx="2688548" cy="268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Au fur et à mesure que vous traduisez</a:t>
            </a:r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1086593" y="1785259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Prier que Dieu vous aide à faire une traduction facile à                                                 comprendre et fidèle aux Écritures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Traduire tout ce qui est dans la langue du texte source.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N'ajouter rien qui ne soit pas nécessaire à la compréhension.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Effectuer toujours la traduction selon les Directives de traduction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https://read.bibletranslationtools.org/u/WycliffeAssociates/en_tm/dc23f839f6/#translation-guidelines</a:t>
            </a:r>
            <a:r>
              <a:rPr lang="en-US"/>
              <a:t>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Assurer l'adhésion à la Déclaration de foi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https://bibleineverylanguage.org/statement-of-faith/</a:t>
            </a:r>
            <a:r>
              <a:rPr lang="en-US"/>
              <a:t>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Utilisez les mots de traduction, les notes de traduction et les questions de traduction (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https://bibleineverylanguage.org/translations</a:t>
            </a:r>
            <a:r>
              <a:rPr lang="en-US"/>
              <a:t>) pour vous aider à faire une meilleure traduction. Ces ressources sont également disponibles dans Rédacteur BTT, dans la vue Check du projet.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/>
          <p:nvPr/>
        </p:nvSpPr>
        <p:spPr>
          <a:xfrm>
            <a:off x="9743096" y="148133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6" name="Google Shape;44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919" y="2911646"/>
            <a:ext cx="6285583" cy="379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3096" y="148227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 l'icône en forme de crayon pour modifier.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endParaRPr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/>
          </a:p>
        </p:txBody>
      </p:sp>
      <p:grpSp>
        <p:nvGrpSpPr>
          <p:cNvPr id="450" name="Google Shape;450;p30"/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451" name="Google Shape;451;p30"/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3" name="Google Shape;453;p30"/>
          <p:cNvSpPr txBox="1"/>
          <p:nvPr/>
        </p:nvSpPr>
        <p:spPr>
          <a:xfrm>
            <a:off x="1484309" y="3039348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                                                                    pour enregistrer.</a:t>
            </a:r>
            <a:endParaRPr/>
          </a:p>
          <a:p>
            <a: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None/>
            </a:pP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/>
          <p:nvPr/>
        </p:nvSpPr>
        <p:spPr>
          <a:xfrm>
            <a:off x="9743096" y="148133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3918" y="2894868"/>
            <a:ext cx="6299677" cy="379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3096" y="148227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Step 5 : Self Edit</a:t>
            </a:r>
            <a:endParaRPr/>
          </a:p>
        </p:txBody>
      </p:sp>
      <p:sp>
        <p:nvSpPr>
          <p:cNvPr id="464" name="Google Shape;464;p31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 l'icône en forme de crayon pour modifier.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endParaRPr/>
          </a:p>
          <a:p>
            <a:pPr marL="1371600" lvl="2" indent="-396239" algn="l" rtl="0">
              <a:spcBef>
                <a:spcPts val="1000"/>
              </a:spcBef>
              <a:spcAft>
                <a:spcPts val="0"/>
              </a:spcAft>
              <a:buSzPts val="960"/>
              <a:buFont typeface="Century Gothic"/>
              <a:buNone/>
            </a:pPr>
            <a:endParaRPr sz="1200"/>
          </a:p>
        </p:txBody>
      </p:sp>
      <p:cxnSp>
        <p:nvCxnSpPr>
          <p:cNvPr id="465" name="Google Shape;465;p31"/>
          <p:cNvCxnSpPr/>
          <p:nvPr/>
        </p:nvCxnSpPr>
        <p:spPr>
          <a:xfrm>
            <a:off x="8693260" y="5307049"/>
            <a:ext cx="655456" cy="7742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6" name="Google Shape;466;p31"/>
          <p:cNvSpPr txBox="1"/>
          <p:nvPr/>
        </p:nvSpPr>
        <p:spPr>
          <a:xfrm>
            <a:off x="1474658" y="3032643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                                                                                                                                                   pour enregistrer.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1474658" y="4187485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6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glisser les                                                                                                     marqueurs de vers.</a:t>
            </a: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/>
          <p:nvPr/>
        </p:nvSpPr>
        <p:spPr>
          <a:xfrm>
            <a:off x="9743096" y="148133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4" name="Google Shape;4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585" y="2912847"/>
            <a:ext cx="6653255" cy="374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3096" y="148227"/>
            <a:ext cx="2266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5 : Auto-édition</a:t>
            </a:r>
            <a:endParaRPr/>
          </a:p>
        </p:txBody>
      </p:sp>
      <p:sp>
        <p:nvSpPr>
          <p:cNvPr id="477" name="Google Shape;477;p32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la Vue de Vérification, vous voyez la source et la traduction côté à côté.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Comparez et notez les changements nécessaires.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Cliquez sur  l'icône en forme de crayon pour modifier.</a:t>
            </a:r>
            <a:endParaRPr/>
          </a:p>
          <a:p>
            <a:pPr marL="1371600" lvl="2" indent="-3556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endParaRPr sz="2000"/>
          </a:p>
        </p:txBody>
      </p:sp>
      <p:sp>
        <p:nvSpPr>
          <p:cNvPr id="478" name="Google Shape;478;p32"/>
          <p:cNvSpPr txBox="1"/>
          <p:nvPr/>
        </p:nvSpPr>
        <p:spPr>
          <a:xfrm>
            <a:off x="1484308" y="3055868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des corrections.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4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Cliquez sur la coche                                                                                                                                                    pour enregistrer.</a:t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1484308" y="4137823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6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glisser les                                                                                                          marqueurs de vers.</a:t>
            </a:r>
            <a:endParaRPr/>
          </a:p>
          <a:p>
            <a: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None/>
            </a:pP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1455609" y="4828490"/>
            <a:ext cx="828748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7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Marquer le                                                                                                                    morceau comme                                                                                            terminé.</a:t>
            </a:r>
            <a:endParaRPr/>
          </a:p>
          <a:p>
            <a: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None/>
            </a:pP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0292054" y="6160467"/>
            <a:ext cx="735786" cy="41563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1455606" y="5791204"/>
            <a:ext cx="27552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AutoNum type="arabicPeriod" startAt="8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tous les morceaux dans le passage.</a:t>
            </a:r>
            <a:endParaRPr/>
          </a:p>
          <a:p>
            <a:pPr marL="457200" marR="0" lvl="0" indent="-3556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Font typeface="Century Gothic"/>
              <a:buNone/>
            </a:pPr>
            <a:endParaRPr sz="2000" b="0" i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3" name="Google Shape;483;p32"/>
          <p:cNvGrpSpPr/>
          <p:nvPr/>
        </p:nvGrpSpPr>
        <p:grpSpPr>
          <a:xfrm>
            <a:off x="8444272" y="3843638"/>
            <a:ext cx="2519328" cy="646500"/>
            <a:chOff x="8481216" y="3724472"/>
            <a:chExt cx="2519328" cy="646500"/>
          </a:xfrm>
        </p:grpSpPr>
        <p:sp>
          <p:nvSpPr>
            <p:cNvPr id="484" name="Google Shape;484;p32"/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5" name="Google Shape;485;p32"/>
            <p:cNvSpPr txBox="1"/>
            <p:nvPr/>
          </p:nvSpPr>
          <p:spPr>
            <a:xfrm>
              <a:off x="8481216" y="3724472"/>
              <a:ext cx="2014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Plus d'icône d'édition!</a:t>
              </a:r>
              <a:endParaRPr/>
            </a:p>
          </p:txBody>
        </p:sp>
      </p:grpSp>
      <p:sp>
        <p:nvSpPr>
          <p:cNvPr id="486" name="Google Shape;486;p32"/>
          <p:cNvSpPr/>
          <p:nvPr/>
        </p:nvSpPr>
        <p:spPr>
          <a:xfrm>
            <a:off x="7531825" y="4748300"/>
            <a:ext cx="2519400" cy="982800"/>
          </a:xfrm>
          <a:prstGeom prst="wedgeRectCallout">
            <a:avLst>
              <a:gd name="adj1" fmla="val 59368"/>
              <a:gd name="adj2" fmla="val 86884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 fois terminé, marquez le morceau comme terminé.</a:t>
            </a:r>
            <a:endParaRPr/>
          </a:p>
        </p:txBody>
      </p:sp>
      <p:cxnSp>
        <p:nvCxnSpPr>
          <p:cNvPr id="487" name="Google Shape;487;p32"/>
          <p:cNvCxnSpPr>
            <a:stCxn id="481" idx="3"/>
          </p:cNvCxnSpPr>
          <p:nvPr/>
        </p:nvCxnSpPr>
        <p:spPr>
          <a:xfrm rot="10800000">
            <a:off x="10973240" y="4017785"/>
            <a:ext cx="54600" cy="2350500"/>
          </a:xfrm>
          <a:prstGeom prst="curvedConnector4">
            <a:avLst>
              <a:gd name="adj1" fmla="val -1832410"/>
              <a:gd name="adj2" fmla="val 109998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"/>
          <p:cNvSpPr/>
          <p:nvPr/>
        </p:nvSpPr>
        <p:spPr>
          <a:xfrm>
            <a:off x="9613710" y="505386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390" y="2974945"/>
            <a:ext cx="6875414" cy="37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9003" y="491179"/>
            <a:ext cx="23336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 6 du MAST : Modification                                                                           par les Pairs</a:t>
            </a:r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1"/>
          </p:nvPr>
        </p:nvSpPr>
        <p:spPr>
          <a:xfrm>
            <a:off x="1484310" y="1668372"/>
            <a:ext cx="82875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En mode vérification, demandez à une autre personne de vérifier votre traduction.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Discutez des corrections suggérées.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Pour modifier un                                                                                                        morceau, cliquez                                                                                                         sur le bouton à                                                                                                         bascule                                                                                                                         « Morceau                                                                                                       Terminé »,                                                                                                 puis cliquez sur                                                                                                        l'icône en forme                                                                                                                                de crayon.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sp>
        <p:nvSpPr>
          <p:cNvPr id="498" name="Google Shape;498;p33"/>
          <p:cNvSpPr/>
          <p:nvPr/>
        </p:nvSpPr>
        <p:spPr>
          <a:xfrm>
            <a:off x="10369803" y="6320991"/>
            <a:ext cx="791562" cy="41563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10715815" y="4086852"/>
            <a:ext cx="445550" cy="44555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/>
          <p:nvPr/>
        </p:nvSpPr>
        <p:spPr>
          <a:xfrm>
            <a:off x="9613710" y="505386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6" name="Google Shape;5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5678" y="481654"/>
            <a:ext cx="2266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7 : Vérification des Conditions Importantes </a:t>
            </a:r>
            <a:endParaRPr/>
          </a:p>
        </p:txBody>
      </p:sp>
      <p:sp>
        <p:nvSpPr>
          <p:cNvPr id="508" name="Google Shape;508;p34"/>
          <p:cNvSpPr txBox="1">
            <a:spLocks noGrp="1"/>
          </p:cNvSpPr>
          <p:nvPr>
            <p:ph type="body" idx="1"/>
          </p:nvPr>
        </p:nvSpPr>
        <p:spPr>
          <a:xfrm>
            <a:off x="985183" y="1972087"/>
            <a:ext cx="543390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Utilisez la ressource Mots de traduction.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Assurez-vous que tous les termes et concepts importants sont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Présent dans la traduction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Traduit de manière claire et précise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Traduit de manière cohérente</a:t>
            </a:r>
            <a:endParaRPr/>
          </a:p>
          <a:p>
            <a:pPr marL="457200" lvl="0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/>
          </a:p>
        </p:txBody>
      </p:sp>
      <p:pic>
        <p:nvPicPr>
          <p:cNvPr id="509" name="Google Shape;5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4179" y="2454257"/>
            <a:ext cx="3638218" cy="4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/>
          <p:nvPr/>
        </p:nvSpPr>
        <p:spPr>
          <a:xfrm>
            <a:off x="9613710" y="505386"/>
            <a:ext cx="2295649" cy="233371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6" name="Google Shape;5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7982" y="2934253"/>
            <a:ext cx="6875414" cy="37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6628" y="491179"/>
            <a:ext cx="22860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5"/>
          <p:cNvSpPr txBox="1">
            <a:spLocks noGrp="1"/>
          </p:cNvSpPr>
          <p:nvPr>
            <p:ph type="title"/>
          </p:nvPr>
        </p:nvSpPr>
        <p:spPr>
          <a:xfrm>
            <a:off x="309372" y="49117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Étape 8 : Vérification Verset par Verset</a:t>
            </a:r>
            <a:endParaRPr/>
          </a:p>
        </p:txBody>
      </p:sp>
      <p:sp>
        <p:nvSpPr>
          <p:cNvPr id="519" name="Google Shape;519;p35"/>
          <p:cNvSpPr txBox="1">
            <a:spLocks noGrp="1"/>
          </p:cNvSpPr>
          <p:nvPr>
            <p:ph type="body" idx="1"/>
          </p:nvPr>
        </p:nvSpPr>
        <p:spPr>
          <a:xfrm>
            <a:off x="948007" y="1821062"/>
            <a:ext cx="84354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Retraduire oralement votre traduction dans la langue du vérificateur (peut avoir besoin d'un interprète intermédiaire).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Les vérificateurs comparent la signification avec la source dans leur langue.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Discutez des corrections                                                                                   suggérées ; utiliser les                                                                                                   ressources pour résoudre                                                                                                       tout différend.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Pour modifier un morceau,                                                                                    cliquez sur le bouton                                                                                             « Morceau Terminé », puis                                                                                                 cliquez sur l'icône en                                                                                                           forme de crayon.</a:t>
            </a:r>
            <a:endParaRPr sz="1800"/>
          </a:p>
        </p:txBody>
      </p:sp>
      <p:sp>
        <p:nvSpPr>
          <p:cNvPr id="520" name="Google Shape;520;p35"/>
          <p:cNvSpPr/>
          <p:nvPr/>
        </p:nvSpPr>
        <p:spPr>
          <a:xfrm>
            <a:off x="10863619" y="6280299"/>
            <a:ext cx="791562" cy="41563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11209631" y="4043112"/>
            <a:ext cx="445550" cy="44555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36" descr="A close up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8551" y="1350983"/>
            <a:ext cx="38385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Implémenter les étapes MAST avec le Rédacteur BTT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Effectuer des traductions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Utiliser les ressources de Rédacteur BTT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Vérifier et modifier les traductions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Exécution de la Traduction de la langue maternelle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Pour traduire de l'anglais ou d'une langue de passerelle (pas de majuscule)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Utiliser le processus MAST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Travailler dans un projet de texte dans Rédacteur BTT 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MAST et Rédacteur BTT 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1484311" y="1423447"/>
            <a:ext cx="5581508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MAST est une méthode qui 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Permet une traduction rapide et précise du texte de la Bible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Utilise des locuteurs natifs pour faire la traduction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Peut être implémenté avec Rédacteur BTT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Se compose de 8 étapes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6833" y="1423447"/>
            <a:ext cx="4276190" cy="36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1284588" y="244051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10"/>
            <a:ext cx="17145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1284588" y="244051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9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Verbaliser : dans la langue cible, dites à une autre personne ce que vous lisez.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1284588" y="244051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88" y="2440508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Verbaliser : dans la langue cible, dites à une autre personne ce que vous lisez.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Morceau : divisez le chapitre en morceaux que vous pouvez raconter sans regarder.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1284588" y="2440510"/>
            <a:ext cx="1714500" cy="241495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231" y="2472251"/>
            <a:ext cx="1714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8 Étapes de MAST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3682314" y="1423447"/>
            <a:ext cx="782070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Consommer : lisez ou écoutez l'intégralité du chapitre à traduire.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Verbaliser : dans la langue cible, dites à une autre personne ce que vous lisez.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Morceau : divisez le chapitre en morceaux que vous pouvez raconter sans regarder.</a:t>
            </a:r>
            <a:endParaRPr sz="17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360"/>
              <a:buFont typeface="Century Gothic"/>
              <a:buAutoNum type="arabicPeriod"/>
            </a:pPr>
            <a:r>
              <a:rPr lang="en-US" sz="1700"/>
              <a:t>Brouillon aveugle : fermez le texte source et traduisez un morceau sans regarder la source.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2207</Words>
  <Application>Microsoft Office PowerPoint</Application>
  <PresentationFormat>Widescreen</PresentationFormat>
  <Paragraphs>242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Noto Sans Symbols</vt:lpstr>
      <vt:lpstr>Century Gothic</vt:lpstr>
      <vt:lpstr>Calibri</vt:lpstr>
      <vt:lpstr>Arial</vt:lpstr>
      <vt:lpstr>Ion</vt:lpstr>
      <vt:lpstr>"Effectuer des Traductions dans des Projets de la  Langue Maternelle" </vt:lpstr>
      <vt:lpstr>De quoi parle cette présentation ?</vt:lpstr>
      <vt:lpstr>Au fur et à mesure que vous traduisez</vt:lpstr>
      <vt:lpstr>Exécution de la Traduction de la langue maternelle</vt:lpstr>
      <vt:lpstr>MAST et Rédacteur BTT 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8 Étapes de MAST</vt:lpstr>
      <vt:lpstr>Implémentation de MAST dans Rédacteur BTT </vt:lpstr>
      <vt:lpstr>Étapes de Rédaction du MAST</vt:lpstr>
      <vt:lpstr>MAST Étape 1 : Consommer</vt:lpstr>
      <vt:lpstr>MAST Étape 2 : Verbaliser</vt:lpstr>
      <vt:lpstr>MAST Étape 3 : Morceau</vt:lpstr>
      <vt:lpstr>MAST Étape 4 : Brouillon                      Aveugle</vt:lpstr>
      <vt:lpstr>MAST Étape 4 : Brouillon                      Aveugle  </vt:lpstr>
      <vt:lpstr>MAST Étape 4 : Brouillon                      Aveugle  </vt:lpstr>
      <vt:lpstr>MAST Étape 4 : Brouillon                      Aveugle  </vt:lpstr>
      <vt:lpstr>Étapes de Vérification du MAST</vt:lpstr>
      <vt:lpstr>Utilisation des Ressources du Rédacteur BTT lors de la Vérification </vt:lpstr>
      <vt:lpstr>Utilisation des Ressources de Rédacteur BTT</vt:lpstr>
      <vt:lpstr>Utilisation des Notes de Traduction</vt:lpstr>
      <vt:lpstr>Utiliser des Mots de Traduction</vt:lpstr>
      <vt:lpstr>Utiliser des Questions de Traduction</vt:lpstr>
      <vt:lpstr>MAST Étape 5 : Auto-édition</vt:lpstr>
      <vt:lpstr>MAST Étape 5 : Auto-édition</vt:lpstr>
      <vt:lpstr>MAST Step 5 : Self Edit</vt:lpstr>
      <vt:lpstr>MAST Étape 5 : Auto-édition</vt:lpstr>
      <vt:lpstr>Étape 6 du MAST : Modification                                                                           par les Pairs</vt:lpstr>
      <vt:lpstr>MAST Étape 7 : Vérification des Conditions Importantes </vt:lpstr>
      <vt:lpstr>MAST Étape 8 : Vérification Verset par Verset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"Effectuer des Traductions dans des Projets de la  Langue Maternelle" </dc:title>
  <dc:creator>Pamela Gamer</dc:creator>
  <cp:lastModifiedBy>Christine Jarka</cp:lastModifiedBy>
  <cp:revision>1</cp:revision>
  <dcterms:created xsi:type="dcterms:W3CDTF">2019-11-14T18:38:31Z</dcterms:created>
  <dcterms:modified xsi:type="dcterms:W3CDTF">2021-06-09T12:40:30Z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