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fNtGbnIXVS1Ot2VpV4vNvrhI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USFM – Unified Standard Format Markers – markup language that is widely used for encoding the digital text of scripture translations.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3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3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8" name="Google Shape;78;p3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79" name="Google Shape;79;p3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3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3" name="Google Shape;93;p4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4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4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4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4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4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8" name="Google Shape;108;p4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4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4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4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0" name="Google Shape;120;p4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8" name="Google Shape;2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3" name="Google Shape;3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1" name="Google Shape;4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3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3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6075" y="258432"/>
            <a:ext cx="590550" cy="6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advancement.com/submit-ticket/" TargetMode="External"/><Relationship Id="rId4" Type="http://schemas.openxmlformats.org/officeDocument/2006/relationships/hyperlink" Target="mailto:helpdesk@techadvancement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Rédacteur BTT pour le bureau</a:t>
            </a: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entury Gothic"/>
              <a:buNone/>
            </a:pPr>
            <a:r>
              <a:rPr lang="en-US" sz="4500" dirty="0" err="1"/>
              <a:t>Téléchargement</a:t>
            </a:r>
            <a:r>
              <a:rPr lang="en-US" sz="4500" dirty="0"/>
              <a:t>, Exportation et Importation d'un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title"/>
          </p:nvPr>
        </p:nvSpPr>
        <p:spPr>
          <a:xfrm>
            <a:off x="645211" y="6525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Etape 3 : Examinez Votre Projet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223" name="Google Shape;223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Examinez votre projet et ajoutez un autre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Ouvrez votre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Examen de Projet dans le menu Options (bonne idée pour examiner avant de partager et d'exporter).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Contributeurs.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787" y="152590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1597" y="4294095"/>
            <a:ext cx="3876190" cy="5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750" y="3197349"/>
            <a:ext cx="5085714" cy="3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645211" y="6525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Etape 3 : Examinez Votre Projet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Examinez votre projet et ajoutez un autre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Ouvrez votre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Examen.de Projet dans le menu Options (bonne idée pour examiner avant de partager et d'exporter).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Contributeurs.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Ajouter le nom du contributeur et cocher                                                                                        la case de l'accord, puis cliquer Ajouter un                                                           Contributeur.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234" name="Google Shape;234;p11"/>
          <p:cNvSpPr/>
          <p:nvPr/>
        </p:nvSpPr>
        <p:spPr>
          <a:xfrm>
            <a:off x="7332200" y="4551407"/>
            <a:ext cx="662610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7332200" y="5095871"/>
            <a:ext cx="374565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059" y="151845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750" y="3197349"/>
            <a:ext cx="5085714" cy="3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>
            <a:spLocks noGrp="1"/>
          </p:cNvSpPr>
          <p:nvPr>
            <p:ph type="title"/>
          </p:nvPr>
        </p:nvSpPr>
        <p:spPr>
          <a:xfrm>
            <a:off x="645161" y="7748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Etape 3 : Examinez Votre Projet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244" name="Google Shape;244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Examinez votre projet et ajoutez un autre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Ouvrez votre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Examen de Projet dans le menu Options (bonne idée pour examiner avant de partager et d'exporter).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Contributeurs.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Ajouter le nom du contributeur et cocher la                                                                                             case de l'accord, puis cliquer Ajouter un                                                             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Le nouvel contributeur a été ajouté.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245" name="Google Shape;245;p12"/>
          <p:cNvSpPr/>
          <p:nvPr/>
        </p:nvSpPr>
        <p:spPr>
          <a:xfrm>
            <a:off x="7283304" y="4205987"/>
            <a:ext cx="662610" cy="2883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8099" y="209870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4 : Exporter le Projet                                          vers le serveur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4"/>
            </a:pPr>
            <a:r>
              <a:rPr lang="en-US"/>
              <a:t>Exportez votre projet vers le serveur.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Cliquez sur Télécharger/Exporter à partir soit de l'écran de revue de projet soit du menu Options.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254" name="Google Shape;254;p13"/>
          <p:cNvSpPr txBox="1"/>
          <p:nvPr/>
        </p:nvSpPr>
        <p:spPr>
          <a:xfrm>
            <a:off x="6727177" y="3446200"/>
            <a:ext cx="71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</a:t>
            </a:r>
            <a:endParaRPr/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251" y="152590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3035" y="3390634"/>
            <a:ext cx="3876190" cy="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6108" y="2943505"/>
            <a:ext cx="1942857" cy="3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4 : Exporter le Projet                                         vers le serveur</a:t>
            </a: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4"/>
            </a:pPr>
            <a:r>
              <a:rPr lang="en-US"/>
              <a:t>Exportez votre projet vers le serveur.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Cliquez sur Télécharger/Exporter à partir soit de l'écran de revue de projet soit du menu Options.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Télécharger vers le                                                                                         serveur.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059" y="62973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7974" y="3020981"/>
            <a:ext cx="3009524" cy="3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body" idx="1"/>
          </p:nvPr>
        </p:nvSpPr>
        <p:spPr>
          <a:xfrm>
            <a:off x="1103300" y="1776725"/>
            <a:ext cx="9321600" cy="4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41960" algn="l" rtl="0"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AutoNum type="arabicPeriod" startAt="4"/>
            </a:pPr>
            <a:r>
              <a:rPr lang="en-US"/>
              <a:t>Exportez votre projet vers le serveur.</a:t>
            </a:r>
            <a:endParaRPr/>
          </a:p>
          <a:p>
            <a:pPr marL="914400" lvl="1" indent="-443483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lphaLcParenR"/>
            </a:pPr>
            <a:r>
              <a:rPr lang="en-US"/>
              <a:t>Cliquez sur Télécharger/Exporter à partir soit de l'écran de revue de projet soit du menu Options.</a:t>
            </a:r>
            <a:endParaRPr/>
          </a:p>
          <a:p>
            <a:pPr marL="914400" lvl="1" indent="-443483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lphaLcParenR"/>
            </a:pPr>
            <a:r>
              <a:rPr lang="en-US"/>
              <a:t>Cliquer Télécharger vers le serveur.</a:t>
            </a:r>
            <a:endParaRPr/>
          </a:p>
          <a:p>
            <a:pPr marL="914400" lvl="1" indent="-443483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lphaLcParenR"/>
            </a:pPr>
            <a:r>
              <a:rPr lang="en-US"/>
              <a:t>Sur le message de fin de téléchargement, notez l'emplacement du téléchargement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FF00"/>
                </a:solidFill>
              </a:rPr>
              <a:t>NE CLIQUEZ PAS FERMER POUR LE MOMENT</a:t>
            </a:r>
            <a:r>
              <a:rPr lang="en-US"/>
              <a:t>).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sz="1800"/>
          </a:p>
        </p:txBody>
      </p:sp>
      <p:pic>
        <p:nvPicPr>
          <p:cNvPr id="273" name="Google Shape;2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016" y="4266126"/>
            <a:ext cx="4304762" cy="21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4 : Exporter le Projet                                              vers le serveur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903645" y="5266944"/>
            <a:ext cx="2663687" cy="2135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4597986" y="5266944"/>
            <a:ext cx="1695791" cy="22569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cxnSp>
        <p:nvCxnSpPr>
          <p:cNvPr id="277" name="Google Shape;277;p15"/>
          <p:cNvCxnSpPr/>
          <p:nvPr/>
        </p:nvCxnSpPr>
        <p:spPr>
          <a:xfrm flipH="1">
            <a:off x="3809822" y="4601447"/>
            <a:ext cx="3109500" cy="651900"/>
          </a:xfrm>
          <a:prstGeom prst="bentConnector3">
            <a:avLst>
              <a:gd name="adj1" fmla="val 100186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15"/>
          <p:cNvSpPr txBox="1"/>
          <p:nvPr/>
        </p:nvSpPr>
        <p:spPr>
          <a:xfrm>
            <a:off x="6919321" y="4398782"/>
            <a:ext cx="49514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Emplacement du fichier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6919321" y="5308098"/>
            <a:ext cx="44680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du fichier : Code de la langue_Code du Livre_Type de fichier_Traduction type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0" name="Google Shape;280;p15"/>
          <p:cNvCxnSpPr/>
          <p:nvPr/>
        </p:nvCxnSpPr>
        <p:spPr>
          <a:xfrm rot="10800000">
            <a:off x="6261625" y="5442671"/>
            <a:ext cx="64008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1" name="Google Shape;2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848" y="78117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5 : Visualisation du                                                              projet sur le serveur</a:t>
            </a:r>
            <a:endParaRPr/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891" y="1177085"/>
            <a:ext cx="3394737" cy="165981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>
            <a:spLocks noGrp="1"/>
          </p:cNvSpPr>
          <p:nvPr>
            <p:ph type="body" idx="1"/>
          </p:nvPr>
        </p:nvSpPr>
        <p:spPr>
          <a:xfrm>
            <a:off x="1066737" y="194509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l'emplacement du lien.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Une fenêtre de navigateur s'ouvre pour afficher votre projet sur le serveur.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Voir dans le lecteur pour un aperçu agréable au lecteur.</a:t>
            </a:r>
            <a:endParaRPr/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6391" y="152590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736" y="3881070"/>
            <a:ext cx="5391562" cy="274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0341" y="3836391"/>
            <a:ext cx="4753659" cy="28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Suppression et Importation d'un Projet</a:t>
            </a:r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body" idx="1"/>
          </p:nvPr>
        </p:nvSpPr>
        <p:spPr>
          <a:xfrm>
            <a:off x="1438386" y="1775547"/>
            <a:ext cx="54609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Supprimer votre projet de votre appareil (afin de simuler une perte de fichier). 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Importer votre projet du serveur.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732" y="1264173"/>
            <a:ext cx="3810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body" idx="1"/>
          </p:nvPr>
        </p:nvSpPr>
        <p:spPr>
          <a:xfrm>
            <a:off x="1104237" y="194576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Sur la page d'accueil, cliquer l'icône « i »        à côté de votre projet.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Cliquer sur l'icône Supprimer (la poubelle), et cliquer pour                         confirmer.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Cliquer Fermer pour rejeter le message Projet supprimé.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326" y="3524388"/>
            <a:ext cx="3447724" cy="326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4936" y="5132731"/>
            <a:ext cx="1832723" cy="164861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Etape 1 : Suppression de votre Projet de                                              votre Appareil (afin de simuler une perte de fichier)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9638" y="2052922"/>
            <a:ext cx="371429" cy="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1288" y="3524403"/>
            <a:ext cx="3600000" cy="14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8"/>
          <p:cNvCxnSpPr/>
          <p:nvPr/>
        </p:nvCxnSpPr>
        <p:spPr>
          <a:xfrm rot="10800000">
            <a:off x="4230878" y="4701072"/>
            <a:ext cx="966749" cy="113624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3" name="Google Shape;31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38414" y="2436125"/>
            <a:ext cx="3446444" cy="54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1061" y="31024"/>
            <a:ext cx="1951754" cy="1200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8"/>
          <p:cNvGrpSpPr/>
          <p:nvPr/>
        </p:nvGrpSpPr>
        <p:grpSpPr>
          <a:xfrm>
            <a:off x="6011788" y="3209775"/>
            <a:ext cx="5756237" cy="3449275"/>
            <a:chOff x="6011788" y="3209775"/>
            <a:chExt cx="5756237" cy="3449275"/>
          </a:xfrm>
        </p:grpSpPr>
        <p:grpSp>
          <p:nvGrpSpPr>
            <p:cNvPr id="316" name="Google Shape;316;p18"/>
            <p:cNvGrpSpPr/>
            <p:nvPr/>
          </p:nvGrpSpPr>
          <p:grpSpPr>
            <a:xfrm>
              <a:off x="6827633" y="3209775"/>
              <a:ext cx="4940392" cy="3449275"/>
              <a:chOff x="6787866" y="3210391"/>
              <a:chExt cx="4940392" cy="3449275"/>
            </a:xfrm>
          </p:grpSpPr>
          <p:grpSp>
            <p:nvGrpSpPr>
              <p:cNvPr id="317" name="Google Shape;317;p18"/>
              <p:cNvGrpSpPr/>
              <p:nvPr/>
            </p:nvGrpSpPr>
            <p:grpSpPr>
              <a:xfrm>
                <a:off x="6787866" y="4645116"/>
                <a:ext cx="4025873" cy="2014550"/>
                <a:chOff x="1255407" y="4683065"/>
                <a:chExt cx="3378597" cy="2014550"/>
              </a:xfrm>
            </p:grpSpPr>
            <p:grpSp>
              <p:nvGrpSpPr>
                <p:cNvPr id="318" name="Google Shape;318;p18"/>
                <p:cNvGrpSpPr/>
                <p:nvPr/>
              </p:nvGrpSpPr>
              <p:grpSpPr>
                <a:xfrm>
                  <a:off x="1807924" y="5344590"/>
                  <a:ext cx="2826080" cy="1353025"/>
                  <a:chOff x="2899646" y="5121326"/>
                  <a:chExt cx="2826080" cy="1353025"/>
                </a:xfrm>
              </p:grpSpPr>
              <p:sp>
                <p:nvSpPr>
                  <p:cNvPr id="319" name="Google Shape;319;p18"/>
                  <p:cNvSpPr txBox="1"/>
                  <p:nvPr/>
                </p:nvSpPr>
                <p:spPr>
                  <a:xfrm>
                    <a:off x="4422526" y="5827851"/>
                    <a:ext cx="1303200" cy="646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1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Télécharger le projet</a:t>
                    </a:r>
                    <a:endParaRPr/>
                  </a:p>
                </p:txBody>
              </p:sp>
              <p:sp>
                <p:nvSpPr>
                  <p:cNvPr id="320" name="Google Shape;320;p18"/>
                  <p:cNvSpPr txBox="1"/>
                  <p:nvPr/>
                </p:nvSpPr>
                <p:spPr>
                  <a:xfrm>
                    <a:off x="4422529" y="5121326"/>
                    <a:ext cx="1239000" cy="646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1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Examiner le projet</a:t>
                    </a:r>
                    <a:endParaRPr/>
                  </a:p>
                </p:txBody>
              </p:sp>
              <p:cxnSp>
                <p:nvCxnSpPr>
                  <p:cNvPr id="321" name="Google Shape;321;p18"/>
                  <p:cNvCxnSpPr/>
                  <p:nvPr/>
                </p:nvCxnSpPr>
                <p:spPr>
                  <a:xfrm flipH="1">
                    <a:off x="2899646" y="5274420"/>
                    <a:ext cx="1532700" cy="5580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22" name="Google Shape;322;p18"/>
                  <p:cNvCxnSpPr>
                    <a:stCxn id="319" idx="1"/>
                  </p:cNvCxnSpPr>
                  <p:nvPr/>
                </p:nvCxnSpPr>
                <p:spPr>
                  <a:xfrm rot="10800000">
                    <a:off x="3452026" y="5939601"/>
                    <a:ext cx="970500" cy="211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  <p:sp>
              <p:nvSpPr>
                <p:cNvPr id="323" name="Google Shape;323;p18"/>
                <p:cNvSpPr txBox="1"/>
                <p:nvPr/>
              </p:nvSpPr>
              <p:spPr>
                <a:xfrm>
                  <a:off x="3330807" y="4683065"/>
                  <a:ext cx="12390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Imprimer le projet</a:t>
                  </a:r>
                  <a:endParaRPr/>
                </a:p>
              </p:txBody>
            </p:sp>
            <p:cxnSp>
              <p:nvCxnSpPr>
                <p:cNvPr id="324" name="Google Shape;324;p18"/>
                <p:cNvCxnSpPr>
                  <a:stCxn id="323" idx="1"/>
                </p:cNvCxnSpPr>
                <p:nvPr/>
              </p:nvCxnSpPr>
              <p:spPr>
                <a:xfrm flipH="1">
                  <a:off x="1255407" y="5006315"/>
                  <a:ext cx="2075400" cy="1018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25" name="Google Shape;325;p18"/>
              <p:cNvSpPr txBox="1"/>
              <p:nvPr/>
            </p:nvSpPr>
            <p:spPr>
              <a:xfrm>
                <a:off x="8439358" y="3210391"/>
                <a:ext cx="32889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FFFF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D'autres choses que vous pouvez faire à partir de cette fenêtre :</a:t>
                </a:r>
                <a:endParaRPr/>
              </a:p>
            </p:txBody>
          </p:sp>
        </p:grpSp>
        <p:sp>
          <p:nvSpPr>
            <p:cNvPr id="326" name="Google Shape;326;p18"/>
            <p:cNvSpPr txBox="1"/>
            <p:nvPr/>
          </p:nvSpPr>
          <p:spPr>
            <a:xfrm>
              <a:off x="9300688" y="3982964"/>
              <a:ext cx="181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Changer la langue cible</a:t>
              </a:r>
              <a:endParaRPr/>
            </a:p>
          </p:txBody>
        </p:sp>
        <p:cxnSp>
          <p:nvCxnSpPr>
            <p:cNvPr id="327" name="Google Shape;327;p18"/>
            <p:cNvCxnSpPr>
              <a:stCxn id="326" idx="1"/>
            </p:cNvCxnSpPr>
            <p:nvPr/>
          </p:nvCxnSpPr>
          <p:spPr>
            <a:xfrm flipH="1">
              <a:off x="6011788" y="4306214"/>
              <a:ext cx="3288900" cy="150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061" y="31024"/>
            <a:ext cx="1951754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Etape 1 : Suppression de votre Projet de                                            votre Appareil (afin de simuler une perte de fichier)</a:t>
            </a: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Sur la page d'accueil, cliquer l'icône « i »          à côté de votre projet.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Click the Delete icon (trash can), and then click Confirm.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Cliquer Fermer pour rejeter le message Projet                                               supprimé.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 projet disparaît de votre écran d'accueil -                                                                 il a été supprimé de votre appareil.</a:t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4526" y="2052931"/>
            <a:ext cx="371429" cy="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 descr="A close up of a logo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32704">
            <a:off x="6881353" y="2966753"/>
            <a:ext cx="40005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985" y="1437943"/>
            <a:ext cx="38385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 vous apprendrez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Expliquer pourquoi vous devez télécharger 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Décrire les options de téléchargement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Examen des projets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Télécharger un projet sur le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Afficher un projet sur le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Effacer un projet provenant de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Importer un projet du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Résoudre des conflits de fusion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2 : Importer votre projet à partir du serveur</a:t>
            </a:r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Dans le menu Options, cliquer                                                                            Importer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Cliquer importer du serveur</a:t>
            </a: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1592" y="2255779"/>
            <a:ext cx="2251749" cy="334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6033" y="2255779"/>
            <a:ext cx="2722632" cy="402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061" y="31024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Noto Sans Symbols"/>
              <a:buChar char="►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le menu Options, cliquer Importer.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Noto Sans Symbols"/>
              <a:buChar char="►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Cliquer importer du serveur</a:t>
            </a: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2 : Importer votre projet                                    à partir du serveur</a:t>
            </a: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body" idx="1"/>
          </p:nvPr>
        </p:nvSpPr>
        <p:spPr>
          <a:xfrm>
            <a:off x="1386774" y="3043395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Sélectionner le projet à importer.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Fermer le message de succès.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Le projet a été importé dans votre                                                                                  appareil.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165" y="2152809"/>
            <a:ext cx="4704762" cy="2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9463" y="4572806"/>
            <a:ext cx="2266667" cy="20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061" y="31024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310" y="2286685"/>
            <a:ext cx="4028571" cy="16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Fusion de Projets</a:t>
            </a:r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body" idx="1"/>
          </p:nvPr>
        </p:nvSpPr>
        <p:spPr>
          <a:xfrm>
            <a:off x="1075396" y="154354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Si vous essayez d'importer un projet qui existe déjà sur votre appareil, vous avez 2 options d'importation :</a:t>
            </a:r>
            <a:endParaRPr/>
          </a:p>
        </p:txBody>
      </p:sp>
      <p:grpSp>
        <p:nvGrpSpPr>
          <p:cNvPr id="366" name="Google Shape;366;p22"/>
          <p:cNvGrpSpPr/>
          <p:nvPr/>
        </p:nvGrpSpPr>
        <p:grpSpPr>
          <a:xfrm>
            <a:off x="1075386" y="3784595"/>
            <a:ext cx="5078665" cy="3718555"/>
            <a:chOff x="2229389" y="3744839"/>
            <a:chExt cx="3733200" cy="3718555"/>
          </a:xfrm>
        </p:grpSpPr>
        <p:sp>
          <p:nvSpPr>
            <p:cNvPr id="367" name="Google Shape;367;p22"/>
            <p:cNvSpPr txBox="1"/>
            <p:nvPr/>
          </p:nvSpPr>
          <p:spPr>
            <a:xfrm>
              <a:off x="2229389" y="4323294"/>
              <a:ext cx="3733200" cy="31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Fusionner des Projets :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 processus d'importation continue.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Lorsque le message qui indique que l'importation est complète, cliquer </a:t>
              </a: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Fermer</a:t>
              </a: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Ouvrez le projet.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 la traduction importée a des changements récents, ils apparaissent maintenant dans le texte.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8" name="Google Shape;368;p22"/>
            <p:cNvCxnSpPr/>
            <p:nvPr/>
          </p:nvCxnSpPr>
          <p:spPr>
            <a:xfrm>
              <a:off x="3565586" y="3744839"/>
              <a:ext cx="1" cy="729311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69" name="Google Shape;369;p22"/>
          <p:cNvGrpSpPr/>
          <p:nvPr/>
        </p:nvGrpSpPr>
        <p:grpSpPr>
          <a:xfrm>
            <a:off x="5348471" y="3339125"/>
            <a:ext cx="6843665" cy="3694200"/>
            <a:chOff x="5934962" y="3299369"/>
            <a:chExt cx="6138553" cy="3694200"/>
          </a:xfrm>
        </p:grpSpPr>
        <p:sp>
          <p:nvSpPr>
            <p:cNvPr id="370" name="Google Shape;370;p22"/>
            <p:cNvSpPr txBox="1"/>
            <p:nvPr/>
          </p:nvSpPr>
          <p:spPr>
            <a:xfrm>
              <a:off x="6492615" y="3299369"/>
              <a:ext cx="5580900" cy="36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Ecraser un projet :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Retirer de l'ordinateur toute information en relation avec le précédent projet local et la substituer avec l'information provenant du projet importé.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Nous vous recommandons de ne pas choisir cette option si vous avez au préalable téléchargé le projet sur le serveur.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 problèmes ? Envoyer un mail à </a:t>
              </a:r>
              <a:r>
                <a:rPr lang="en-US" sz="1800" u="sng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helpdesk@techadvancement.com</a:t>
              </a: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ou soumettez un ticket à : </a:t>
              </a:r>
              <a:r>
                <a:rPr lang="en-US" sz="1800" u="sng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https://www.techadvancement.com/submit-ticket/</a:t>
              </a: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71" name="Google Shape;371;p22"/>
            <p:cNvCxnSpPr/>
            <p:nvPr/>
          </p:nvCxnSpPr>
          <p:spPr>
            <a:xfrm>
              <a:off x="5934962" y="3493995"/>
              <a:ext cx="489000" cy="14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Résolution de conflits de fusion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body" idx="1"/>
          </p:nvPr>
        </p:nvSpPr>
        <p:spPr>
          <a:xfrm>
            <a:off x="1104293" y="143034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Lorsque vous fusionnez des projets avec des différences entre des projets locaux et des projets importés, BTT Writer vous dit combien de morceaux sont en conflit.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l'icône triangle « avertissement » à gauche de l'écran afin de voir seulement les morceaux en conflit. </a:t>
            </a:r>
            <a:endParaRPr/>
          </a:p>
        </p:txBody>
      </p:sp>
      <p:grpSp>
        <p:nvGrpSpPr>
          <p:cNvPr id="378" name="Google Shape;378;p23"/>
          <p:cNvGrpSpPr/>
          <p:nvPr/>
        </p:nvGrpSpPr>
        <p:grpSpPr>
          <a:xfrm>
            <a:off x="9634864" y="2645365"/>
            <a:ext cx="1736031" cy="3984318"/>
            <a:chOff x="5526160" y="2718517"/>
            <a:chExt cx="1736031" cy="3984318"/>
          </a:xfrm>
        </p:grpSpPr>
        <p:pic>
          <p:nvPicPr>
            <p:cNvPr id="379" name="Google Shape;379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78753" y="2869072"/>
              <a:ext cx="1383438" cy="38337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0" name="Google Shape;380;p23"/>
            <p:cNvCxnSpPr/>
            <p:nvPr/>
          </p:nvCxnSpPr>
          <p:spPr>
            <a:xfrm rot="-5400000" flipH="1">
              <a:off x="4368208" y="3876469"/>
              <a:ext cx="2782295" cy="466391"/>
            </a:xfrm>
            <a:prstGeom prst="bentConnector3">
              <a:avLst>
                <a:gd name="adj1" fmla="val 103594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Résolution de conflits de fusion</a:t>
            </a:r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1"/>
          </p:nvPr>
        </p:nvSpPr>
        <p:spPr>
          <a:xfrm>
            <a:off x="1104292" y="143034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Lorsque vous fusionnez des projets avec des différences entre des projets locaux et des projets importés, BTT Writer vous dit combien de morceaux sont en conflit.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l'icône triangle « avertissement » à gauche de l'écran afin de voir seulement les morceaux en conflit.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Pour chaque morceau,                                                                                            sélectionner soit: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texte avant l'importation                                                                                                      (boîte verte)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OU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 texte issu de l'importation                                                                                                      (boîte bleu)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Confirmer ; l'autre texte                                                                            disparaîtra.</a:t>
            </a:r>
            <a:endParaRPr/>
          </a:p>
        </p:txBody>
      </p:sp>
      <p:pic>
        <p:nvPicPr>
          <p:cNvPr id="387" name="Google Shape;38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9663" y="3299792"/>
            <a:ext cx="3023992" cy="33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6786" y="3299792"/>
            <a:ext cx="3023993" cy="3434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24"/>
          <p:cNvCxnSpPr/>
          <p:nvPr/>
        </p:nvCxnSpPr>
        <p:spPr>
          <a:xfrm>
            <a:off x="5082525" y="4226025"/>
            <a:ext cx="714300" cy="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0" name="Google Shape;390;p24"/>
          <p:cNvCxnSpPr/>
          <p:nvPr/>
        </p:nvCxnSpPr>
        <p:spPr>
          <a:xfrm>
            <a:off x="3631096" y="5440016"/>
            <a:ext cx="216569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 vous appris?</a:t>
            </a:r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avez appris à 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Expliquer pourquoi vous devez télécharger 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Décrire les options de téléchargement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Examiner 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Télécharger un projet dans le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Afficher un projet sur le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Effacer un projet de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Importer un projet du serveur de contenu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Résoudre les conflits de fusion</a:t>
            </a:r>
            <a:endParaRPr/>
          </a:p>
        </p:txBody>
      </p:sp>
      <p:pic>
        <p:nvPicPr>
          <p:cNvPr id="398" name="Google Shape;398;p25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985" y="1437943"/>
            <a:ext cx="3838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Télécharger /Exporter un projet</a:t>
            </a: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1484310" y="1423448"/>
            <a:ext cx="10018713" cy="166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BTT Writer enrégistre par défaut tout travail sur votre appareil chaque 5 min. (cela peut être changé dans Réglages)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Bonne idée pour créer une sauvegarde hors-ligne si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Vos dossiers sont corrompus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Votre appareil est détruit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Vous permet de 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Partager votre travail avec les autres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Travailler sur un appareil différent en important de tout appareil sur lequel est installé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BTT Writer procure plusieurs moyens pour sauvegarder et /ou partager votre travail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/>
          </a:p>
        </p:txBody>
      </p:sp>
      <p:grpSp>
        <p:nvGrpSpPr>
          <p:cNvPr id="142" name="Google Shape;142;p3"/>
          <p:cNvGrpSpPr/>
          <p:nvPr/>
        </p:nvGrpSpPr>
        <p:grpSpPr>
          <a:xfrm>
            <a:off x="6808058" y="2668231"/>
            <a:ext cx="4453619" cy="1692988"/>
            <a:chOff x="5949271" y="2491579"/>
            <a:chExt cx="4453619" cy="1692988"/>
          </a:xfrm>
        </p:grpSpPr>
        <p:pic>
          <p:nvPicPr>
            <p:cNvPr id="143" name="Google Shape;143;p3" descr="A picture containing electronics, monitor, sitting, table&#10;&#10;Description generated with very high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" descr="A close up of a safe&#10;&#10;Description generated with high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"/>
            <p:cNvSpPr/>
            <p:nvPr/>
          </p:nvSpPr>
          <p:spPr>
            <a:xfrm>
              <a:off x="7089565" y="2906736"/>
              <a:ext cx="2438400" cy="3755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905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104287" y="185324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 menu Options (icône 3 points) de l'écran de projet : Télécharger/Exporter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Plusieurs options :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1456" y="2952831"/>
            <a:ext cx="2419048" cy="3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2300" y="1362918"/>
            <a:ext cx="1980952" cy="38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Options pour le Téléchargement/ l'Exportation d'un projet</a:t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4730496" y="2833952"/>
            <a:ext cx="4869962" cy="1477557"/>
            <a:chOff x="5479547" y="2998758"/>
            <a:chExt cx="5928283" cy="1077300"/>
          </a:xfrm>
        </p:grpSpPr>
        <p:sp>
          <p:nvSpPr>
            <p:cNvPr id="156" name="Google Shape;156;p4"/>
            <p:cNvSpPr txBox="1"/>
            <p:nvPr/>
          </p:nvSpPr>
          <p:spPr>
            <a:xfrm>
              <a:off x="6634230" y="2998758"/>
              <a:ext cx="47736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Télécharger dans le serveur de contenu (nécessite une connexion internet et une connexion au compte du serveur)</a:t>
              </a:r>
              <a:endParaRPr/>
            </a:p>
          </p:txBody>
        </p:sp>
        <p:cxnSp>
          <p:nvCxnSpPr>
            <p:cNvPr id="157" name="Google Shape;157;p4"/>
            <p:cNvCxnSpPr/>
            <p:nvPr/>
          </p:nvCxnSpPr>
          <p:spPr>
            <a:xfrm>
              <a:off x="5479547" y="3701518"/>
              <a:ext cx="1154683" cy="1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8" name="Google Shape;158;p4"/>
          <p:cNvGrpSpPr/>
          <p:nvPr/>
        </p:nvGrpSpPr>
        <p:grpSpPr>
          <a:xfrm>
            <a:off x="4724537" y="4217947"/>
            <a:ext cx="5708224" cy="646500"/>
            <a:chOff x="5326118" y="5738067"/>
            <a:chExt cx="5708224" cy="646500"/>
          </a:xfrm>
        </p:grpSpPr>
        <p:sp>
          <p:nvSpPr>
            <p:cNvPr id="159" name="Google Shape;159;p4"/>
            <p:cNvSpPr txBox="1"/>
            <p:nvPr/>
          </p:nvSpPr>
          <p:spPr>
            <a:xfrm>
              <a:off x="6260742" y="5738067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Sauvegarder un fichier USFM sur votre appareil</a:t>
              </a:r>
              <a:endParaRPr/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5326118" y="5947828"/>
              <a:ext cx="956934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1" name="Google Shape;161;p4"/>
          <p:cNvGrpSpPr/>
          <p:nvPr/>
        </p:nvGrpSpPr>
        <p:grpSpPr>
          <a:xfrm>
            <a:off x="4727593" y="5506298"/>
            <a:ext cx="5705168" cy="646500"/>
            <a:chOff x="5642149" y="5433569"/>
            <a:chExt cx="5705168" cy="646500"/>
          </a:xfrm>
        </p:grpSpPr>
        <p:cxnSp>
          <p:nvCxnSpPr>
            <p:cNvPr id="162" name="Google Shape;162;p4"/>
            <p:cNvCxnSpPr/>
            <p:nvPr/>
          </p:nvCxnSpPr>
          <p:spPr>
            <a:xfrm>
              <a:off x="5642149" y="5605783"/>
              <a:ext cx="950976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4"/>
            <p:cNvSpPr txBox="1"/>
            <p:nvPr/>
          </p:nvSpPr>
          <p:spPr>
            <a:xfrm>
              <a:off x="6573717" y="5433569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Sauvegarder un projet sur votre appareil  avec l'extension tstudio</a:t>
              </a:r>
              <a:endParaRPr/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4727593" y="4831888"/>
            <a:ext cx="5705168" cy="646500"/>
            <a:chOff x="6249162" y="3989168"/>
            <a:chExt cx="5705168" cy="646500"/>
          </a:xfrm>
        </p:grpSpPr>
        <p:sp>
          <p:nvSpPr>
            <p:cNvPr id="165" name="Google Shape;165;p4"/>
            <p:cNvSpPr txBox="1"/>
            <p:nvPr/>
          </p:nvSpPr>
          <p:spPr>
            <a:xfrm>
              <a:off x="7180730" y="3989168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Sauvegarder un fichier PDF sur votre appareil</a:t>
              </a:r>
              <a:endParaRPr/>
            </a:p>
          </p:txBody>
        </p:sp>
        <p:cxnSp>
          <p:nvCxnSpPr>
            <p:cNvPr id="166" name="Google Shape;166;p4"/>
            <p:cNvCxnSpPr/>
            <p:nvPr/>
          </p:nvCxnSpPr>
          <p:spPr>
            <a:xfrm>
              <a:off x="6249162" y="4230101"/>
              <a:ext cx="951739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627900" y="452725"/>
            <a:ext cx="97356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Examen /Téléchargement /Exportation d'un projet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5713788" y="1923961"/>
            <a:ext cx="64782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Vérifier vos réglages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Se connecter au serveur de contenu (soit WACS ou DCS, selon les réglages- les exemples suivants utilisent WACS).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Examiner votre projet et ajouter un autre contributeur.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Exporter votre projet vers le serveur.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Afficher le projet sur le serveur.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8817" y="1853122"/>
            <a:ext cx="3810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64819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Vérifier vos réglages :</a:t>
            </a:r>
            <a:endParaRPr/>
          </a:p>
          <a:p>
            <a:pPr marL="857250" lvl="1" indent="-464058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eriod"/>
            </a:pPr>
            <a:r>
              <a:rPr lang="en-US"/>
              <a:t>Ouvrir la page des réglages (menu 3 points 🡪 Réglages).</a:t>
            </a:r>
            <a:endParaRPr/>
          </a:p>
          <a:p>
            <a:pPr marL="857250" lvl="1" indent="-464058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eriod"/>
            </a:pPr>
            <a:r>
              <a:rPr lang="en-US"/>
              <a:t>Faire défiler jusqu'à la section Avancée.</a:t>
            </a:r>
            <a:endParaRPr/>
          </a:p>
          <a:p>
            <a:pPr marL="857250" lvl="1" indent="-464058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eriod"/>
            </a:pPr>
            <a:r>
              <a:rPr lang="en-US"/>
              <a:t>Définir la suite du serveur sur le serveur de votre choix les exemples suivants utilisent WACS). </a:t>
            </a:r>
            <a:endParaRPr/>
          </a:p>
          <a:p>
            <a:pPr marL="857250" lvl="1" indent="-464058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eriod"/>
            </a:pPr>
            <a:r>
              <a:rPr lang="en-US"/>
              <a:t>Si vous changez le réglage, vous devez fermer et redémarrer BTT Writer.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1 : Vérification de vos réglages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1170" y="291563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325" y="3757834"/>
            <a:ext cx="4824387" cy="280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2"/>
            </a:pPr>
            <a:r>
              <a:rPr lang="en-US"/>
              <a:t>Se connecter au serveur :</a:t>
            </a:r>
            <a:endParaRPr/>
          </a:p>
          <a:p>
            <a:pPr marL="85725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eriod"/>
            </a:pPr>
            <a:r>
              <a:rPr lang="en-US"/>
              <a:t>Si vous utilisez un compte hors ligne ou un compte qui n'est pas sur le serveur que vous avez sélectionné à                                                                                   l'étape 1 :</a:t>
            </a:r>
            <a:endParaRPr/>
          </a:p>
          <a:p>
            <a:pPr marL="1314450" lvl="2" indent="-457200" algn="l" rtl="0">
              <a:spcBef>
                <a:spcPts val="1000"/>
              </a:spcBef>
              <a:spcAft>
                <a:spcPts val="0"/>
              </a:spcAft>
              <a:buSzPts val="1280"/>
              <a:buFont typeface="Century Gothic"/>
              <a:buAutoNum type="romanLcPeriod"/>
            </a:pPr>
            <a:r>
              <a:rPr lang="en-US"/>
              <a:t>Se déconnecter de BTT Writer.</a:t>
            </a:r>
            <a:endParaRPr/>
          </a:p>
          <a:p>
            <a:pPr marL="1314450" lvl="2" indent="-457200" algn="l" rtl="0">
              <a:spcBef>
                <a:spcPts val="1000"/>
              </a:spcBef>
              <a:spcAft>
                <a:spcPts val="0"/>
              </a:spcAft>
              <a:buSzPts val="1280"/>
              <a:buFont typeface="Century Gothic"/>
              <a:buAutoNum type="romanLcPeriod"/>
            </a:pPr>
            <a:r>
              <a:rPr lang="en-US"/>
              <a:t>Connectez-vous à votre compte serveur,                                                                                                                     ou créer un compte si vous n'en avez                                                                                         pas encore sur ce serveur.</a:t>
            </a:r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2 : Connexion au                                               serveur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6813291" y="4264970"/>
            <a:ext cx="4432006" cy="61425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648991" y="4799732"/>
            <a:ext cx="6180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6813289" y="5110473"/>
            <a:ext cx="4432007" cy="68205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1170" y="291563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325" y="2907535"/>
            <a:ext cx="2504762" cy="6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Examinez votre projet et ajoutez un autre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Ouvrez votre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Examen de Projet                                                                                                                  dans le menu Options                                                                                                       (bonne idée pour examiner                                                                                                             avant de partager et                                                                                             d'exporter).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45136" y="5292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3 : Examinez Votre Projet</a:t>
            </a:r>
            <a:endParaRPr/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747" y="9436"/>
            <a:ext cx="195175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928" y="2510744"/>
            <a:ext cx="1942857" cy="37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1155" y="2828793"/>
            <a:ext cx="6738531" cy="3971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647786" y="5606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Etape 3 : Examinez Votre Projet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Examinez votre projet et ajoutez un autre contributeur.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Ouvrez votre projet.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sur Examen de                                                                                                                                Projet dans le menu                                                                                                 Options (bonne idée pour                                                                                               examiner avant de                                                                                                               partager et d'exporter).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lphaLcParenR"/>
            </a:pPr>
            <a:r>
              <a:rPr lang="en-US"/>
              <a:t>Cliquer Projet.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213" name="Google Shape;213;p9"/>
          <p:cNvSpPr/>
          <p:nvPr/>
        </p:nvSpPr>
        <p:spPr>
          <a:xfrm>
            <a:off x="10049850" y="4226025"/>
            <a:ext cx="1645800" cy="1635600"/>
          </a:xfrm>
          <a:prstGeom prst="wedgeRectCallout">
            <a:avLst>
              <a:gd name="adj1" fmla="val -75636"/>
              <a:gd name="adj2" fmla="val 30069"/>
            </a:avLst>
          </a:prstGeom>
          <a:solidFill>
            <a:schemeClr val="lt1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Indication du fait que la traduction du morceau soit incomplète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7006107" y="3455909"/>
            <a:ext cx="730907" cy="34335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5" name="Google Shape;215;p9"/>
          <p:cNvCxnSpPr/>
          <p:nvPr/>
        </p:nvCxnSpPr>
        <p:spPr>
          <a:xfrm rot="10800000" flipH="1">
            <a:off x="3694176" y="3591340"/>
            <a:ext cx="3311931" cy="7002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5943" y="57671"/>
            <a:ext cx="1951754" cy="12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Widescreen</PresentationFormat>
  <Paragraphs>191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Noto Sans Symbols</vt:lpstr>
      <vt:lpstr>Century Gothic</vt:lpstr>
      <vt:lpstr>Calibri</vt:lpstr>
      <vt:lpstr>Arial</vt:lpstr>
      <vt:lpstr>Ion</vt:lpstr>
      <vt:lpstr>Téléchargement, Exportation et Importation d'un project</vt:lpstr>
      <vt:lpstr>De quoi parle cette présentation ?</vt:lpstr>
      <vt:lpstr>Télécharger /Exporter un projet</vt:lpstr>
      <vt:lpstr>Options pour le Téléchargement/ l'Exportation d'un projet</vt:lpstr>
      <vt:lpstr>Examen /Téléchargement /Exportation d'un projet</vt:lpstr>
      <vt:lpstr>Étape 1 : Vérification de vos réglages</vt:lpstr>
      <vt:lpstr>Étape 2 : Connexion au                                               serveur</vt:lpstr>
      <vt:lpstr>Etape 3 : Examinez Votre Projet</vt:lpstr>
      <vt:lpstr>Etape 3 : Examinez Votre Projet </vt:lpstr>
      <vt:lpstr>Etape 3 : Examinez Votre Projet  </vt:lpstr>
      <vt:lpstr>Etape 3 : Examinez Votre Projet  </vt:lpstr>
      <vt:lpstr>Etape 3 : Examinez Votre Projet  </vt:lpstr>
      <vt:lpstr>Etape 4 : Exporter le Projet                                          vers le serveur</vt:lpstr>
      <vt:lpstr>Etape 4 : Exporter le Projet                                         vers le serveur</vt:lpstr>
      <vt:lpstr>Etape 4 : Exporter le Projet                                              vers le serveur</vt:lpstr>
      <vt:lpstr>Etape 5 : Visualisation du                                                              projet sur le serveur</vt:lpstr>
      <vt:lpstr>Suppression et Importation d'un Projet</vt:lpstr>
      <vt:lpstr>Etape 1 : Suppression de votre Projet de                                              votre Appareil (afin de simuler une perte de fichier)</vt:lpstr>
      <vt:lpstr>Etape 1 : Suppression de votre Projet de                                            votre Appareil (afin de simuler une perte de fichier)</vt:lpstr>
      <vt:lpstr>Etape 2 : Importer votre projet à partir du serveur</vt:lpstr>
      <vt:lpstr>Etape 2 : Importer votre projet                                    à partir du serveur</vt:lpstr>
      <vt:lpstr>Fusion de Projets</vt:lpstr>
      <vt:lpstr>Résolution de conflits de fusion</vt:lpstr>
      <vt:lpstr>Résolution de conflits de fusion</vt:lpstr>
      <vt:lpstr>Qu'avez vous appris?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Téléchargement, Exportation et Importation d'un project</dc:title>
  <dc:creator>Pamela Gamer</dc:creator>
  <cp:lastModifiedBy>Christine Jarka</cp:lastModifiedBy>
  <cp:revision>1</cp:revision>
  <dcterms:created xsi:type="dcterms:W3CDTF">2019-11-18T20:40:19Z</dcterms:created>
  <dcterms:modified xsi:type="dcterms:W3CDTF">2021-06-09T12:36:16Z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