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4"/>
  </p:notesMasterIdLst>
  <p:sldIdLst>
    <p:sldId id="256" r:id="rId5"/>
    <p:sldId id="267" r:id="rId6"/>
    <p:sldId id="304" r:id="rId7"/>
    <p:sldId id="346" r:id="rId8"/>
    <p:sldId id="347" r:id="rId9"/>
    <p:sldId id="348" r:id="rId10"/>
    <p:sldId id="349" r:id="rId11"/>
    <p:sldId id="350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64" d="100"/>
          <a:sy n="64" d="100"/>
        </p:scale>
        <p:origin x="87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bibletranslationtools.org/username/project_code" TargetMode="External"/><Relationship Id="rId7" Type="http://schemas.openxmlformats.org/officeDocument/2006/relationships/hyperlink" Target="https://btt-writer.readthedocs.io/en/latest/dUploa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hyperlink" Target="https://read.bibletranslationtools.org/username/project_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>
            <a:normAutofit/>
          </a:bodyPr>
          <a:lstStyle/>
          <a:p>
            <a:r>
              <a:rPr lang="en-US" dirty="0"/>
              <a:t>Making a Project Accessible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</p:spPr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 dirty="0"/>
              <a:t>Make your translation accessible to others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49" y="1771623"/>
            <a:ext cx="1933575" cy="1576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A0A3B-635D-4CEB-86B2-E298557A10D4}"/>
              </a:ext>
            </a:extLst>
          </p:cNvPr>
          <p:cNvSpPr txBox="1"/>
          <p:nvPr/>
        </p:nvSpPr>
        <p:spPr>
          <a:xfrm>
            <a:off x="8197160" y="1812435"/>
            <a:ext cx="356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</p:spTree>
    <p:extLst>
      <p:ext uri="{BB962C8B-B14F-4D97-AF65-F5344CB8AC3E}">
        <p14:creationId xmlns:p14="http://schemas.microsoft.com/office/powerpoint/2010/main" val="35732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8503 0.10231 C 0.10287 0.12592 0.12943 0.13889 0.15743 0.13889 C 0.18933 0.13889 0.21485 0.12592 0.23256 0.10231 L 0.31823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1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07E70-BE8A-4C36-9642-0C3FC0EB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55" y="4080214"/>
            <a:ext cx="3575050" cy="238634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1853248"/>
            <a:ext cx="1840924" cy="1501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1A9AA-304C-4725-B2E5-3A3DBE40D21F}"/>
              </a:ext>
            </a:extLst>
          </p:cNvPr>
          <p:cNvSpPr txBox="1"/>
          <p:nvPr/>
        </p:nvSpPr>
        <p:spPr>
          <a:xfrm>
            <a:off x="5348472" y="567018"/>
            <a:ext cx="226857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B1B18-48B4-451C-A397-7ACC7A0D7815}"/>
              </a:ext>
            </a:extLst>
          </p:cNvPr>
          <p:cNvSpPr txBox="1"/>
          <p:nvPr/>
        </p:nvSpPr>
        <p:spPr>
          <a:xfrm>
            <a:off x="8197160" y="1812435"/>
            <a:ext cx="3612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95796-1AC3-463D-B3DB-C430611FA784}"/>
              </a:ext>
            </a:extLst>
          </p:cNvPr>
          <p:cNvSpPr txBox="1"/>
          <p:nvPr/>
        </p:nvSpPr>
        <p:spPr>
          <a:xfrm>
            <a:off x="904908" y="4451166"/>
            <a:ext cx="3797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the Bible to get into the hands of the people who so desperately need it.</a:t>
            </a:r>
          </a:p>
        </p:txBody>
      </p:sp>
    </p:spTree>
    <p:extLst>
      <p:ext uri="{BB962C8B-B14F-4D97-AF65-F5344CB8AC3E}">
        <p14:creationId xmlns:p14="http://schemas.microsoft.com/office/powerpoint/2010/main" val="6004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31094 0.369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8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89E74E78-0A7E-424A-BC70-57E19EED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87" y="1399489"/>
            <a:ext cx="2018318" cy="25228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114D8-A4EC-445A-B1DD-E625B366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30" y="1339839"/>
            <a:ext cx="5212289" cy="1139809"/>
          </a:xfrm>
        </p:spPr>
        <p:txBody>
          <a:bodyPr>
            <a:noAutofit/>
          </a:bodyPr>
          <a:lstStyle/>
          <a:p>
            <a:r>
              <a:rPr lang="en-US" dirty="0"/>
              <a:t>Accessibility is making your work </a:t>
            </a:r>
            <a:br>
              <a:rPr lang="en-US" dirty="0"/>
            </a:br>
            <a:r>
              <a:rPr lang="en-US" dirty="0"/>
              <a:t>available to others in a format they can use.</a:t>
            </a:r>
          </a:p>
          <a:p>
            <a:r>
              <a:rPr lang="en-US" dirty="0"/>
              <a:t>In what format?</a:t>
            </a:r>
          </a:p>
          <a:p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B012D1D-58AF-49E4-A342-1DC45F28DA0C}"/>
              </a:ext>
            </a:extLst>
          </p:cNvPr>
          <p:cNvSpPr txBox="1">
            <a:spLocks/>
          </p:cNvSpPr>
          <p:nvPr/>
        </p:nvSpPr>
        <p:spPr>
          <a:xfrm rot="20817304">
            <a:off x="2885323" y="2536878"/>
            <a:ext cx="2923421" cy="90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Whatever the church wants!</a:t>
            </a:r>
          </a:p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859A8E-0D5E-4B19-BF79-60E2D769DB96}"/>
              </a:ext>
            </a:extLst>
          </p:cNvPr>
          <p:cNvSpPr/>
          <p:nvPr/>
        </p:nvSpPr>
        <p:spPr>
          <a:xfrm>
            <a:off x="5933887" y="1399489"/>
            <a:ext cx="2018318" cy="2553911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C46E72-8C77-4298-A487-949D916B13AC}"/>
              </a:ext>
            </a:extLst>
          </p:cNvPr>
          <p:cNvGrpSpPr/>
          <p:nvPr/>
        </p:nvGrpSpPr>
        <p:grpSpPr>
          <a:xfrm>
            <a:off x="5771303" y="4311326"/>
            <a:ext cx="2510759" cy="2386713"/>
            <a:chOff x="5771303" y="4311326"/>
            <a:chExt cx="2510759" cy="23867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298EE9-7A73-496A-A413-DA05993778B5}"/>
                </a:ext>
              </a:extLst>
            </p:cNvPr>
            <p:cNvGrpSpPr/>
            <p:nvPr/>
          </p:nvGrpSpPr>
          <p:grpSpPr>
            <a:xfrm>
              <a:off x="5771303" y="4937808"/>
              <a:ext cx="2510759" cy="1760231"/>
              <a:chOff x="5166750" y="4998098"/>
              <a:chExt cx="2510759" cy="1760231"/>
            </a:xfrm>
          </p:grpSpPr>
          <p:pic>
            <p:nvPicPr>
              <p:cNvPr id="39" name="Picture 38" descr="A picture containing text, monitor, indoor, screen&#10;&#10;Description automatically generated">
                <a:extLst>
                  <a:ext uri="{FF2B5EF4-FFF2-40B4-BE49-F238E27FC236}">
                    <a16:creationId xmlns:a16="http://schemas.microsoft.com/office/drawing/2014/main" id="{C1F736AE-604D-48C4-89D2-D92D50CA3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750" y="4998098"/>
                <a:ext cx="2461861" cy="1760231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text, monitor, electronics, indoor&#10;&#10;Description automatically generated">
                <a:extLst>
                  <a:ext uri="{FF2B5EF4-FFF2-40B4-BE49-F238E27FC236}">
                    <a16:creationId xmlns:a16="http://schemas.microsoft.com/office/drawing/2014/main" id="{DFE78933-009F-4D39-8DFA-B8142858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457436">
                <a:off x="6949767" y="5088559"/>
                <a:ext cx="727742" cy="1455484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C5587C-9599-4429-8350-55CCE800AD8D}"/>
                </a:ext>
              </a:extLst>
            </p:cNvPr>
            <p:cNvSpPr txBox="1"/>
            <p:nvPr/>
          </p:nvSpPr>
          <p:spPr>
            <a:xfrm>
              <a:off x="6457777" y="4311326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TABLET/PHONE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1493D8-567A-4180-B022-2B046D2AE949}"/>
              </a:ext>
            </a:extLst>
          </p:cNvPr>
          <p:cNvGrpSpPr/>
          <p:nvPr/>
        </p:nvGrpSpPr>
        <p:grpSpPr>
          <a:xfrm>
            <a:off x="8671454" y="4165921"/>
            <a:ext cx="2641605" cy="2200698"/>
            <a:chOff x="8671454" y="4165921"/>
            <a:chExt cx="2641605" cy="220069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5B2573-CA40-4E0B-8A67-AA0990E5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1454" y="4165921"/>
              <a:ext cx="2641605" cy="220069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69CE5D-E695-4668-B888-F49FF99CC4EB}"/>
                </a:ext>
              </a:extLst>
            </p:cNvPr>
            <p:cNvSpPr txBox="1"/>
            <p:nvPr/>
          </p:nvSpPr>
          <p:spPr>
            <a:xfrm>
              <a:off x="9365826" y="4458308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PDF 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FILES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64FEFB-25EE-4D79-A03D-7FDB9928E421}"/>
              </a:ext>
            </a:extLst>
          </p:cNvPr>
          <p:cNvGrpSpPr/>
          <p:nvPr/>
        </p:nvGrpSpPr>
        <p:grpSpPr>
          <a:xfrm>
            <a:off x="8223211" y="1418075"/>
            <a:ext cx="3474721" cy="2553911"/>
            <a:chOff x="8223211" y="1418075"/>
            <a:chExt cx="3474721" cy="255391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944746-F14C-4B28-A383-C1FA8A64F676}"/>
                </a:ext>
              </a:extLst>
            </p:cNvPr>
            <p:cNvGrpSpPr/>
            <p:nvPr/>
          </p:nvGrpSpPr>
          <p:grpSpPr>
            <a:xfrm>
              <a:off x="9134999" y="1418075"/>
              <a:ext cx="2562933" cy="2553911"/>
              <a:chOff x="8070948" y="2148718"/>
              <a:chExt cx="2200698" cy="2200698"/>
            </a:xfrm>
          </p:grpSpPr>
          <p:pic>
            <p:nvPicPr>
              <p:cNvPr id="43" name="Picture 42" descr="A picture containing text, electronics, monitor, indoor&#10;&#10;Description automatically generated">
                <a:extLst>
                  <a:ext uri="{FF2B5EF4-FFF2-40B4-BE49-F238E27FC236}">
                    <a16:creationId xmlns:a16="http://schemas.microsoft.com/office/drawing/2014/main" id="{8720F19D-2816-4BFD-AB33-0EAA73113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0948" y="2148718"/>
                <a:ext cx="2200698" cy="220069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8587FBA-AFFF-4CEA-9F22-A9C6385C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8736" y="2392665"/>
                <a:ext cx="1044254" cy="923592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1C2088-920D-4482-8914-323A25039524}"/>
                </a:ext>
              </a:extLst>
            </p:cNvPr>
            <p:cNvSpPr txBox="1"/>
            <p:nvPr/>
          </p:nvSpPr>
          <p:spPr>
            <a:xfrm>
              <a:off x="8223211" y="1929293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READ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ONLINE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F64641-0112-45D7-A58A-08FF7E0B4A3E}"/>
              </a:ext>
            </a:extLst>
          </p:cNvPr>
          <p:cNvGrpSpPr/>
          <p:nvPr/>
        </p:nvGrpSpPr>
        <p:grpSpPr>
          <a:xfrm>
            <a:off x="722253" y="3327180"/>
            <a:ext cx="2543175" cy="2261878"/>
            <a:chOff x="722253" y="3327180"/>
            <a:chExt cx="2543175" cy="22618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6889EF-9B4C-4B53-9879-B1A3BD1AE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253" y="3684058"/>
              <a:ext cx="2543175" cy="1905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54B988-81AC-49D2-9297-B98C7F664769}"/>
                </a:ext>
              </a:extLst>
            </p:cNvPr>
            <p:cNvSpPr txBox="1"/>
            <p:nvPr/>
          </p:nvSpPr>
          <p:spPr>
            <a:xfrm>
              <a:off x="820589" y="3327180"/>
              <a:ext cx="2346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PRINTED  COPIES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EB6B02-E8D9-4B3A-BE52-15386648BE83}"/>
              </a:ext>
            </a:extLst>
          </p:cNvPr>
          <p:cNvGrpSpPr/>
          <p:nvPr/>
        </p:nvGrpSpPr>
        <p:grpSpPr>
          <a:xfrm>
            <a:off x="3130416" y="3971986"/>
            <a:ext cx="2543176" cy="2532118"/>
            <a:chOff x="2961698" y="4165921"/>
            <a:chExt cx="2543176" cy="2532118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65D9A53C-4EFB-41AD-A307-3ABB1325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1698" y="4621977"/>
              <a:ext cx="2543176" cy="207606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8DC2B-CC71-42EF-AEF7-E22A8CB809D1}"/>
                </a:ext>
              </a:extLst>
            </p:cNvPr>
            <p:cNvSpPr txBox="1"/>
            <p:nvPr/>
          </p:nvSpPr>
          <p:spPr>
            <a:xfrm>
              <a:off x="3882040" y="4165921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FANCY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  BIBLES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Do I Make My Work Accessible?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04" y="1737170"/>
            <a:ext cx="1008894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Uploaded project is available online to anyone at the URL: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</a:t>
            </a: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.bibletranslationtools.org/</a:t>
            </a:r>
            <a:r>
              <a:rPr lang="en-US" sz="2000" i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i="1" dirty="0"/>
              <a:t>.</a:t>
            </a:r>
          </a:p>
          <a:p>
            <a:pPr lvl="1"/>
            <a:r>
              <a:rPr lang="en-US" sz="2200" dirty="0"/>
              <a:t>For user-friendly content, click </a:t>
            </a:r>
            <a:r>
              <a:rPr lang="en-US" sz="2200" b="1" dirty="0"/>
              <a:t>See in Reader </a:t>
            </a:r>
          </a:p>
          <a:p>
            <a:pPr lvl="1"/>
            <a:r>
              <a:rPr lang="en-US" sz="2200" dirty="0"/>
              <a:t>Or use the URL 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.bibletranslationtools.org/</a:t>
            </a:r>
            <a:r>
              <a:rPr lang="en-US" sz="2000" i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sz="2400" dirty="0">
                <a:solidFill>
                  <a:srgbClr val="C4E46E"/>
                </a:solidFill>
              </a:rPr>
              <a:t>)</a:t>
            </a:r>
            <a:r>
              <a:rPr lang="en-US" sz="2400" i="1" dirty="0"/>
              <a:t>.</a:t>
            </a:r>
            <a:endParaRPr lang="en-US" sz="2000" i="1" dirty="0"/>
          </a:p>
          <a:p>
            <a:pPr lvl="1"/>
            <a:endParaRPr lang="en-US" sz="2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6958936" y="1742579"/>
            <a:ext cx="3961496" cy="153230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54721-010A-4EA3-B82A-A119A1CAA71F}"/>
              </a:ext>
            </a:extLst>
          </p:cNvPr>
          <p:cNvSpPr txBox="1">
            <a:spLocks/>
          </p:cNvSpPr>
          <p:nvPr/>
        </p:nvSpPr>
        <p:spPr>
          <a:xfrm>
            <a:off x="1115504" y="1737171"/>
            <a:ext cx="544607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Upload your project to the WA content server (WACS) as often as you want to create a backup of your work (see </a:t>
            </a:r>
            <a:r>
              <a:rPr lang="en-US" sz="2400" dirty="0">
                <a:hlinkClick r:id="rId7"/>
              </a:rPr>
              <a:t>Uploading or Exporting Your Work</a:t>
            </a:r>
            <a:r>
              <a:rPr lang="en-US" sz="2400" dirty="0"/>
              <a:t>).</a:t>
            </a:r>
            <a:br>
              <a:rPr lang="en-US" sz="2400" dirty="0"/>
            </a:br>
            <a:br>
              <a:rPr lang="en-US" sz="24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4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Accessible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3" y="1530404"/>
            <a:ext cx="4556659" cy="41954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From the content server,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a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Print your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5793-DCCE-4DF4-9C2A-70C7EA15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04" y="1530404"/>
            <a:ext cx="5994781" cy="34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0EF4-9DC0-4B3A-8B41-B857677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Viewing</a:t>
            </a:r>
            <a:r>
              <a:rPr lang="en-US" sz="4000" dirty="0"/>
              <a:t> Translations on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bibleineverylanguage.org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D717-28CA-4A81-A751-8412422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22990" cy="4195481"/>
          </a:xfrm>
        </p:spPr>
        <p:txBody>
          <a:bodyPr/>
          <a:lstStyle/>
          <a:p>
            <a:r>
              <a:rPr lang="en-US" dirty="0"/>
              <a:t>Many translations are available on the Bible in Every Language website.</a:t>
            </a:r>
          </a:p>
          <a:p>
            <a:r>
              <a:rPr lang="en-US" dirty="0"/>
              <a:t>Talk to your Wycliffe Associates contact to make your translation visible there.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37946F-F16A-403C-B5DB-FEB2DCCD34E1}"/>
              </a:ext>
            </a:extLst>
          </p:cNvPr>
          <p:cNvGrpSpPr/>
          <p:nvPr/>
        </p:nvGrpSpPr>
        <p:grpSpPr>
          <a:xfrm>
            <a:off x="5826303" y="2052918"/>
            <a:ext cx="5976492" cy="4042958"/>
            <a:chOff x="5826302" y="1800098"/>
            <a:chExt cx="5976492" cy="40429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93C8AD-BE1D-4C8A-A1CC-C4C27B3B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302" y="2052918"/>
              <a:ext cx="5976492" cy="37901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8F5E29-C6AD-49DA-B592-DBB611D1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6302" y="1800098"/>
              <a:ext cx="5976492" cy="263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7272828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/>
              <a:t>Make your translation accessible to others</a:t>
            </a:r>
          </a:p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63ebc9d3-73c5-43d0-b794-270dc3c2d1a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4525</TotalTime>
  <Words>331</Words>
  <Application>Microsoft Office PowerPoint</Application>
  <PresentationFormat>Widescreen</PresentationFormat>
  <Paragraphs>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Courier New</vt:lpstr>
      <vt:lpstr>Wingdings 3</vt:lpstr>
      <vt:lpstr>Ion</vt:lpstr>
      <vt:lpstr>Making a Project Accessible</vt:lpstr>
      <vt:lpstr>What Is This Presentation About?</vt:lpstr>
      <vt:lpstr>What Is Accessibility?</vt:lpstr>
      <vt:lpstr>What Is Accessibility?</vt:lpstr>
      <vt:lpstr>What Is Accessibility?</vt:lpstr>
      <vt:lpstr>How Do I Make My Work Accessible?</vt:lpstr>
      <vt:lpstr>Viewing Accessible Projects</vt:lpstr>
      <vt:lpstr>Viewing Translations on bibleineverylanguage.org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82</cp:revision>
  <dcterms:created xsi:type="dcterms:W3CDTF">2019-12-03T13:43:45Z</dcterms:created>
  <dcterms:modified xsi:type="dcterms:W3CDTF">2021-02-02T20:11:55Z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