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4"/>
  </p:sldMasterIdLst>
  <p:notesMasterIdLst>
    <p:notesMasterId r:id="rId22"/>
  </p:notesMasterIdLst>
  <p:sldIdLst>
    <p:sldId id="300" r:id="rId5"/>
    <p:sldId id="267" r:id="rId6"/>
    <p:sldId id="296" r:id="rId7"/>
    <p:sldId id="269" r:id="rId8"/>
    <p:sldId id="270" r:id="rId9"/>
    <p:sldId id="271" r:id="rId10"/>
    <p:sldId id="301" r:id="rId11"/>
    <p:sldId id="299" r:id="rId12"/>
    <p:sldId id="272" r:id="rId13"/>
    <p:sldId id="293" r:id="rId14"/>
    <p:sldId id="298" r:id="rId15"/>
    <p:sldId id="294" r:id="rId16"/>
    <p:sldId id="258" r:id="rId17"/>
    <p:sldId id="295" r:id="rId18"/>
    <p:sldId id="286" r:id="rId19"/>
    <p:sldId id="279" r:id="rId20"/>
    <p:sldId id="29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4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/>
              <a:t>BTT Writer is a program where translators can do offline translating.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BTT </a:t>
            </a:r>
            <a:r>
              <a:rPr lang="en-US" dirty="0" err="1"/>
              <a:t>Writeris</a:t>
            </a:r>
            <a:r>
              <a:rPr lang="en-US" dirty="0"/>
              <a:t> open source (without cost) and copyright free (content is not copyrighted against translation)</a:t>
            </a:r>
          </a:p>
          <a:p>
            <a:pPr marL="664488" lvl="1" indent="-181225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Bible resources – notes, words, and questions.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a content server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2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79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12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One of the first things you’ll need to do in BTT Writer is to decide which type of account to use. There are two types:</a:t>
            </a: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Offline Account</a:t>
            </a:r>
            <a:r>
              <a:rPr lang="en-US" dirty="0"/>
              <a:t> – user has full use of the program except for uploading to and importing from a content server. NO INTERNET CONNECTION REQUIRED.</a:t>
            </a:r>
            <a:endParaRPr lang="en-US" b="0" dirty="0">
              <a:effectLst/>
            </a:endParaRP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Server Account</a:t>
            </a:r>
            <a:r>
              <a:rPr lang="en-US" dirty="0"/>
              <a:t> – user has full use of the program and can upload to and import from a content server (requires Internet connection.)</a:t>
            </a:r>
          </a:p>
          <a:p>
            <a:pPr rtl="0"/>
            <a:endParaRPr lang="en-US" b="0" dirty="0">
              <a:effectLst/>
            </a:endParaRPr>
          </a:p>
          <a:p>
            <a:pPr rtl="0"/>
            <a:r>
              <a:rPr lang="en-US" b="0" dirty="0">
                <a:effectLst/>
              </a:rPr>
              <a:t>You can switch between these at any time, so you can do your work in an offline account, and then log in to a server account when you want to upload your work.</a:t>
            </a:r>
          </a:p>
          <a:p>
            <a:pPr rtl="0"/>
            <a:r>
              <a:rPr lang="en-US" b="0" dirty="0">
                <a:effectLst/>
              </a:rPr>
              <a:t>The work is attached to the device, not to the account.</a:t>
            </a:r>
          </a:p>
          <a:p>
            <a:br>
              <a:rPr lang="en-US" dirty="0"/>
            </a:br>
            <a:r>
              <a:rPr lang="en-US" b="1" dirty="0"/>
              <a:t>INSTRUCTOR NOTE</a:t>
            </a:r>
            <a:r>
              <a:rPr lang="en-US" dirty="0"/>
              <a:t>: During a MAST event the translators may be directed to choose one of the types of accounts. </a:t>
            </a:r>
            <a:r>
              <a:rPr lang="en-US" b="1" dirty="0"/>
              <a:t>As a facilitator, find out which option the team lead is asking the translators to choose.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2F90C-F51D-4E1B-9A44-C7FE46AFC5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01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4EF14CD-467C-4944-83E2-6A97A927D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933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BF9A2C3-2B03-44B3-8758-92E84B998D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137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AF7551D-F48C-449B-A809-083EAB671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034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F93B748-0DF3-423B-8F21-A2A3EBDBF4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198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D2C8BB5-BC64-4C2D-900C-627A38C794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980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2326302-44FE-4823-B1AC-E1DFFBD3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698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556AEED-D0F2-42A1-8761-6F3E940F71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7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CE052CF-D319-4D7F-8F21-2D668865A9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A1E641-7FA3-4D6D-9BF8-423F5A1F4E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0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10E41A6-25AF-4929-A077-7B04A6871E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85593-3879-4E15-9250-476B94128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BA52043-B110-4870-9003-E9666DB430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A9C3D0-A2F0-4669-9908-1902CB4C5A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A102E0-32E2-4C9B-BAF3-8AB931F8F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9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229EADD-254B-41B6-B865-5FE78A6F2E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51D0EF5-7BA6-4CB8-9C5E-1FA9F584A6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4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A026FDB-8565-4CAF-A1A9-8B85DC58EA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32067F0-B55D-4CFE-85B1-02330D0AEB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BEC58B-C8F3-4E02-92E2-EC91941A1F43}"/>
              </a:ext>
            </a:extLst>
          </p:cNvPr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6D59D-CE4E-4043-A4FA-3F823E0417FC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2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ycliffeAssociates/ts-desktop/releas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ad.bibletranslationtools.org/u/WycliffeAssociates/en_tm/dc23f839f6/#gl-strategy" TargetMode="External"/><Relationship Id="rId5" Type="http://schemas.openxmlformats.org/officeDocument/2006/relationships/hyperlink" Target="https://unfoldingword.org/gateway" TargetMode="Externa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28929-3BAD-49E0-91F2-1DFDE6EE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</p:spPr>
        <p:txBody>
          <a:bodyPr anchor="t" anchorCtr="0"/>
          <a:lstStyle/>
          <a:p>
            <a:r>
              <a:rPr lang="en-US" sz="4400" dirty="0"/>
              <a:t>Getting Started</a:t>
            </a:r>
            <a:endParaRPr lang="en-US" sz="45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F7702B-E972-475B-96F6-B122B5A8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</p:spPr>
        <p:txBody>
          <a:bodyPr>
            <a:noAutofit/>
          </a:bodyPr>
          <a:lstStyle/>
          <a:p>
            <a:r>
              <a:rPr lang="en-US" dirty="0"/>
              <a:t>BTT Writer for the Desktop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E22971-1B60-4495-A39D-AA0BCA07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871" y="2194991"/>
            <a:ext cx="3177115" cy="3212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A2E03-D1CA-44A2-879F-69995EEC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BTT Writer for the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7778-F4C9-4A17-BF8D-151D8D15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68" y="1429948"/>
            <a:ext cx="7069382" cy="436775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a browser, g</a:t>
            </a:r>
            <a:r>
              <a:rPr lang="pl-PL" dirty="0"/>
              <a:t>o to: </a:t>
            </a:r>
            <a:r>
              <a:rPr lang="en-US" dirty="0">
                <a:hlinkClick r:id="rId3"/>
              </a:rPr>
              <a:t>https://github.com/WycliffeAssociates/ts-desktop/releases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the appropriate file for your computer: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 err="1"/>
              <a:t>linux</a:t>
            </a:r>
            <a:r>
              <a:rPr lang="en-US" dirty="0"/>
              <a:t> in the name is for Linux.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 err="1"/>
              <a:t>osx</a:t>
            </a:r>
            <a:r>
              <a:rPr lang="en-US" dirty="0"/>
              <a:t> in the name is for Apple Macintosh.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/>
              <a:t>win_x32 </a:t>
            </a:r>
            <a:r>
              <a:rPr lang="en-US" dirty="0"/>
              <a:t>in the name is for 32-bit Windows.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/>
              <a:t>win_x64 </a:t>
            </a:r>
            <a:r>
              <a:rPr lang="en-US" dirty="0"/>
              <a:t>in the name is for 64-bit Windows.</a:t>
            </a:r>
          </a:p>
          <a:p>
            <a:pPr marL="457200" lvl="1" indent="0">
              <a:buNone/>
            </a:pPr>
            <a:r>
              <a:rPr lang="en-US" sz="1600" dirty="0"/>
              <a:t>(To determine if your Windows PC is a 32-bit or a 64-bit </a:t>
            </a:r>
            <a:br>
              <a:rPr lang="en-US" sz="1600" dirty="0"/>
            </a:br>
            <a:r>
              <a:rPr lang="en-US" sz="1600" dirty="0"/>
              <a:t>operating  system, open the Control Panel and click System.)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Designate where you want to save the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downloading, double-click the file name to start the installation.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476D6D-BDB2-4B6F-9370-69E17A8B1861}"/>
              </a:ext>
            </a:extLst>
          </p:cNvPr>
          <p:cNvCxnSpPr>
            <a:cxnSpLocks/>
          </p:cNvCxnSpPr>
          <p:nvPr/>
        </p:nvCxnSpPr>
        <p:spPr>
          <a:xfrm>
            <a:off x="6418487" y="3074788"/>
            <a:ext cx="20089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C246F6-4328-4C54-A7B7-450110BB7D1D}"/>
              </a:ext>
            </a:extLst>
          </p:cNvPr>
          <p:cNvCxnSpPr>
            <a:cxnSpLocks/>
          </p:cNvCxnSpPr>
          <p:nvPr/>
        </p:nvCxnSpPr>
        <p:spPr>
          <a:xfrm>
            <a:off x="7526851" y="3482519"/>
            <a:ext cx="9005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A41E4B-C2F5-4B7C-BAA5-DF7AEBDD49DA}"/>
              </a:ext>
            </a:extLst>
          </p:cNvPr>
          <p:cNvCxnSpPr>
            <a:cxnSpLocks/>
          </p:cNvCxnSpPr>
          <p:nvPr/>
        </p:nvCxnSpPr>
        <p:spPr>
          <a:xfrm>
            <a:off x="7873212" y="3905748"/>
            <a:ext cx="5541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6AFEA-0076-4BC8-A7D5-6A2AA93FCE0E}"/>
              </a:ext>
            </a:extLst>
          </p:cNvPr>
          <p:cNvCxnSpPr>
            <a:cxnSpLocks/>
          </p:cNvCxnSpPr>
          <p:nvPr/>
        </p:nvCxnSpPr>
        <p:spPr>
          <a:xfrm>
            <a:off x="7873212" y="4344476"/>
            <a:ext cx="5541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6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2E03-D1CA-44A2-879F-69995EEC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BTT Writer for the Desktop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8AA728-FB03-4B5D-8ADE-C88A56CA04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03313" y="1478604"/>
            <a:ext cx="8947150" cy="4769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dirty="0"/>
              <a:t>Click </a:t>
            </a:r>
            <a:r>
              <a:rPr lang="en-US" b="1" dirty="0"/>
              <a:t>Run</a:t>
            </a:r>
            <a:r>
              <a:rPr lang="en-US" dirty="0"/>
              <a:t> or </a:t>
            </a:r>
            <a:r>
              <a:rPr lang="en-US" b="1" dirty="0"/>
              <a:t>Yes</a:t>
            </a:r>
            <a:r>
              <a:rPr lang="en-US" dirty="0"/>
              <a:t> on any message windows (or More Info and Run Anyway).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Choose the installation language from the dropdown menu.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On the </a:t>
            </a:r>
            <a:r>
              <a:rPr lang="en-US" i="1" dirty="0"/>
              <a:t>Welcome to the BTT Writer Setup Wizard </a:t>
            </a:r>
            <a:r>
              <a:rPr lang="en-US" dirty="0"/>
              <a:t>window, 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Select the </a:t>
            </a:r>
            <a:r>
              <a:rPr lang="en-US" i="1" dirty="0"/>
              <a:t>I accept the agreement</a:t>
            </a:r>
            <a:r>
              <a:rPr lang="en-US" dirty="0"/>
              <a:t> radio button for the software license, and then 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Select the choice to create a desktop icon, and then 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Click </a:t>
            </a:r>
            <a:r>
              <a:rPr lang="en-US" b="1" dirty="0"/>
              <a:t>Install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installation may take several minutes.</a:t>
            </a:r>
          </a:p>
          <a:p>
            <a:pPr lvl="1"/>
            <a:r>
              <a:rPr lang="en-US" dirty="0"/>
              <a:t>The installer installs BTT Writer and Git, a version control system.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/>
              <a:t>When the installation is complete, click </a:t>
            </a:r>
            <a:r>
              <a:rPr lang="en-US" b="1" dirty="0"/>
              <a:t>Finish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2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F61023-6327-4BC3-A635-4715FAE1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596" y="3403411"/>
            <a:ext cx="2335431" cy="2913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45FFFF-09FA-41EA-867D-F03452146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49" y="1329386"/>
            <a:ext cx="1108462" cy="1047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8BD154-E8C8-4F94-9D74-5D317346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BTT Writer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9D8D-AB9C-419A-A4A4-DD63DA95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72" y="1530993"/>
            <a:ext cx="4687638" cy="4195481"/>
          </a:xfrm>
        </p:spPr>
        <p:txBody>
          <a:bodyPr/>
          <a:lstStyle/>
          <a:p>
            <a:r>
              <a:rPr lang="en-US" dirty="0"/>
              <a:t>If you chose to create a desktop icon during installation, double-click it.</a:t>
            </a:r>
          </a:p>
          <a:p>
            <a:r>
              <a:rPr lang="en-US" dirty="0"/>
              <a:t>If you did not choose to create a desktop icon, you can find the program on a Windows PC by: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FC723-5A67-46F5-B248-62A78E950AD1}"/>
              </a:ext>
            </a:extLst>
          </p:cNvPr>
          <p:cNvSpPr txBox="1"/>
          <p:nvPr/>
        </p:nvSpPr>
        <p:spPr>
          <a:xfrm>
            <a:off x="1815054" y="4006835"/>
            <a:ext cx="2387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Clicking the start icon on your computer (or </a:t>
            </a:r>
            <a:br>
              <a:rPr lang="en-US" dirty="0"/>
            </a:br>
            <a:r>
              <a:rPr lang="en-US" dirty="0"/>
              <a:t>pressing Windows key on your keyboard)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D1A97-1D6B-403C-8292-BF537E1B1CF9}"/>
              </a:ext>
            </a:extLst>
          </p:cNvPr>
          <p:cNvSpPr txBox="1"/>
          <p:nvPr/>
        </p:nvSpPr>
        <p:spPr>
          <a:xfrm>
            <a:off x="9221821" y="4006835"/>
            <a:ext cx="2310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Finding BTT Writer in the list of programs </a:t>
            </a:r>
            <a:br>
              <a:rPr lang="en-US" dirty="0"/>
            </a:br>
            <a:r>
              <a:rPr lang="en-US" dirty="0"/>
              <a:t>and clicking to open 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AB1A9E-5CE1-4B1C-A6A3-1755750BB91E}"/>
              </a:ext>
            </a:extLst>
          </p:cNvPr>
          <p:cNvCxnSpPr>
            <a:cxnSpLocks/>
          </p:cNvCxnSpPr>
          <p:nvPr/>
        </p:nvCxnSpPr>
        <p:spPr>
          <a:xfrm flipH="1">
            <a:off x="7461115" y="4445543"/>
            <a:ext cx="19552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D9711C-0C79-4582-B6CE-39B8F17E9439}"/>
              </a:ext>
            </a:extLst>
          </p:cNvPr>
          <p:cNvCxnSpPr>
            <a:cxnSpLocks/>
          </p:cNvCxnSpPr>
          <p:nvPr/>
        </p:nvCxnSpPr>
        <p:spPr>
          <a:xfrm>
            <a:off x="3978613" y="4377447"/>
            <a:ext cx="1608058" cy="1660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DE5463-67DA-4B26-99C5-BB7C1C34EDE5}"/>
              </a:ext>
            </a:extLst>
          </p:cNvPr>
          <p:cNvCxnSpPr>
            <a:cxnSpLocks/>
          </p:cNvCxnSpPr>
          <p:nvPr/>
        </p:nvCxnSpPr>
        <p:spPr>
          <a:xfrm>
            <a:off x="5260884" y="2029435"/>
            <a:ext cx="9273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7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71094C-D464-4BC0-A1E7-3872AA3F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6" y="2056184"/>
            <a:ext cx="5495925" cy="3095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05206-692C-4AFC-99F7-EDB026FD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Account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B2EA-069B-4401-ABE4-256A4556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4267" y="1888392"/>
            <a:ext cx="4686586" cy="436775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Server Account</a:t>
            </a:r>
            <a:r>
              <a:rPr lang="en-US" dirty="0"/>
              <a:t> – user has full use of the program and can upload to and import from  an online content server (requires Internet connection)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Local User Profile </a:t>
            </a:r>
            <a:r>
              <a:rPr lang="en-US" dirty="0"/>
              <a:t>(offline account) – user has full use of the program except for uploading/importing to content server (no internet connection required)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52EA2-46A1-4BA1-90E2-CAE4DB55B1A4}"/>
              </a:ext>
            </a:extLst>
          </p:cNvPr>
          <p:cNvSpPr txBox="1"/>
          <p:nvPr/>
        </p:nvSpPr>
        <p:spPr>
          <a:xfrm>
            <a:off x="5983751" y="1990578"/>
            <a:ext cx="414225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7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3531AE-4459-441F-8229-877000BD3551}"/>
              </a:ext>
            </a:extLst>
          </p:cNvPr>
          <p:cNvSpPr/>
          <p:nvPr/>
        </p:nvSpPr>
        <p:spPr>
          <a:xfrm>
            <a:off x="6061241" y="4603469"/>
            <a:ext cx="602327" cy="4029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8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B8D6ED-FD99-4CC7-80A5-BFA4149CF0A5}"/>
              </a:ext>
            </a:extLst>
          </p:cNvPr>
          <p:cNvGrpSpPr/>
          <p:nvPr/>
        </p:nvGrpSpPr>
        <p:grpSpPr>
          <a:xfrm>
            <a:off x="869539" y="1500808"/>
            <a:ext cx="5041175" cy="3856383"/>
            <a:chOff x="869539" y="1500808"/>
            <a:chExt cx="5041175" cy="38563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972A54-BA0D-4518-B2F1-26C91096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539" y="1500808"/>
              <a:ext cx="5041175" cy="385638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BA0FC6-B8B6-47A9-A957-91FB1AFE4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9104" y="1521707"/>
              <a:ext cx="4400000" cy="89523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E05206-692C-4AFC-99F7-EDB026FD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Server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B2EA-069B-4401-ABE4-256A4556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254" y="1700637"/>
            <a:ext cx="4683769" cy="43677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Login name – no spaces (same as pseudonym if using)</a:t>
            </a:r>
          </a:p>
          <a:p>
            <a:pPr marL="0" indent="0">
              <a:buNone/>
            </a:pPr>
            <a:r>
              <a:rPr lang="en-US" b="1" dirty="0"/>
              <a:t>Email – Used only if you forget your password</a:t>
            </a:r>
          </a:p>
          <a:p>
            <a:pPr marL="0" indent="0">
              <a:buNone/>
            </a:pPr>
            <a:r>
              <a:rPr lang="en-US" b="1" dirty="0"/>
              <a:t>Full name (or pseudonym if you don’t want your name associated publicly with Bible work)</a:t>
            </a:r>
          </a:p>
          <a:p>
            <a:pPr marL="0" indent="0">
              <a:buNone/>
            </a:pPr>
            <a:r>
              <a:rPr lang="en-US" b="1" dirty="0"/>
              <a:t>Password – something you can easily remember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896538-2270-445D-A8A4-9C46AB1067A5}"/>
              </a:ext>
            </a:extLst>
          </p:cNvPr>
          <p:cNvCxnSpPr>
            <a:cxnSpLocks/>
          </p:cNvCxnSpPr>
          <p:nvPr/>
        </p:nvCxnSpPr>
        <p:spPr>
          <a:xfrm flipV="1">
            <a:off x="2519883" y="1974715"/>
            <a:ext cx="4283872" cy="9830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6311E-1057-4C8F-B7A0-7478E9846F64}"/>
              </a:ext>
            </a:extLst>
          </p:cNvPr>
          <p:cNvCxnSpPr>
            <a:cxnSpLocks/>
          </p:cNvCxnSpPr>
          <p:nvPr/>
        </p:nvCxnSpPr>
        <p:spPr>
          <a:xfrm flipV="1">
            <a:off x="2145810" y="2704289"/>
            <a:ext cx="4673444" cy="8563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AA3D36-EA1A-47F5-8ABC-D86C257DEE3B}"/>
              </a:ext>
            </a:extLst>
          </p:cNvPr>
          <p:cNvCxnSpPr>
            <a:cxnSpLocks/>
          </p:cNvCxnSpPr>
          <p:nvPr/>
        </p:nvCxnSpPr>
        <p:spPr>
          <a:xfrm flipV="1">
            <a:off x="3960756" y="3429000"/>
            <a:ext cx="2842999" cy="6161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877F0D-6819-405A-9DAF-BE7DEAEFF1F3}"/>
              </a:ext>
            </a:extLst>
          </p:cNvPr>
          <p:cNvCxnSpPr>
            <a:cxnSpLocks/>
          </p:cNvCxnSpPr>
          <p:nvPr/>
        </p:nvCxnSpPr>
        <p:spPr>
          <a:xfrm flipV="1">
            <a:off x="2783119" y="4455268"/>
            <a:ext cx="4036135" cy="1457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915C-FFB5-4B50-B280-EAC7A396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Agreeing to Terms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356D-F49F-4C1A-B51F-C142B995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788" y="2294816"/>
            <a:ext cx="6877235" cy="4367753"/>
          </a:xfrm>
        </p:spPr>
        <p:txBody>
          <a:bodyPr/>
          <a:lstStyle/>
          <a:p>
            <a:r>
              <a:rPr lang="en-US" b="1" dirty="0"/>
              <a:t>License Agreement</a:t>
            </a:r>
            <a:r>
              <a:rPr lang="en-US" dirty="0"/>
              <a:t>: Explains what you are able to do with the content in the program and the content that you create</a:t>
            </a:r>
          </a:p>
          <a:p>
            <a:r>
              <a:rPr lang="en-US" b="1" dirty="0"/>
              <a:t>Translation Guidelines</a:t>
            </a:r>
            <a:r>
              <a:rPr lang="en-US" dirty="0"/>
              <a:t>: Describes qualities of a good translation to help the translator clearly, accurately, and naturally translate the text</a:t>
            </a:r>
          </a:p>
          <a:p>
            <a:r>
              <a:rPr lang="en-US" b="1" dirty="0"/>
              <a:t>Statement of Faith</a:t>
            </a:r>
            <a:r>
              <a:rPr lang="en-US" dirty="0"/>
              <a:t>: Lists common elements of the Christian faith</a:t>
            </a:r>
          </a:p>
          <a:p>
            <a:r>
              <a:rPr lang="en-US" dirty="0"/>
              <a:t>Click </a:t>
            </a:r>
            <a:r>
              <a:rPr lang="en-US" b="1" dirty="0"/>
              <a:t>I AGREE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FF7B4-E6F6-451D-9A27-2D8B5780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9" y="2294816"/>
            <a:ext cx="4471779" cy="3837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5A484-96E6-4AB8-8272-BEBF96CA53E8}"/>
              </a:ext>
            </a:extLst>
          </p:cNvPr>
          <p:cNvSpPr txBox="1"/>
          <p:nvPr/>
        </p:nvSpPr>
        <p:spPr>
          <a:xfrm>
            <a:off x="1513493" y="1432264"/>
            <a:ext cx="986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translator or user of BTT Writer must agree to these terms of use. Click each to read, scroll, and then click Close.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D5F1C-0103-424E-B5AF-4EC5EB94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75" y="5605439"/>
            <a:ext cx="2201126" cy="69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E8BE7A-7A27-4F5C-A04F-8657D7D31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77" y="2523080"/>
            <a:ext cx="5238945" cy="311447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5E49CC-43D4-4B0A-A238-B9A57DE29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94" y="2576741"/>
            <a:ext cx="5245747" cy="2667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Home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66B-4E83-487C-8DE9-5286065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9" y="1423447"/>
            <a:ext cx="10018713" cy="4367753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BTT Writer opens to display the Home screen:</a:t>
            </a:r>
          </a:p>
          <a:p>
            <a:pPr marL="0" indent="0">
              <a:buNone/>
            </a:pPr>
            <a:r>
              <a:rPr lang="en-US" sz="2400" dirty="0"/>
              <a:t>Lists all of your projects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5A7AF-5464-4D73-98C4-875AAD08681C}"/>
              </a:ext>
            </a:extLst>
          </p:cNvPr>
          <p:cNvSpPr txBox="1">
            <a:spLocks/>
          </p:cNvSpPr>
          <p:nvPr/>
        </p:nvSpPr>
        <p:spPr>
          <a:xfrm>
            <a:off x="4849690" y="97924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, or welcomes you if you have no projects yet.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231476-2369-4F03-ACAE-8D8D7E2E3FF1}"/>
              </a:ext>
            </a:extLst>
          </p:cNvPr>
          <p:cNvGrpSpPr/>
          <p:nvPr/>
        </p:nvGrpSpPr>
        <p:grpSpPr>
          <a:xfrm>
            <a:off x="1627189" y="2731893"/>
            <a:ext cx="7004499" cy="561740"/>
            <a:chOff x="1627189" y="2731893"/>
            <a:chExt cx="7004499" cy="561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1EF9-1709-4129-98D7-FF9566620FBF}"/>
                </a:ext>
              </a:extLst>
            </p:cNvPr>
            <p:cNvSpPr/>
            <p:nvPr/>
          </p:nvSpPr>
          <p:spPr>
            <a:xfrm>
              <a:off x="1627189" y="2793752"/>
              <a:ext cx="1828131" cy="4998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0B8791-6B5D-41ED-87CA-D9C5E2133C14}"/>
                </a:ext>
              </a:extLst>
            </p:cNvPr>
            <p:cNvSpPr/>
            <p:nvPr/>
          </p:nvSpPr>
          <p:spPr>
            <a:xfrm>
              <a:off x="7062418" y="2731893"/>
              <a:ext cx="1569270" cy="3518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2B43ED-D30D-4692-B3E2-0CA9D4118EAC}"/>
              </a:ext>
            </a:extLst>
          </p:cNvPr>
          <p:cNvGrpSpPr/>
          <p:nvPr/>
        </p:nvGrpSpPr>
        <p:grpSpPr>
          <a:xfrm>
            <a:off x="2779383" y="3271950"/>
            <a:ext cx="6667548" cy="428514"/>
            <a:chOff x="4155232" y="2906357"/>
            <a:chExt cx="6667548" cy="428514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5A291554-9770-4E79-924F-36C55C178DFE}"/>
                </a:ext>
              </a:extLst>
            </p:cNvPr>
            <p:cNvSpPr/>
            <p:nvPr/>
          </p:nvSpPr>
          <p:spPr>
            <a:xfrm>
              <a:off x="4155232" y="2947595"/>
              <a:ext cx="1258645" cy="387276"/>
            </a:xfrm>
            <a:prstGeom prst="wedgeRectCallout">
              <a:avLst>
                <a:gd name="adj1" fmla="val 47999"/>
                <a:gd name="adj2" fmla="val -189166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User name</a:t>
              </a:r>
            </a:p>
          </p:txBody>
        </p:sp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AE4D7E80-309E-46AD-8A14-D24A0D03ABE2}"/>
                </a:ext>
              </a:extLst>
            </p:cNvPr>
            <p:cNvSpPr/>
            <p:nvPr/>
          </p:nvSpPr>
          <p:spPr>
            <a:xfrm>
              <a:off x="9564135" y="2906357"/>
              <a:ext cx="1258645" cy="387276"/>
            </a:xfrm>
            <a:prstGeom prst="wedgeRectCallout">
              <a:avLst>
                <a:gd name="adj1" fmla="val 38312"/>
                <a:gd name="adj2" fmla="val -195462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User 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344970-A12F-4E79-998E-885E6443FAA4}"/>
              </a:ext>
            </a:extLst>
          </p:cNvPr>
          <p:cNvGrpSpPr/>
          <p:nvPr/>
        </p:nvGrpSpPr>
        <p:grpSpPr>
          <a:xfrm>
            <a:off x="4199617" y="3043692"/>
            <a:ext cx="6341423" cy="669593"/>
            <a:chOff x="5329999" y="3059911"/>
            <a:chExt cx="6341423" cy="669593"/>
          </a:xfrm>
          <a:solidFill>
            <a:schemeClr val="tx1"/>
          </a:solidFill>
        </p:grpSpPr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F6B20FEE-B816-4CE9-B0F3-EF07224832DE}"/>
                </a:ext>
              </a:extLst>
            </p:cNvPr>
            <p:cNvSpPr/>
            <p:nvPr/>
          </p:nvSpPr>
          <p:spPr>
            <a:xfrm>
              <a:off x="5329999" y="3099995"/>
              <a:ext cx="940489" cy="629509"/>
            </a:xfrm>
            <a:prstGeom prst="wedgeRectCallout">
              <a:avLst>
                <a:gd name="adj1" fmla="val -15778"/>
                <a:gd name="adj2" fmla="val -96420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Logout </a:t>
              </a:r>
              <a:r>
                <a:rPr lang="en-US" sz="1400" dirty="0">
                  <a:solidFill>
                    <a:srgbClr val="FF0000"/>
                  </a:solidFill>
                </a:rPr>
                <a:t>button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C127EAB1-6B53-446B-894F-E94E3CA47F22}"/>
                </a:ext>
              </a:extLst>
            </p:cNvPr>
            <p:cNvSpPr/>
            <p:nvPr/>
          </p:nvSpPr>
          <p:spPr>
            <a:xfrm>
              <a:off x="10730933" y="3059911"/>
              <a:ext cx="940489" cy="629509"/>
            </a:xfrm>
            <a:prstGeom prst="wedgeRectCallout">
              <a:avLst>
                <a:gd name="adj1" fmla="val -40409"/>
                <a:gd name="adj2" fmla="val -100293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Logout button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7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what BTT Writer for the desktop is used for</a:t>
            </a:r>
          </a:p>
          <a:p>
            <a:r>
              <a:rPr lang="en-US" dirty="0"/>
              <a:t>Define “gateway language”</a:t>
            </a:r>
          </a:p>
          <a:p>
            <a:r>
              <a:rPr lang="en-US" dirty="0"/>
              <a:t>Install BTT Writer for the desktop</a:t>
            </a:r>
          </a:p>
          <a:p>
            <a:r>
              <a:rPr lang="en-US" dirty="0"/>
              <a:t>Open the program</a:t>
            </a:r>
          </a:p>
          <a:p>
            <a:r>
              <a:rPr lang="en-US" dirty="0"/>
              <a:t>Agree with terms of use	</a:t>
            </a:r>
          </a:p>
          <a:p>
            <a:r>
              <a:rPr lang="en-US" dirty="0"/>
              <a:t>Create an account</a:t>
            </a:r>
          </a:p>
          <a:p>
            <a:r>
              <a:rPr lang="en-US" dirty="0"/>
              <a:t>Describe the home screen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2FA9CF38-40CC-41CD-B9DE-44CC75182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52" y="1432875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What Is This Presentation About?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what BTT Writer for the desktop is used for</a:t>
            </a:r>
          </a:p>
          <a:p>
            <a:r>
              <a:rPr lang="en-US" dirty="0"/>
              <a:t>Define “gateway language”</a:t>
            </a:r>
          </a:p>
          <a:p>
            <a:r>
              <a:rPr lang="en-US" dirty="0"/>
              <a:t>Install BTT Writer for the desktop</a:t>
            </a:r>
          </a:p>
          <a:p>
            <a:r>
              <a:rPr lang="en-US" dirty="0"/>
              <a:t>Open the program</a:t>
            </a:r>
          </a:p>
          <a:p>
            <a:r>
              <a:rPr lang="en-US" dirty="0"/>
              <a:t>Agree with terms of use	</a:t>
            </a:r>
          </a:p>
          <a:p>
            <a:r>
              <a:rPr lang="en-US" dirty="0"/>
              <a:t>Create an account</a:t>
            </a:r>
          </a:p>
          <a:p>
            <a:r>
              <a:rPr lang="en-US" dirty="0"/>
              <a:t>Describe the home screen</a:t>
            </a:r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B7F57A8F-1D6D-483A-AD83-6CC14D135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52" y="1432875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BTT Writer for the Desktop?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40" y="1373283"/>
            <a:ext cx="5207185" cy="4358326"/>
          </a:xfrm>
        </p:spPr>
        <p:txBody>
          <a:bodyPr>
            <a:noAutofit/>
          </a:bodyPr>
          <a:lstStyle/>
          <a:p>
            <a:r>
              <a:rPr lang="en-US" sz="1800" dirty="0"/>
              <a:t>Desktop program for translating Bible &amp; resources</a:t>
            </a:r>
          </a:p>
          <a:p>
            <a:r>
              <a:rPr lang="en-US" sz="1800" dirty="0"/>
              <a:t>Works on Linux, Windows, or Mac</a:t>
            </a:r>
          </a:p>
          <a:p>
            <a:r>
              <a:rPr lang="en-US" sz="1800" dirty="0"/>
              <a:t>Open source</a:t>
            </a:r>
          </a:p>
          <a:p>
            <a:r>
              <a:rPr lang="en-US" sz="1800" dirty="0"/>
              <a:t>Can be used for:</a:t>
            </a:r>
          </a:p>
          <a:p>
            <a:pPr lvl="1"/>
            <a:r>
              <a:rPr lang="en-US" sz="1600" dirty="0"/>
              <a:t>Translating Bible or OBS from English to a gateway language, or from a gateway language to a mother tongue</a:t>
            </a:r>
          </a:p>
          <a:p>
            <a:pPr lvl="1"/>
            <a:r>
              <a:rPr lang="en-US" sz="1600" dirty="0"/>
              <a:t>Translating Bible resources from English to a gateway language</a:t>
            </a:r>
          </a:p>
          <a:p>
            <a:r>
              <a:rPr lang="en-US" sz="1800" dirty="0"/>
              <a:t>Contains:	</a:t>
            </a:r>
          </a:p>
          <a:p>
            <a:pPr lvl="1"/>
            <a:r>
              <a:rPr lang="en-US" sz="1600" dirty="0"/>
              <a:t>Content to be translated</a:t>
            </a:r>
          </a:p>
          <a:p>
            <a:pPr lvl="1"/>
            <a:r>
              <a:rPr lang="en-US" sz="1600" dirty="0"/>
              <a:t>Translation resources</a:t>
            </a:r>
          </a:p>
          <a:p>
            <a:r>
              <a:rPr lang="en-US" sz="1800" dirty="0"/>
              <a:t>Work can be shared and published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B4250-B561-446C-9E0C-8BE266B2F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95" y="2015375"/>
            <a:ext cx="2515772" cy="282724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161976-7265-46D9-BB89-776782998374}"/>
              </a:ext>
            </a:extLst>
          </p:cNvPr>
          <p:cNvSpPr/>
          <p:nvPr/>
        </p:nvSpPr>
        <p:spPr>
          <a:xfrm>
            <a:off x="1631971" y="4153545"/>
            <a:ext cx="4537276" cy="5903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65111-1A3F-4A2D-B11F-D1AEFE00368B}"/>
              </a:ext>
            </a:extLst>
          </p:cNvPr>
          <p:cNvCxnSpPr>
            <a:cxnSpLocks/>
          </p:cNvCxnSpPr>
          <p:nvPr/>
        </p:nvCxnSpPr>
        <p:spPr>
          <a:xfrm>
            <a:off x="5500506" y="4743854"/>
            <a:ext cx="911869" cy="50778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A23DC8-83FE-4141-A512-06C61C771392}"/>
              </a:ext>
            </a:extLst>
          </p:cNvPr>
          <p:cNvSpPr txBox="1"/>
          <p:nvPr/>
        </p:nvSpPr>
        <p:spPr>
          <a:xfrm>
            <a:off x="6412375" y="5251643"/>
            <a:ext cx="2343874" cy="909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can’t be done with BTT Writer for Android</a:t>
            </a:r>
          </a:p>
        </p:txBody>
      </p:sp>
      <p:pic>
        <p:nvPicPr>
          <p:cNvPr id="11" name="Picture 10" descr="A close up of a computer&#10;&#10;Description automatically generated">
            <a:extLst>
              <a:ext uri="{FF2B5EF4-FFF2-40B4-BE49-F238E27FC236}">
                <a16:creationId xmlns:a16="http://schemas.microsoft.com/office/drawing/2014/main" id="{A9D32ADE-EFD9-4574-B4C8-E1B5885BF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05" y="3247351"/>
            <a:ext cx="3084248" cy="309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0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57" y="3130723"/>
            <a:ext cx="3274285" cy="32962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4210" y="1358289"/>
            <a:ext cx="963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Language barriers are one of the biggest obstacles in Bible translation.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4209" y="1766265"/>
            <a:ext cx="8277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Most people groups speak more than one language: native language and </a:t>
            </a:r>
            <a:r>
              <a:rPr lang="en-US" sz="2400" b="1" dirty="0">
                <a:solidFill>
                  <a:srgbClr val="FFFF00"/>
                </a:solidFill>
                <a:latin typeface="Calibri"/>
              </a:rPr>
              <a:t>L</a:t>
            </a:r>
            <a:r>
              <a:rPr lang="en-US" sz="2400" dirty="0">
                <a:latin typeface="Calibri"/>
              </a:rPr>
              <a:t>anguage of </a:t>
            </a:r>
            <a:r>
              <a:rPr lang="en-US" sz="2400" b="1" dirty="0">
                <a:solidFill>
                  <a:srgbClr val="FFFF00"/>
                </a:solidFill>
                <a:latin typeface="Calibri"/>
              </a:rPr>
              <a:t>W</a:t>
            </a:r>
            <a:r>
              <a:rPr lang="en-US" sz="2400" dirty="0">
                <a:latin typeface="Calibri"/>
              </a:rPr>
              <a:t>ider </a:t>
            </a:r>
            <a:r>
              <a:rPr lang="en-US" sz="2400" b="1" dirty="0">
                <a:solidFill>
                  <a:srgbClr val="FFFF00"/>
                </a:solidFill>
                <a:latin typeface="Calibri"/>
              </a:rPr>
              <a:t>C</a:t>
            </a:r>
            <a:r>
              <a:rPr lang="en-US" sz="2400" dirty="0">
                <a:latin typeface="Calibri"/>
              </a:rPr>
              <a:t>ommunication.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222" y="3145564"/>
            <a:ext cx="7858277" cy="34627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24210" y="2545569"/>
            <a:ext cx="775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There are &gt;7000 languages, but only a handful of LWCs.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F34487-C9FC-45CB-9615-D86A9481C3E0}"/>
              </a:ext>
            </a:extLst>
          </p:cNvPr>
          <p:cNvSpPr txBox="1">
            <a:spLocks/>
          </p:cNvSpPr>
          <p:nvPr/>
        </p:nvSpPr>
        <p:spPr>
          <a:xfrm>
            <a:off x="844230" y="322056"/>
            <a:ext cx="10018713" cy="89790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a Gateway Language (GL)?</a:t>
            </a:r>
          </a:p>
        </p:txBody>
      </p:sp>
    </p:spTree>
    <p:extLst>
      <p:ext uri="{BB962C8B-B14F-4D97-AF65-F5344CB8AC3E}">
        <p14:creationId xmlns:p14="http://schemas.microsoft.com/office/powerpoint/2010/main" val="397429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767" y="2113721"/>
            <a:ext cx="5640496" cy="4310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23" y="1861619"/>
            <a:ext cx="7946353" cy="467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207" y="1113509"/>
            <a:ext cx="7751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9688"/>
            <a:r>
              <a:rPr lang="en-US" sz="2200" dirty="0">
                <a:latin typeface="Calibri"/>
              </a:rPr>
              <a:t>We call these Gateway Languages because they provide a path to Bible translation without the need for translators to learn English.</a:t>
            </a:r>
          </a:p>
        </p:txBody>
      </p:sp>
      <p:sp>
        <p:nvSpPr>
          <p:cNvPr id="10" name="TextBox 9">
            <a:hlinkClick r:id="rId5"/>
          </p:cNvPr>
          <p:cNvSpPr txBox="1"/>
          <p:nvPr/>
        </p:nvSpPr>
        <p:spPr>
          <a:xfrm>
            <a:off x="321469" y="6480509"/>
            <a:ext cx="11691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9688"/>
            <a:r>
              <a:rPr lang="en-US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https://read.bibletranslationtools.org/u/WycliffeAssociates/en_tm/dc23f839f6/#gl-strategy</a:t>
            </a:r>
            <a:endParaRPr lang="en-US" sz="2000" dirty="0">
              <a:latin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4D159C-B2FD-443B-9DCC-B62BFD63D37D}"/>
              </a:ext>
            </a:extLst>
          </p:cNvPr>
          <p:cNvSpPr txBox="1">
            <a:spLocks/>
          </p:cNvSpPr>
          <p:nvPr/>
        </p:nvSpPr>
        <p:spPr>
          <a:xfrm>
            <a:off x="844230" y="322056"/>
            <a:ext cx="10018713" cy="89790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a Gateway Language (GL)?</a:t>
            </a:r>
          </a:p>
        </p:txBody>
      </p:sp>
    </p:spTree>
    <p:extLst>
      <p:ext uri="{BB962C8B-B14F-4D97-AF65-F5344CB8AC3E}">
        <p14:creationId xmlns:p14="http://schemas.microsoft.com/office/powerpoint/2010/main" val="23295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Does the GL Strategy Work?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97" y="2295195"/>
            <a:ext cx="8023160" cy="2058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4FE98-6CCE-4E36-80E2-A5E4B634C7C3}"/>
              </a:ext>
            </a:extLst>
          </p:cNvPr>
          <p:cNvSpPr txBox="1"/>
          <p:nvPr/>
        </p:nvSpPr>
        <p:spPr>
          <a:xfrm>
            <a:off x="950519" y="1211711"/>
            <a:ext cx="1031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Translators use MAST methodology to translate content from English to the GL.</a:t>
            </a:r>
          </a:p>
        </p:txBody>
      </p:sp>
    </p:spTree>
    <p:extLst>
      <p:ext uri="{BB962C8B-B14F-4D97-AF65-F5344CB8AC3E}">
        <p14:creationId xmlns:p14="http://schemas.microsoft.com/office/powerpoint/2010/main" val="20945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012E9-1109-4A77-85D4-19DB37F71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00" y="4284484"/>
            <a:ext cx="4466667" cy="23619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67BB04-C5CB-4A88-959E-F243FAE9B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91" y="3429000"/>
            <a:ext cx="5490707" cy="3217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Does the GL Strategy Work?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7750" y="1967651"/>
            <a:ext cx="5490706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5997" lvl="1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latin typeface="Calibri"/>
              </a:rPr>
              <a:t>Open Bible stories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749" y="2277235"/>
            <a:ext cx="5619899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5997" lvl="1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latin typeface="Calibri"/>
              </a:rPr>
              <a:t>Translation Notes and </a:t>
            </a:r>
            <a:br>
              <a:rPr lang="en-US" sz="1929" dirty="0">
                <a:latin typeface="Calibri"/>
              </a:rPr>
            </a:br>
            <a:r>
              <a:rPr lang="en-US" sz="1929" dirty="0">
                <a:latin typeface="Calibri"/>
              </a:rPr>
              <a:t>other resources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748" y="2867604"/>
            <a:ext cx="4435630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5997" lvl="1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latin typeface="Calibri"/>
              </a:rPr>
              <a:t>Open-licensed Bible translation(s)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993" y="1777152"/>
            <a:ext cx="4374674" cy="21809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86424" y="1621022"/>
            <a:ext cx="2816679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9688"/>
            <a:r>
              <a:rPr lang="en-US" sz="1929" dirty="0">
                <a:latin typeface="Calibri"/>
              </a:rPr>
              <a:t>What content?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2CD5F-0F07-4100-8213-AB1554143162}"/>
              </a:ext>
            </a:extLst>
          </p:cNvPr>
          <p:cNvSpPr txBox="1"/>
          <p:nvPr/>
        </p:nvSpPr>
        <p:spPr>
          <a:xfrm>
            <a:off x="950519" y="1211711"/>
            <a:ext cx="1031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Translators use MAST methodology to translate content from English to the GL.</a:t>
            </a:r>
          </a:p>
        </p:txBody>
      </p:sp>
    </p:spTree>
    <p:extLst>
      <p:ext uri="{BB962C8B-B14F-4D97-AF65-F5344CB8AC3E}">
        <p14:creationId xmlns:p14="http://schemas.microsoft.com/office/powerpoint/2010/main" val="275275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Does the GL Strategy Work?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0519" y="1211711"/>
            <a:ext cx="1031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Translators use MAST methodology to translate content from English to the GL.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88361-62FE-4109-8AF4-BA00EF455268}"/>
              </a:ext>
            </a:extLst>
          </p:cNvPr>
          <p:cNvSpPr txBox="1"/>
          <p:nvPr/>
        </p:nvSpPr>
        <p:spPr>
          <a:xfrm>
            <a:off x="950519" y="1703756"/>
            <a:ext cx="10280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Mother tongue speakers can then use the content that is in the GL as a source text for translating into their native language.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D2F56-601A-48F9-8CF7-7E03041CDAC7}"/>
              </a:ext>
            </a:extLst>
          </p:cNvPr>
          <p:cNvGrpSpPr/>
          <p:nvPr/>
        </p:nvGrpSpPr>
        <p:grpSpPr>
          <a:xfrm>
            <a:off x="2189351" y="2773199"/>
            <a:ext cx="8023160" cy="2058773"/>
            <a:chOff x="2189351" y="2773199"/>
            <a:chExt cx="8023160" cy="205877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9351" y="2773199"/>
              <a:ext cx="8023160" cy="205877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612645-447F-49AD-8D61-072F68CA38B4}"/>
                </a:ext>
              </a:extLst>
            </p:cNvPr>
            <p:cNvSpPr/>
            <p:nvPr/>
          </p:nvSpPr>
          <p:spPr>
            <a:xfrm>
              <a:off x="2189351" y="4401879"/>
              <a:ext cx="2191263" cy="430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05C5AF-7679-4BDB-A895-23332B8B15FD}"/>
                </a:ext>
              </a:extLst>
            </p:cNvPr>
            <p:cNvSpPr/>
            <p:nvPr/>
          </p:nvSpPr>
          <p:spPr>
            <a:xfrm>
              <a:off x="7216125" y="4388854"/>
              <a:ext cx="2996386" cy="430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AFB9FF-EBA4-4CC3-AC80-36C1AE29599E}"/>
                </a:ext>
              </a:extLst>
            </p:cNvPr>
            <p:cNvSpPr txBox="1"/>
            <p:nvPr/>
          </p:nvSpPr>
          <p:spPr>
            <a:xfrm>
              <a:off x="2545094" y="4432259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 content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60AF4D-298B-495A-96EE-B9F27684F745}"/>
                </a:ext>
              </a:extLst>
            </p:cNvPr>
            <p:cNvSpPr txBox="1"/>
            <p:nvPr/>
          </p:nvSpPr>
          <p:spPr>
            <a:xfrm>
              <a:off x="7216125" y="4449615"/>
              <a:ext cx="267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Content in mother tongue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0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Benefits of the GL Strategy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35" y="2629922"/>
            <a:ext cx="5214286" cy="210204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Isosceles Triangle 5"/>
          <p:cNvSpPr/>
          <p:nvPr/>
        </p:nvSpPr>
        <p:spPr>
          <a:xfrm>
            <a:off x="5519741" y="3532440"/>
            <a:ext cx="4653643" cy="28438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688"/>
            <a:r>
              <a:rPr lang="en-US" sz="1929" dirty="0">
                <a:solidFill>
                  <a:schemeClr val="bg1"/>
                </a:solidFill>
                <a:latin typeface="Calibri"/>
              </a:rPr>
              <a:t>Eliminates need for national translators to learn English, so translation is much faster.</a:t>
            </a:r>
          </a:p>
          <a:p>
            <a:pPr algn="ctr" defTabSz="979688"/>
            <a:endParaRPr lang="en-US" sz="1929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3017" y="1239003"/>
            <a:ext cx="4527090" cy="2220511"/>
            <a:chOff x="3009900" y="740235"/>
            <a:chExt cx="4225284" cy="2072477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3009900" y="740236"/>
              <a:ext cx="4225284" cy="2072476"/>
            </a:xfrm>
            <a:prstGeom prst="triangl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79688"/>
              <a:endParaRPr lang="en-US" sz="1929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98542" y="740235"/>
              <a:ext cx="3048000" cy="1471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79688"/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Anyone, anywhere, can work on GL if they know </a:t>
              </a:r>
              <a:br>
                <a:rPr lang="en-US" sz="1929" dirty="0">
                  <a:solidFill>
                    <a:schemeClr val="bg1"/>
                  </a:solidFill>
                  <a:latin typeface="Calibri"/>
                </a:rPr>
              </a:br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English and one </a:t>
              </a:r>
              <a:br>
                <a:rPr lang="en-US" sz="1929" dirty="0">
                  <a:solidFill>
                    <a:schemeClr val="bg1"/>
                  </a:solidFill>
                  <a:latin typeface="Calibri"/>
                </a:rPr>
              </a:br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gateway </a:t>
              </a:r>
              <a:br>
                <a:rPr lang="en-US" sz="1929" dirty="0">
                  <a:solidFill>
                    <a:schemeClr val="bg1"/>
                  </a:solidFill>
                  <a:latin typeface="Calibri"/>
                </a:rPr>
              </a:br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language.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94279" y="1293431"/>
            <a:ext cx="3193951" cy="8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79688"/>
            <a:r>
              <a:rPr lang="en-US" sz="2571" dirty="0">
                <a:latin typeface="Calibri"/>
              </a:rPr>
              <a:t>Supports WA’s mission</a:t>
            </a:r>
          </a:p>
          <a:p>
            <a:pPr algn="ctr" defTabSz="979688"/>
            <a:r>
              <a:rPr lang="en-US" sz="2571" dirty="0">
                <a:latin typeface="Calibri"/>
              </a:rPr>
              <a:t>and vision!</a:t>
            </a:r>
          </a:p>
        </p:txBody>
      </p:sp>
      <p:sp>
        <p:nvSpPr>
          <p:cNvPr id="11" name="Arrow: Striped Right 10"/>
          <p:cNvSpPr/>
          <p:nvPr/>
        </p:nvSpPr>
        <p:spPr>
          <a:xfrm rot="20250437">
            <a:off x="4527758" y="2181283"/>
            <a:ext cx="2439099" cy="653143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688"/>
            <a:endParaRPr lang="en-US" sz="192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Arrow: Striped Right 11"/>
          <p:cNvSpPr/>
          <p:nvPr/>
        </p:nvSpPr>
        <p:spPr>
          <a:xfrm rot="1128416">
            <a:off x="4708354" y="3904839"/>
            <a:ext cx="2439099" cy="653143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688"/>
            <a:endParaRPr lang="en-US" sz="1929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14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TRecorder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" id="{8C676BAD-FD2B-47E0-9BFE-49596DB02F2A}" vid="{7A9D925E-5A80-4246-8D63-6D78EF2A0C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ebc9d3-73c5-43d0-b794-270dc3c2d1a0"/>
    <ds:schemaRef ds:uri="e6b6b08c-4e37-4703-b140-b9e21b970c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7219</TotalTime>
  <Words>1060</Words>
  <Application>Microsoft Office PowerPoint</Application>
  <PresentationFormat>Widescreen</PresentationFormat>
  <Paragraphs>140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BTTRecorder</vt:lpstr>
      <vt:lpstr>Getting Started</vt:lpstr>
      <vt:lpstr>What Is This Presentation About?</vt:lpstr>
      <vt:lpstr>What Is BTT Writer for the Desktop?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BTT Writer for the Desktop</vt:lpstr>
      <vt:lpstr>Installing BTT Writer for the Desktop</vt:lpstr>
      <vt:lpstr>Opening BTT Writer</vt:lpstr>
      <vt:lpstr>Choosing an Account Type</vt:lpstr>
      <vt:lpstr>Creating a Server Account</vt:lpstr>
      <vt:lpstr>Agreeing to Terms of Use</vt:lpstr>
      <vt:lpstr>Viewing the Home Screen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Gamer</dc:creator>
  <cp:lastModifiedBy>Pamela Gamer</cp:lastModifiedBy>
  <cp:revision>10</cp:revision>
  <dcterms:created xsi:type="dcterms:W3CDTF">2019-11-14T19:26:43Z</dcterms:created>
  <dcterms:modified xsi:type="dcterms:W3CDTF">2019-11-26T20:11:21Z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