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83" r:id="rId5"/>
    <p:sldId id="284" r:id="rId6"/>
    <p:sldId id="285" r:id="rId7"/>
    <p:sldId id="286" r:id="rId8"/>
    <p:sldId id="287" r:id="rId9"/>
    <p:sldId id="288" r:id="rId10"/>
    <p:sldId id="291" r:id="rId11"/>
    <p:sldId id="290" r:id="rId12"/>
    <p:sldId id="292" r:id="rId13"/>
    <p:sldId id="293" r:id="rId14"/>
    <p:sldId id="294" r:id="rId15"/>
    <p:sldId id="266" r:id="rId16"/>
    <p:sldId id="296" r:id="rId17"/>
    <p:sldId id="297" r:id="rId18"/>
    <p:sldId id="267" r:id="rId19"/>
    <p:sldId id="298" r:id="rId20"/>
    <p:sldId id="299" r:id="rId21"/>
    <p:sldId id="301" r:id="rId22"/>
    <p:sldId id="30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90DD2-7227-44D8-9E29-F29881AD95B4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EE3FA-52C0-42E7-A506-7C8F1AE7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9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EE3FA-52C0-42E7-A506-7C8F1AE704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81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EE3FA-52C0-42E7-A506-7C8F1AE704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07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EE3FA-52C0-42E7-A506-7C8F1AE704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84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EE3FA-52C0-42E7-A506-7C8F1AE704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81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EE3FA-52C0-42E7-A506-7C8F1AE704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98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EE3FA-52C0-42E7-A506-7C8F1AE704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22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EE3FA-52C0-42E7-A506-7C8F1AE704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02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EE3FA-52C0-42E7-A506-7C8F1AE704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79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EE3FA-52C0-42E7-A506-7C8F1AE704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EE3FA-52C0-42E7-A506-7C8F1AE704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0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EE3FA-52C0-42E7-A506-7C8F1AE704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2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EE3FA-52C0-42E7-A506-7C8F1AE704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827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EE3FA-52C0-42E7-A506-7C8F1AE704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22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EE3FA-52C0-42E7-A506-7C8F1AE704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403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EE3FA-52C0-42E7-A506-7C8F1AE704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9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EE3FA-52C0-42E7-A506-7C8F1AE704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8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EE3FA-52C0-42E7-A506-7C8F1AE704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0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EE3FA-52C0-42E7-A506-7C8F1AE704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39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EE3FA-52C0-42E7-A506-7C8F1AE704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32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EE3FA-52C0-42E7-A506-7C8F1AE704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58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EE3FA-52C0-42E7-A506-7C8F1AE704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77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EE3FA-52C0-42E7-A506-7C8F1AE704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1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075723" cy="3329581"/>
          </a:xfrm>
        </p:spPr>
        <p:txBody>
          <a:bodyPr/>
          <a:lstStyle/>
          <a:p>
            <a:r>
              <a:rPr lang="en-US" dirty="0" err="1"/>
              <a:t>translationRecorder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guide v1.2</a:t>
            </a:r>
          </a:p>
        </p:txBody>
      </p:sp>
    </p:spTree>
    <p:extLst>
      <p:ext uri="{BB962C8B-B14F-4D97-AF65-F5344CB8AC3E}">
        <p14:creationId xmlns:p14="http://schemas.microsoft.com/office/powerpoint/2010/main" val="2457159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867" y="4000500"/>
            <a:ext cx="45720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313" y="695967"/>
            <a:ext cx="868876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Select the Source Language: </a:t>
            </a:r>
          </a:p>
          <a:p>
            <a:r>
              <a:rPr lang="en-US" sz="2400" b="1" dirty="0"/>
              <a:t>Search for the desired language by either:</a:t>
            </a:r>
          </a:p>
          <a:p>
            <a:pPr lvl="1"/>
            <a:r>
              <a:rPr lang="en-US" sz="2200" b="1" dirty="0"/>
              <a:t>Scrolling to the language name.</a:t>
            </a:r>
          </a:p>
          <a:p>
            <a:pPr lvl="1"/>
            <a:r>
              <a:rPr lang="en-US" sz="2200" b="1" dirty="0"/>
              <a:t>Clicking the magnifying glass and typing in the language name or language code. </a:t>
            </a:r>
          </a:p>
        </p:txBody>
      </p:sp>
      <p:sp>
        <p:nvSpPr>
          <p:cNvPr id="5" name="Right Arrow 19"/>
          <p:cNvSpPr/>
          <p:nvPr/>
        </p:nvSpPr>
        <p:spPr>
          <a:xfrm rot="12446650">
            <a:off x="9405148" y="4330398"/>
            <a:ext cx="2328287" cy="950679"/>
          </a:xfrm>
          <a:prstGeom prst="rightArrow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7" name="Picture 6" descr="hand &lt;strong&gt;tap&lt;/strong&gt; icon in flat style...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04946" y="5535518"/>
            <a:ext cx="509016" cy="457200"/>
          </a:xfrm>
          <a:prstGeom prst="rect">
            <a:avLst/>
          </a:prstGeom>
        </p:spPr>
      </p:pic>
      <p:pic>
        <p:nvPicPr>
          <p:cNvPr id="8" name="Picture 7" descr="hand &lt;strong&gt;tap&lt;/strong&gt; icon in flat style...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6548" y="6117448"/>
            <a:ext cx="509016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550" y="3352334"/>
            <a:ext cx="6089904" cy="1696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hand &lt;strong&gt;tap&lt;/strong&gt; icon in flat style...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39882" y="5844754"/>
            <a:ext cx="509016" cy="457200"/>
          </a:xfrm>
          <a:prstGeom prst="rect">
            <a:avLst/>
          </a:prstGeom>
        </p:spPr>
      </p:pic>
      <p:sp>
        <p:nvSpPr>
          <p:cNvPr id="6" name="Right Arrow 19"/>
          <p:cNvSpPr/>
          <p:nvPr/>
        </p:nvSpPr>
        <p:spPr>
          <a:xfrm rot="20499349">
            <a:off x="4442979" y="3551073"/>
            <a:ext cx="2328287" cy="950679"/>
          </a:xfrm>
          <a:prstGeom prst="rightArrow">
            <a:avLst/>
          </a:prstGeom>
          <a:solidFill>
            <a:srgbClr val="FFFF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4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Choose the Source:</a:t>
            </a:r>
          </a:p>
          <a:p>
            <a:r>
              <a:rPr lang="en-US" sz="2400" b="1" dirty="0"/>
              <a:t>The language code now shows on the Source Language blue bar.</a:t>
            </a:r>
          </a:p>
          <a:p>
            <a:r>
              <a:rPr lang="en-US" sz="2400" b="1" dirty="0"/>
              <a:t>Tap on the bottom blue bar (Select Source Location).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8" y="2526986"/>
            <a:ext cx="6086244" cy="3803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ight Arrow 19"/>
          <p:cNvSpPr/>
          <p:nvPr/>
        </p:nvSpPr>
        <p:spPr>
          <a:xfrm rot="10523994">
            <a:off x="8302381" y="3270513"/>
            <a:ext cx="2328287" cy="950679"/>
          </a:xfrm>
          <a:prstGeom prst="rightArrow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8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Choose the Source:</a:t>
            </a:r>
          </a:p>
          <a:p>
            <a:r>
              <a:rPr lang="en-US" sz="2400" b="1" dirty="0"/>
              <a:t>Use the File Manager to find and select the appropriate source file. (The facilitator will help with this.)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8" y="2526986"/>
            <a:ext cx="6086243" cy="3803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ight Arrow 19"/>
          <p:cNvSpPr/>
          <p:nvPr/>
        </p:nvSpPr>
        <p:spPr>
          <a:xfrm rot="263684">
            <a:off x="1322733" y="3953597"/>
            <a:ext cx="2328287" cy="950679"/>
          </a:xfrm>
          <a:prstGeom prst="rightArrow">
            <a:avLst/>
          </a:prstGeom>
          <a:solidFill>
            <a:srgbClr val="FFFF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84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Choose the Source:</a:t>
            </a:r>
          </a:p>
          <a:p>
            <a:r>
              <a:rPr lang="en-US" sz="2400" b="1" dirty="0"/>
              <a:t>The source language file name now shows on the Source Location blue bar.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8" y="2526986"/>
            <a:ext cx="6086243" cy="3803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ight Arrow 19"/>
          <p:cNvSpPr/>
          <p:nvPr/>
        </p:nvSpPr>
        <p:spPr>
          <a:xfrm rot="10523994">
            <a:off x="8302381" y="3270513"/>
            <a:ext cx="2328287" cy="950679"/>
          </a:xfrm>
          <a:prstGeom prst="rightArrow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7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Choose the Source:</a:t>
            </a:r>
          </a:p>
          <a:p>
            <a:r>
              <a:rPr lang="en-US" sz="2400" b="1" dirty="0"/>
              <a:t>Close the keyboard.</a:t>
            </a:r>
          </a:p>
          <a:p>
            <a:r>
              <a:rPr lang="en-US" sz="2400" b="1" dirty="0"/>
              <a:t>Tap on the CONTINUE link at the bottom right.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8" y="2526986"/>
            <a:ext cx="6086243" cy="3803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ight Arrow 19"/>
          <p:cNvSpPr/>
          <p:nvPr/>
        </p:nvSpPr>
        <p:spPr>
          <a:xfrm rot="10523994">
            <a:off x="9096939" y="5422470"/>
            <a:ext cx="2328287" cy="950679"/>
          </a:xfrm>
          <a:prstGeom prst="rightArrow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3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452718"/>
            <a:ext cx="9404723" cy="1400530"/>
          </a:xfrm>
        </p:spPr>
        <p:txBody>
          <a:bodyPr/>
          <a:lstStyle/>
          <a:p>
            <a:r>
              <a:rPr lang="en-US" b="1" dirty="0"/>
              <a:t>Recording: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35837" y="1617736"/>
            <a:ext cx="8948692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From the home screen, tap in the pink area to open the Recording Manager.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048" y="2588455"/>
            <a:ext cx="6089904" cy="3806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ight Arrow 19"/>
          <p:cNvSpPr/>
          <p:nvPr/>
        </p:nvSpPr>
        <p:spPr>
          <a:xfrm rot="10523994">
            <a:off x="7802711" y="3807310"/>
            <a:ext cx="2328287" cy="950679"/>
          </a:xfrm>
          <a:prstGeom prst="rightArrow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31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703162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Recording:</a:t>
            </a:r>
          </a:p>
          <a:p>
            <a:r>
              <a:rPr lang="en-US" sz="2400" b="1" dirty="0"/>
              <a:t>Warning – you must allow the hardware to record.</a:t>
            </a:r>
          </a:p>
          <a:p>
            <a:pPr lvl="1"/>
            <a:r>
              <a:rPr lang="en-US" sz="2200" b="1" dirty="0"/>
              <a:t>Tap on the square check box to not be reminded again.</a:t>
            </a:r>
          </a:p>
          <a:p>
            <a:pPr lvl="1"/>
            <a:r>
              <a:rPr lang="en-US" sz="2200" b="1" dirty="0"/>
              <a:t>Tap on the ALLOW link to allow the program to have access to the hardware.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8" y="2956513"/>
            <a:ext cx="6086243" cy="34512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ight Arrow 19"/>
          <p:cNvSpPr/>
          <p:nvPr/>
        </p:nvSpPr>
        <p:spPr>
          <a:xfrm rot="10523994">
            <a:off x="6972717" y="4527274"/>
            <a:ext cx="2328287" cy="950679"/>
          </a:xfrm>
          <a:prstGeom prst="rightArrow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Right Arrow 19"/>
          <p:cNvSpPr/>
          <p:nvPr/>
        </p:nvSpPr>
        <p:spPr>
          <a:xfrm rot="162521">
            <a:off x="2526280" y="4334235"/>
            <a:ext cx="2328287" cy="950679"/>
          </a:xfrm>
          <a:prstGeom prst="rightArrow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75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703162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Recording:</a:t>
            </a:r>
          </a:p>
          <a:p>
            <a:r>
              <a:rPr lang="en-US" sz="2400" b="1" dirty="0"/>
              <a:t>Warning – you must allow the hardware to record.</a:t>
            </a:r>
          </a:p>
          <a:p>
            <a:pPr lvl="1"/>
            <a:r>
              <a:rPr lang="en-US" sz="2200" b="1" dirty="0"/>
              <a:t>Tap on the square check box to not be reminded again.</a:t>
            </a:r>
          </a:p>
          <a:p>
            <a:pPr lvl="1"/>
            <a:r>
              <a:rPr lang="en-US" sz="2200" b="1" dirty="0"/>
              <a:t>Tap on the ALLOW link to allow the program to have access to the hardware.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8" y="2956513"/>
            <a:ext cx="6086243" cy="34512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ight Arrow 19"/>
          <p:cNvSpPr/>
          <p:nvPr/>
        </p:nvSpPr>
        <p:spPr>
          <a:xfrm rot="10523994">
            <a:off x="6972717" y="4527274"/>
            <a:ext cx="2328287" cy="950679"/>
          </a:xfrm>
          <a:prstGeom prst="rightArrow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Right Arrow 19"/>
          <p:cNvSpPr/>
          <p:nvPr/>
        </p:nvSpPr>
        <p:spPr>
          <a:xfrm rot="162521">
            <a:off x="2526280" y="4334235"/>
            <a:ext cx="2328287" cy="950679"/>
          </a:xfrm>
          <a:prstGeom prst="rightArrow">
            <a:avLst/>
          </a:prstGeom>
          <a:solidFill>
            <a:srgbClr val="FFFF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40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Recording:</a:t>
            </a:r>
          </a:p>
          <a:p>
            <a:r>
              <a:rPr lang="en-US" sz="2400" b="1" dirty="0"/>
              <a:t>Check the information on the top gray bar:</a:t>
            </a:r>
          </a:p>
          <a:p>
            <a:pPr marL="457200" lvl="1" indent="0">
              <a:buNone/>
            </a:pPr>
            <a:r>
              <a:rPr lang="en-US" sz="2400" b="1" dirty="0"/>
              <a:t>	Target Language</a:t>
            </a:r>
          </a:p>
          <a:p>
            <a:pPr marL="1371600" lvl="3" indent="0">
              <a:buNone/>
            </a:pPr>
            <a:r>
              <a:rPr lang="en-US" sz="2400" b="1" dirty="0"/>
              <a:t>	Project Type</a:t>
            </a:r>
          </a:p>
          <a:p>
            <a:pPr marL="1828800" lvl="4" indent="0">
              <a:buNone/>
            </a:pPr>
            <a:r>
              <a:rPr lang="en-US" sz="2400" b="1" dirty="0"/>
              <a:t>		Book</a:t>
            </a:r>
          </a:p>
          <a:p>
            <a:pPr marL="3200400" lvl="7" indent="0">
              <a:buNone/>
            </a:pPr>
            <a:r>
              <a:rPr lang="en-US" sz="2400" b="1" dirty="0"/>
              <a:t>	Chapter</a:t>
            </a:r>
          </a:p>
          <a:p>
            <a:pPr marL="3657600" lvl="8" indent="0">
              <a:buNone/>
            </a:pPr>
            <a:r>
              <a:rPr lang="en-US" sz="2400" b="1" dirty="0"/>
              <a:t>			 Verse or Chunk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048" y="4809926"/>
            <a:ext cx="6089904" cy="776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3051048" y="2183720"/>
            <a:ext cx="268927" cy="2739972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31915" y="2551420"/>
            <a:ext cx="102460" cy="2442612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17545" y="3039505"/>
            <a:ext cx="120215" cy="1884187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746013" y="3590488"/>
            <a:ext cx="185458" cy="1403542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443110" y="4107766"/>
            <a:ext cx="189615" cy="815926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08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Recording:</a:t>
            </a:r>
          </a:p>
          <a:p>
            <a:r>
              <a:rPr lang="en-US" sz="2400" b="1" dirty="0"/>
              <a:t>Check the information on the top gray bar: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Choose the plus and minus signs to change the numbers.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048" y="3437291"/>
            <a:ext cx="6089904" cy="776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Connector 13"/>
          <p:cNvCxnSpPr/>
          <p:nvPr/>
        </p:nvCxnSpPr>
        <p:spPr>
          <a:xfrm flipH="1">
            <a:off x="6012680" y="3806150"/>
            <a:ext cx="185458" cy="1224265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870638" y="2834639"/>
            <a:ext cx="985953" cy="758945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671133" y="3806150"/>
            <a:ext cx="185458" cy="1224265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579831" y="2813538"/>
            <a:ext cx="839138" cy="801148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94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975" y="452718"/>
            <a:ext cx="9404723" cy="1400530"/>
          </a:xfrm>
        </p:spPr>
        <p:txBody>
          <a:bodyPr/>
          <a:lstStyle/>
          <a:p>
            <a:r>
              <a:rPr lang="en-US" b="1" dirty="0"/>
              <a:t>Start a Project: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837" y="1617736"/>
            <a:ext cx="8948692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From the home screen, tap in the blue area to open the Project Manager.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828" y="2541494"/>
            <a:ext cx="6084345" cy="3802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ight Arrow 19"/>
          <p:cNvSpPr/>
          <p:nvPr/>
        </p:nvSpPr>
        <p:spPr>
          <a:xfrm rot="20728395">
            <a:off x="1444821" y="4420273"/>
            <a:ext cx="2328287" cy="950679"/>
          </a:xfrm>
          <a:prstGeom prst="rightArrow">
            <a:avLst/>
          </a:prstGeom>
          <a:solidFill>
            <a:srgbClr val="FFFF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1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9630338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Recording:</a:t>
            </a:r>
          </a:p>
          <a:p>
            <a:r>
              <a:rPr lang="en-US" sz="2400" b="1" dirty="0"/>
              <a:t>Play the Source Audio</a:t>
            </a:r>
          </a:p>
          <a:p>
            <a:pPr lvl="1"/>
            <a:r>
              <a:rPr lang="en-US" sz="2200" b="1" dirty="0"/>
              <a:t>Tap on the play Source Audio icon.</a:t>
            </a:r>
          </a:p>
          <a:p>
            <a:pPr lvl="1"/>
            <a:r>
              <a:rPr lang="en-US" sz="2200" b="1" dirty="0"/>
              <a:t>Listen to ALL of the source audio. You may listen multiple times.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58" y="2976935"/>
            <a:ext cx="5486400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643" y="2976935"/>
            <a:ext cx="5486400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ight Arrow 19"/>
          <p:cNvSpPr/>
          <p:nvPr/>
        </p:nvSpPr>
        <p:spPr>
          <a:xfrm rot="10523994">
            <a:off x="740729" y="5089986"/>
            <a:ext cx="2328287" cy="950679"/>
          </a:xfrm>
          <a:prstGeom prst="rightArrow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ight Arrow 19"/>
          <p:cNvSpPr/>
          <p:nvPr/>
        </p:nvSpPr>
        <p:spPr>
          <a:xfrm rot="162521">
            <a:off x="4662293" y="5089985"/>
            <a:ext cx="2328287" cy="950679"/>
          </a:xfrm>
          <a:prstGeom prst="rightArrow">
            <a:avLst/>
          </a:prstGeom>
          <a:solidFill>
            <a:srgbClr val="FFFF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65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9630338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Recording:</a:t>
            </a:r>
          </a:p>
          <a:p>
            <a:r>
              <a:rPr lang="en-US" sz="2400" b="1" dirty="0"/>
              <a:t>Tap the microphone icon to start recording.</a:t>
            </a:r>
          </a:p>
          <a:p>
            <a:pPr lvl="1"/>
            <a:r>
              <a:rPr lang="en-US" sz="2200" b="1" dirty="0"/>
              <a:t>Speak clear and loudly into the microphone.  </a:t>
            </a:r>
          </a:p>
          <a:p>
            <a:pPr lvl="1"/>
            <a:r>
              <a:rPr lang="en-US" sz="2200" b="1" dirty="0"/>
              <a:t>As you begin to speak you will see waves appear on the screen which is a result of the sound of your voice.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58" y="2976935"/>
            <a:ext cx="5486400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643" y="2976935"/>
            <a:ext cx="5486400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Arrow 19"/>
          <p:cNvSpPr/>
          <p:nvPr/>
        </p:nvSpPr>
        <p:spPr>
          <a:xfrm rot="11369467">
            <a:off x="9325312" y="4216095"/>
            <a:ext cx="2328287" cy="950679"/>
          </a:xfrm>
          <a:prstGeom prst="rightArrow">
            <a:avLst/>
          </a:prstGeom>
          <a:solidFill>
            <a:srgbClr val="FFFF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ight Arrow 19"/>
          <p:cNvSpPr/>
          <p:nvPr/>
        </p:nvSpPr>
        <p:spPr>
          <a:xfrm rot="162521">
            <a:off x="738408" y="5406712"/>
            <a:ext cx="2328287" cy="950679"/>
          </a:xfrm>
          <a:prstGeom prst="rightArrow">
            <a:avLst/>
          </a:prstGeom>
          <a:solidFill>
            <a:srgbClr val="FFFF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74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9630338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Recording:</a:t>
            </a:r>
          </a:p>
          <a:p>
            <a:r>
              <a:rPr lang="en-US" sz="2400" b="1" dirty="0"/>
              <a:t>Tap the microphone icon to start recording.</a:t>
            </a:r>
          </a:p>
          <a:p>
            <a:pPr lvl="1"/>
            <a:r>
              <a:rPr lang="en-US" sz="2200" b="1" dirty="0"/>
              <a:t>When done with that portion tap the pause button.  </a:t>
            </a:r>
          </a:p>
          <a:p>
            <a:pPr lvl="1"/>
            <a:r>
              <a:rPr lang="en-US" sz="2200" b="1" dirty="0"/>
              <a:t>You can then start recording again or tap the checkmark to move to the checking screen.</a:t>
            </a:r>
            <a:endParaRPr lang="en-US" sz="2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58" y="2976935"/>
            <a:ext cx="5486400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643" y="2976935"/>
            <a:ext cx="5486400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Arrow 19"/>
          <p:cNvSpPr/>
          <p:nvPr/>
        </p:nvSpPr>
        <p:spPr>
          <a:xfrm rot="1935415">
            <a:off x="9184635" y="4708953"/>
            <a:ext cx="2328287" cy="950679"/>
          </a:xfrm>
          <a:prstGeom prst="rightArrow">
            <a:avLst/>
          </a:prstGeom>
          <a:solidFill>
            <a:srgbClr val="FFFF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ight Arrow 19"/>
          <p:cNvSpPr/>
          <p:nvPr/>
        </p:nvSpPr>
        <p:spPr>
          <a:xfrm rot="162521">
            <a:off x="738408" y="5406713"/>
            <a:ext cx="2328287" cy="950679"/>
          </a:xfrm>
          <a:prstGeom prst="rightArrow">
            <a:avLst/>
          </a:prstGeom>
          <a:solidFill>
            <a:srgbClr val="FFFF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3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Create a new project:</a:t>
            </a:r>
          </a:p>
          <a:p>
            <a:r>
              <a:rPr lang="en-US" sz="2400" b="1" dirty="0"/>
              <a:t>Tap on the blue circle with a white plus sign.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7" y="2512923"/>
            <a:ext cx="6086247" cy="3803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ight Arrow 19"/>
          <p:cNvSpPr/>
          <p:nvPr/>
        </p:nvSpPr>
        <p:spPr>
          <a:xfrm rot="746251">
            <a:off x="6494271" y="5041709"/>
            <a:ext cx="2328287" cy="950679"/>
          </a:xfrm>
          <a:prstGeom prst="rightArrow">
            <a:avLst/>
          </a:prstGeom>
          <a:solidFill>
            <a:srgbClr val="FFFF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8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867" y="4000500"/>
            <a:ext cx="45720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313" y="695967"/>
            <a:ext cx="868876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Select the Target Language: </a:t>
            </a:r>
          </a:p>
          <a:p>
            <a:r>
              <a:rPr lang="en-US" sz="2400" b="1" dirty="0"/>
              <a:t>The Target Language is the language </a:t>
            </a:r>
            <a:r>
              <a:rPr lang="en-US" sz="2400" b="1" i="1" u="sng" dirty="0"/>
              <a:t>into</a:t>
            </a:r>
            <a:r>
              <a:rPr lang="en-US" sz="2400" b="1" dirty="0"/>
              <a:t> which you will translate.</a:t>
            </a:r>
          </a:p>
          <a:p>
            <a:r>
              <a:rPr lang="en-US" sz="2400" b="1" dirty="0"/>
              <a:t>Search for the desired language by either:</a:t>
            </a:r>
          </a:p>
          <a:p>
            <a:pPr lvl="1"/>
            <a:r>
              <a:rPr lang="en-US" sz="2200" b="1" dirty="0"/>
              <a:t>Scrolling to the language name.</a:t>
            </a:r>
          </a:p>
          <a:p>
            <a:pPr lvl="1"/>
            <a:r>
              <a:rPr lang="en-US" sz="2200" b="1" dirty="0"/>
              <a:t>Clicking the magnifying glass and typing in the language name or language code.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90" y="4228090"/>
            <a:ext cx="6089904" cy="1696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ight Arrow 19"/>
          <p:cNvSpPr/>
          <p:nvPr/>
        </p:nvSpPr>
        <p:spPr>
          <a:xfrm rot="12446650">
            <a:off x="9405148" y="4330398"/>
            <a:ext cx="2328287" cy="950679"/>
          </a:xfrm>
          <a:prstGeom prst="rightArrow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ight Arrow 19"/>
          <p:cNvSpPr/>
          <p:nvPr/>
        </p:nvSpPr>
        <p:spPr>
          <a:xfrm rot="20499349">
            <a:off x="4033084" y="4405563"/>
            <a:ext cx="2328287" cy="950679"/>
          </a:xfrm>
          <a:prstGeom prst="rightArrow">
            <a:avLst/>
          </a:prstGeom>
          <a:solidFill>
            <a:srgbClr val="FFFF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7" name="Picture 6" descr="hand &lt;strong&gt;tap&lt;/strong&gt; icon in flat style...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04946" y="5535518"/>
            <a:ext cx="509016" cy="457200"/>
          </a:xfrm>
          <a:prstGeom prst="rect">
            <a:avLst/>
          </a:prstGeom>
        </p:spPr>
      </p:pic>
      <p:pic>
        <p:nvPicPr>
          <p:cNvPr id="8" name="Picture 7" descr="hand &lt;strong&gt;tap&lt;/strong&gt; icon in flat style...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6548" y="6117448"/>
            <a:ext cx="509016" cy="457200"/>
          </a:xfrm>
          <a:prstGeom prst="rect">
            <a:avLst/>
          </a:prstGeom>
        </p:spPr>
      </p:pic>
      <p:pic>
        <p:nvPicPr>
          <p:cNvPr id="9" name="Picture 8" descr="hand &lt;strong&gt;tap&lt;/strong&gt; icon in flat style...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39882" y="5844754"/>
            <a:ext cx="50901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2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Choose a Project:</a:t>
            </a:r>
          </a:p>
          <a:p>
            <a:r>
              <a:rPr lang="en-US" sz="2400" b="1" dirty="0"/>
              <a:t>Tap on the words to choose to start a OT, NT or Open Bible Stories project.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7" y="2512923"/>
            <a:ext cx="6086246" cy="3803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ight Arrow 19"/>
          <p:cNvSpPr/>
          <p:nvPr/>
        </p:nvSpPr>
        <p:spPr>
          <a:xfrm rot="10523994">
            <a:off x="3857603" y="2857803"/>
            <a:ext cx="2328287" cy="950679"/>
          </a:xfrm>
          <a:prstGeom prst="rightArrow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Choose a Book:</a:t>
            </a:r>
          </a:p>
          <a:p>
            <a:r>
              <a:rPr lang="en-US" sz="2400" b="1" dirty="0"/>
              <a:t>Tap on the book title to choose a book for the project.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7" y="2512923"/>
            <a:ext cx="6086246" cy="3803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ight Arrow 19"/>
          <p:cNvSpPr/>
          <p:nvPr/>
        </p:nvSpPr>
        <p:spPr>
          <a:xfrm rot="10523994">
            <a:off x="3857603" y="2857803"/>
            <a:ext cx="2328287" cy="950679"/>
          </a:xfrm>
          <a:prstGeom prst="rightArrow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0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Choose a Translation Type:</a:t>
            </a:r>
          </a:p>
          <a:p>
            <a:r>
              <a:rPr lang="en-US" sz="2400" b="1" dirty="0"/>
              <a:t>The translation type is the type of translation of the final project work.</a:t>
            </a:r>
          </a:p>
          <a:p>
            <a:r>
              <a:rPr lang="en-US" sz="2400" b="1" dirty="0"/>
              <a:t>Tap on the words to choose a translation type.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8" y="2512923"/>
            <a:ext cx="6086244" cy="3803903"/>
          </a:xfrm>
          <a:prstGeom prst="rect">
            <a:avLst/>
          </a:prstGeom>
        </p:spPr>
      </p:pic>
      <p:sp>
        <p:nvSpPr>
          <p:cNvPr id="8" name="Right Arrow 19"/>
          <p:cNvSpPr/>
          <p:nvPr/>
        </p:nvSpPr>
        <p:spPr>
          <a:xfrm rot="10523994">
            <a:off x="4532306" y="291994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Choose a Mode:</a:t>
            </a:r>
          </a:p>
          <a:p>
            <a:r>
              <a:rPr lang="en-US" sz="2400" b="1" dirty="0"/>
              <a:t>Tap to choose either Verse or Chunk mode. This is how the information will be divided.</a:t>
            </a:r>
            <a:endParaRPr lang="en-US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8" y="2512923"/>
            <a:ext cx="6086244" cy="3803903"/>
          </a:xfrm>
          <a:prstGeom prst="rect">
            <a:avLst/>
          </a:prstGeom>
        </p:spPr>
      </p:pic>
      <p:sp>
        <p:nvSpPr>
          <p:cNvPr id="8" name="Right Arrow 19"/>
          <p:cNvSpPr/>
          <p:nvPr/>
        </p:nvSpPr>
        <p:spPr>
          <a:xfrm rot="10523994">
            <a:off x="3733341" y="291407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Choose the Source:</a:t>
            </a:r>
          </a:p>
          <a:p>
            <a:r>
              <a:rPr lang="en-US" sz="2400" b="1" dirty="0"/>
              <a:t>The Source Language is the language </a:t>
            </a:r>
            <a:r>
              <a:rPr lang="en-US" sz="2400" b="1" i="1" u="sng" dirty="0"/>
              <a:t>from</a:t>
            </a:r>
            <a:r>
              <a:rPr lang="en-US" sz="2400" b="1" dirty="0"/>
              <a:t> which you will translate.</a:t>
            </a:r>
          </a:p>
          <a:p>
            <a:r>
              <a:rPr lang="en-US" sz="2400" b="1" dirty="0"/>
              <a:t>Tap on the top blue bar (Select Source Language).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8" y="2512923"/>
            <a:ext cx="6086244" cy="3803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ight Arrow 19"/>
          <p:cNvSpPr/>
          <p:nvPr/>
        </p:nvSpPr>
        <p:spPr>
          <a:xfrm rot="10523994">
            <a:off x="8910252" y="3101699"/>
            <a:ext cx="2328287" cy="950679"/>
          </a:xfrm>
          <a:prstGeom prst="rightArrow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55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472</TotalTime>
  <Words>584</Words>
  <Application>Microsoft Office PowerPoint</Application>
  <PresentationFormat>Widescreen</PresentationFormat>
  <Paragraphs>92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Ion</vt:lpstr>
      <vt:lpstr>translationRecorder</vt:lpstr>
      <vt:lpstr>Start a Project: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Recording: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translationRecorder</dc:title>
  <dc:creator>Erika Herman</dc:creator>
  <cp:lastModifiedBy>Christine Jarka</cp:lastModifiedBy>
  <cp:revision>49</cp:revision>
  <dcterms:created xsi:type="dcterms:W3CDTF">2016-06-27T19:09:04Z</dcterms:created>
  <dcterms:modified xsi:type="dcterms:W3CDTF">2017-05-02T12:40:37Z</dcterms:modified>
</cp:coreProperties>
</file>