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0" r:id="rId3"/>
    <p:sldId id="303" r:id="rId4"/>
    <p:sldId id="266" r:id="rId5"/>
    <p:sldId id="311" r:id="rId6"/>
    <p:sldId id="278" r:id="rId7"/>
    <p:sldId id="312" r:id="rId8"/>
    <p:sldId id="269" r:id="rId9"/>
    <p:sldId id="302" r:id="rId10"/>
    <p:sldId id="304" r:id="rId11"/>
    <p:sldId id="305" r:id="rId12"/>
    <p:sldId id="306" r:id="rId13"/>
    <p:sldId id="307" r:id="rId14"/>
    <p:sldId id="262" r:id="rId15"/>
    <p:sldId id="316" r:id="rId16"/>
    <p:sldId id="314" r:id="rId17"/>
    <p:sldId id="317" r:id="rId18"/>
    <p:sldId id="31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01" r:id="rId27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4880" autoAdjust="0"/>
  </p:normalViewPr>
  <p:slideViewPr>
    <p:cSldViewPr snapToGrid="0">
      <p:cViewPr varScale="1">
        <p:scale>
          <a:sx n="66" d="100"/>
          <a:sy n="66" d="100"/>
        </p:scale>
        <p:origin x="7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49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8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0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9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3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24D34-F597-481B-83F2-562CC52C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9331444-71EC-47F7-B045-98309431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Starting a </a:t>
            </a:r>
            <a:r>
              <a:rPr lang="en-US" sz="3600"/>
              <a:t>New Project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7413F-451C-40F0-A0DA-60753BF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62" y="2082279"/>
            <a:ext cx="5266667" cy="22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prstClr val="black"/>
                </a:solidFill>
              </a:rPr>
              <a:t>Mother Tongue </a:t>
            </a:r>
            <a:r>
              <a:rPr lang="en-US" dirty="0"/>
              <a:t>Project: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 (what to translate): </a:t>
            </a:r>
          </a:p>
          <a:p>
            <a:pPr lvl="1"/>
            <a:r>
              <a:rPr lang="en-US" sz="2400" dirty="0"/>
              <a:t>Click Old Testament OR </a:t>
            </a:r>
            <a:br>
              <a:rPr lang="en-US" sz="2400" dirty="0"/>
            </a:br>
            <a:r>
              <a:rPr lang="en-US" sz="2400" dirty="0"/>
              <a:t>New Testament</a:t>
            </a:r>
          </a:p>
          <a:p>
            <a:pPr lvl="1"/>
            <a:r>
              <a:rPr lang="en-US" sz="2400" dirty="0"/>
              <a:t>If you’re translating Open</a:t>
            </a:r>
            <a:br>
              <a:rPr lang="en-US" sz="2400" dirty="0"/>
            </a:br>
            <a:r>
              <a:rPr lang="en-US" sz="2400" dirty="0"/>
              <a:t>Bible Stories, click Other,</a:t>
            </a:r>
            <a:br>
              <a:rPr lang="en-US" sz="2400" dirty="0"/>
            </a:br>
            <a:r>
              <a:rPr lang="en-US" sz="2400" dirty="0"/>
              <a:t>and then select Open </a:t>
            </a:r>
            <a:br>
              <a:rPr lang="en-US" sz="2400" dirty="0"/>
            </a:br>
            <a:r>
              <a:rPr lang="en-US" sz="2400" dirty="0"/>
              <a:t>Bible Stories.</a:t>
            </a:r>
          </a:p>
          <a:p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4495104" y="2419109"/>
            <a:ext cx="1998562" cy="10098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7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5E8DD-AAA3-4E65-B727-7F5A0B69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16" y="2111177"/>
            <a:ext cx="5257143" cy="44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prstClr val="black"/>
                </a:solidFill>
              </a:rPr>
              <a:t>Mother Tongue </a:t>
            </a:r>
            <a:r>
              <a:rPr lang="en-US" dirty="0"/>
              <a:t>Project: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 (what to translate): </a:t>
            </a:r>
          </a:p>
          <a:p>
            <a:pPr lvl="1"/>
            <a:r>
              <a:rPr lang="en-US" sz="2400" dirty="0"/>
              <a:t>Click Old Testament OR </a:t>
            </a:r>
            <a:br>
              <a:rPr lang="en-US" sz="2400" dirty="0"/>
            </a:br>
            <a:r>
              <a:rPr lang="en-US" sz="2400" dirty="0"/>
              <a:t>New Testament</a:t>
            </a:r>
          </a:p>
          <a:p>
            <a:pPr lvl="1"/>
            <a:r>
              <a:rPr lang="en-US" sz="2400" dirty="0"/>
              <a:t>If you’re translating Open</a:t>
            </a:r>
            <a:br>
              <a:rPr lang="en-US" sz="2400" dirty="0"/>
            </a:br>
            <a:r>
              <a:rPr lang="en-US" sz="2400" dirty="0"/>
              <a:t>Bible Stories, click Other,</a:t>
            </a:r>
            <a:br>
              <a:rPr lang="en-US" sz="2400" dirty="0"/>
            </a:br>
            <a:r>
              <a:rPr lang="en-US" sz="2400" dirty="0"/>
              <a:t>and then select Open </a:t>
            </a:r>
            <a:br>
              <a:rPr lang="en-US" sz="2400" dirty="0"/>
            </a:br>
            <a:r>
              <a:rPr lang="en-US" sz="2400" dirty="0"/>
              <a:t>Bible Stories.</a:t>
            </a:r>
          </a:p>
          <a:p>
            <a:pPr lvl="1"/>
            <a:r>
              <a:rPr lang="en-US" sz="2400" dirty="0"/>
              <a:t>Scroll down if necessary</a:t>
            </a:r>
          </a:p>
          <a:p>
            <a:pPr lvl="1"/>
            <a:r>
              <a:rPr lang="en-US" sz="2400" dirty="0"/>
              <a:t>Click the book you </a:t>
            </a:r>
            <a:br>
              <a:rPr lang="en-US" sz="2400" dirty="0"/>
            </a:br>
            <a:r>
              <a:rPr lang="en-US" sz="2400" dirty="0"/>
              <a:t>want to translate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EAE5F-2D40-434B-AA7D-9F0F7B061E86}"/>
              </a:ext>
            </a:extLst>
          </p:cNvPr>
          <p:cNvCxnSpPr>
            <a:cxnSpLocks/>
          </p:cNvCxnSpPr>
          <p:nvPr/>
        </p:nvCxnSpPr>
        <p:spPr>
          <a:xfrm flipV="1">
            <a:off x="4734045" y="4537276"/>
            <a:ext cx="3183039" cy="897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9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8406EB-F4C4-4046-83DA-A9106326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9" y="3002507"/>
            <a:ext cx="5626812" cy="3161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prstClr val="black"/>
                </a:solidFill>
              </a:rPr>
              <a:t>Mother Tongue </a:t>
            </a:r>
            <a:r>
              <a:rPr lang="en-US" dirty="0"/>
              <a:t>Project: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021958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  <a:endParaRPr lang="en-US" sz="2400" b="1" dirty="0"/>
          </a:p>
          <a:p>
            <a:pPr lvl="1"/>
            <a:r>
              <a:rPr lang="en-US" sz="2400" dirty="0"/>
              <a:t>Can’t work until a source </a:t>
            </a:r>
            <a:br>
              <a:rPr lang="en-US" sz="2400" dirty="0"/>
            </a:br>
            <a:r>
              <a:rPr lang="en-US" sz="2400" dirty="0"/>
              <a:t>text is specified – click anywhere</a:t>
            </a:r>
            <a:br>
              <a:rPr lang="en-US" sz="2400" dirty="0"/>
            </a:br>
            <a:r>
              <a:rPr lang="en-US" sz="2400" dirty="0"/>
              <a:t>in bottom part of screen.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4693221" y="2245855"/>
            <a:ext cx="2157955" cy="852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6728347" y="3002507"/>
            <a:ext cx="162408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52F79C-E627-4A4E-B8D5-26A00E3B6E5A}"/>
              </a:ext>
            </a:extLst>
          </p:cNvPr>
          <p:cNvCxnSpPr>
            <a:cxnSpLocks/>
          </p:cNvCxnSpPr>
          <p:nvPr/>
        </p:nvCxnSpPr>
        <p:spPr>
          <a:xfrm>
            <a:off x="5649369" y="3520748"/>
            <a:ext cx="3013543" cy="1062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2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2402C-6D42-47A2-B1D6-E21DC6A1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84" y="1562343"/>
            <a:ext cx="4752381" cy="47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prstClr val="black"/>
                </a:solidFill>
              </a:rPr>
              <a:t>Mother Tongue </a:t>
            </a:r>
            <a:r>
              <a:rPr lang="en-US" dirty="0"/>
              <a:t>Project: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created.</a:t>
            </a:r>
          </a:p>
          <a:p>
            <a:pPr lvl="1"/>
            <a:r>
              <a:rPr lang="en-US" sz="2400" dirty="0"/>
              <a:t>Can’t work until a source </a:t>
            </a:r>
            <a:br>
              <a:rPr lang="en-US" sz="2400" dirty="0"/>
            </a:br>
            <a:r>
              <a:rPr lang="en-US" sz="2400" dirty="0"/>
              <a:t>text is specified – click anywhere </a:t>
            </a:r>
            <a:br>
              <a:rPr lang="en-US" sz="2400" dirty="0"/>
            </a:br>
            <a:r>
              <a:rPr lang="en-US" sz="2400" dirty="0"/>
              <a:t>in bottom part of screen.</a:t>
            </a:r>
          </a:p>
          <a:p>
            <a:pPr lvl="1"/>
            <a:r>
              <a:rPr lang="en-US" sz="2400" dirty="0"/>
              <a:t>Select the check box next to </a:t>
            </a:r>
            <a:br>
              <a:rPr lang="en-US" sz="2400" dirty="0"/>
            </a:br>
            <a:r>
              <a:rPr lang="en-US" sz="2400" dirty="0"/>
              <a:t>one or more source texts.</a:t>
            </a:r>
          </a:p>
          <a:p>
            <a:pPr lvl="1"/>
            <a:r>
              <a:rPr lang="en-US" sz="2400" dirty="0"/>
              <a:t>Click Confirm.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5926238" y="4051139"/>
            <a:ext cx="5334216" cy="5837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11247108" y="4513950"/>
            <a:ext cx="461686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2DCBC4-2977-43FF-8D4A-C091DD9F5541}"/>
              </a:ext>
            </a:extLst>
          </p:cNvPr>
          <p:cNvCxnSpPr>
            <a:cxnSpLocks/>
          </p:cNvCxnSpPr>
          <p:nvPr/>
        </p:nvCxnSpPr>
        <p:spPr>
          <a:xfrm>
            <a:off x="4204158" y="4888881"/>
            <a:ext cx="6919113" cy="1119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E5B9F5-8BD8-4F08-AE42-BD5291323305}"/>
              </a:ext>
            </a:extLst>
          </p:cNvPr>
          <p:cNvSpPr/>
          <p:nvPr/>
        </p:nvSpPr>
        <p:spPr>
          <a:xfrm>
            <a:off x="11123271" y="5903280"/>
            <a:ext cx="79129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Type of Screen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</a:t>
            </a:r>
            <a:r>
              <a:rPr lang="en-US" i="1" dirty="0"/>
              <a:t>Project </a:t>
            </a:r>
            <a:r>
              <a:rPr lang="en-US" dirty="0"/>
              <a:t>screen opens</a:t>
            </a:r>
            <a:r>
              <a:rPr lang="en-US" i="1" dirty="0"/>
              <a:t>: </a:t>
            </a:r>
            <a:r>
              <a:rPr lang="en-US" dirty="0"/>
              <a:t>Your working area for a single project. You are now ready to begin translating. 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1575813" y="358508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6A8BC-6A4E-4434-85FF-4A4DB1E0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61" y="2697509"/>
            <a:ext cx="6795010" cy="38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215-764B-46FA-9126-CD8FF157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93-B3D5-4F34-9100-095A9D8A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3-dot menu.</a:t>
            </a:r>
          </a:p>
          <a:p>
            <a:r>
              <a:rPr lang="en-US" dirty="0"/>
              <a:t>Select Home.</a:t>
            </a:r>
          </a:p>
          <a:p>
            <a:r>
              <a:rPr lang="en-US" dirty="0"/>
              <a:t>You can see your project listed as a Text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96EBB-5C6A-4B05-87F2-964C4D40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07" y="3141486"/>
            <a:ext cx="9333333" cy="24857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5EF81-E0C0-408C-A198-FA45F591275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5963514" y="2879678"/>
            <a:ext cx="530152" cy="2214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B34484-CE2B-4A10-94A2-7E023542862B}"/>
              </a:ext>
            </a:extLst>
          </p:cNvPr>
          <p:cNvSpPr/>
          <p:nvPr/>
        </p:nvSpPr>
        <p:spPr>
          <a:xfrm>
            <a:off x="5396592" y="5036024"/>
            <a:ext cx="664191" cy="398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New Resource Project</a:t>
            </a:r>
            <a:br>
              <a:rPr lang="en-US" dirty="0"/>
            </a:br>
            <a:r>
              <a:rPr lang="en-US" sz="2700" dirty="0"/>
              <a:t>(Translating Bible resources from English into a gateway language)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 setup.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).</a:t>
            </a:r>
            <a:br>
              <a:rPr lang="en-US" dirty="0"/>
            </a:br>
            <a:r>
              <a:rPr lang="en-US" sz="1800" dirty="0"/>
              <a:t>Suggestions for practicing: English Demo 1 or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English ULB as the source text.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sz="3200" dirty="0">
                <a:solidFill>
                  <a:prstClr val="black"/>
                </a:solidFill>
              </a:rPr>
              <a:t>These steps are shown in the next few slides.</a:t>
            </a:r>
            <a:endParaRPr lang="en-US" sz="40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25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BB3C2AB-BEB3-4ECD-8550-302BB9A6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03" y="4279161"/>
            <a:ext cx="3450710" cy="17569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 setup:</a:t>
            </a:r>
          </a:p>
          <a:p>
            <a:pPr lvl="1"/>
            <a:r>
              <a:rPr lang="en-US" dirty="0"/>
              <a:t>Ensure that the Gateway Language Mode setting is ON.</a:t>
            </a:r>
          </a:p>
          <a:p>
            <a:pPr lvl="1"/>
            <a:r>
              <a:rPr lang="en-US" dirty="0"/>
              <a:t>For translationQuestions or translationNotes, set up a new Text ULB project for the Bible book you will work on (use steps for creating a mother tongue project.)</a:t>
            </a:r>
          </a:p>
          <a:p>
            <a:pPr lvl="2"/>
            <a:r>
              <a:rPr lang="en-US" sz="1600" b="1" i="1" dirty="0"/>
              <a:t>Always</a:t>
            </a:r>
            <a:r>
              <a:rPr lang="en-US" sz="1600" dirty="0"/>
              <a:t> choose English (</a:t>
            </a:r>
            <a:r>
              <a:rPr lang="en-US" sz="1600" dirty="0" err="1"/>
              <a:t>en</a:t>
            </a:r>
            <a:r>
              <a:rPr lang="en-US" sz="1600" dirty="0"/>
              <a:t>) – Unlocked Literal Bible as the source text– this is the version with the resources attached. </a:t>
            </a:r>
          </a:p>
          <a:p>
            <a:pPr lvl="2"/>
            <a:r>
              <a:rPr lang="en-US" sz="1600" dirty="0"/>
              <a:t>The new project  is shown as a Text ULB project.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FAA0-256A-4516-91B4-46AFC1BB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14" y="4279161"/>
            <a:ext cx="5882186" cy="20538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90F02-232A-4674-B00B-6C6C739DFD7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869699" y="4062345"/>
            <a:ext cx="1635040" cy="1189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FFC3AF-D877-40AF-9955-61EDA4B76545}"/>
              </a:ext>
            </a:extLst>
          </p:cNvPr>
          <p:cNvSpPr/>
          <p:nvPr/>
        </p:nvSpPr>
        <p:spPr>
          <a:xfrm>
            <a:off x="8407470" y="5193375"/>
            <a:ext cx="664191" cy="398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DBA87-2DE4-4171-AD19-7A5B7CFEF215}"/>
              </a:ext>
            </a:extLst>
          </p:cNvPr>
          <p:cNvSpPr txBox="1"/>
          <p:nvPr/>
        </p:nvSpPr>
        <p:spPr>
          <a:xfrm>
            <a:off x="4234629" y="5842337"/>
            <a:ext cx="3722742" cy="10156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You will not do any work in this project, but it is necessary before you can create tQ or tN projects.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3D28FAB-3CC3-44ED-B079-BD98B0E93F7A}"/>
              </a:ext>
            </a:extLst>
          </p:cNvPr>
          <p:cNvSpPr txBox="1">
            <a:spLocks/>
          </p:cNvSpPr>
          <p:nvPr/>
        </p:nvSpPr>
        <p:spPr>
          <a:xfrm>
            <a:off x="1636710" y="324648"/>
            <a:ext cx="10018713" cy="897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Starting a Resources Project: Step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44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Starting a Resources Project: Step 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Click the icon to start a new project – click the blue plus sign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D75A5-C1A1-483A-AC9D-2AD887B0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961" y="2162794"/>
            <a:ext cx="958077" cy="1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Starting a Resources Project: Step 3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the target language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tN or tQ projects, must be same target language as the Text ULB project you created during setup.</a:t>
            </a:r>
          </a:p>
          <a:p>
            <a:pPr lvl="1"/>
            <a:r>
              <a:rPr lang="en-US" sz="2400" dirty="0"/>
              <a:t>You can use search function.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BFB6-DEE8-4571-908A-C7696154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13" y="2763076"/>
            <a:ext cx="3992912" cy="4037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7456A-CB0E-4939-B022-C7997541F41C}"/>
              </a:ext>
            </a:extLst>
          </p:cNvPr>
          <p:cNvSpPr/>
          <p:nvPr/>
        </p:nvSpPr>
        <p:spPr>
          <a:xfrm>
            <a:off x="6995323" y="2788968"/>
            <a:ext cx="646471" cy="541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D6B169-9E29-4961-AA5E-9CED27B98978}"/>
              </a:ext>
            </a:extLst>
          </p:cNvPr>
          <p:cNvSpPr/>
          <p:nvPr/>
        </p:nvSpPr>
        <p:spPr>
          <a:xfrm>
            <a:off x="10474197" y="2805244"/>
            <a:ext cx="371282" cy="439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a translationStudio project is</a:t>
            </a:r>
          </a:p>
          <a:p>
            <a:r>
              <a:rPr lang="en-US" dirty="0"/>
              <a:t>List the two types of translationStudio</a:t>
            </a:r>
            <a:br>
              <a:rPr lang="en-US" dirty="0"/>
            </a:br>
            <a:r>
              <a:rPr lang="en-US" dirty="0"/>
              <a:t>screens</a:t>
            </a:r>
          </a:p>
          <a:p>
            <a:r>
              <a:rPr lang="en-US" dirty="0"/>
              <a:t>Describe the different types of projects</a:t>
            </a:r>
          </a:p>
          <a:p>
            <a:r>
              <a:rPr lang="en-US" dirty="0"/>
              <a:t>Create a new mother tongue translation project</a:t>
            </a:r>
          </a:p>
          <a:p>
            <a:r>
              <a:rPr lang="en-US" dirty="0"/>
              <a:t>Create new resource projects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FF6FD85-B5A8-484C-A187-7C908C8F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Starting a Resources Project: Step 4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Words project, click Other &gt; translationWords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For tN or tQ projects, must be same target Bible book as the Text ULB project you created during setup, and then select Notes or Questions.</a:t>
            </a:r>
          </a:p>
          <a:p>
            <a:pPr lvl="1"/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20D3B-6A95-4FEE-A74B-EA88ED29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93" y="2507323"/>
            <a:ext cx="3343143" cy="1399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1AF2-694D-4CA0-B3CF-688C05D9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09" y="2510418"/>
            <a:ext cx="3335746" cy="139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CAF5E-DBB1-4911-B0B4-9C21D2AC3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876" y="4858097"/>
            <a:ext cx="3807679" cy="19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Starting a Resources Project: Step 5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Specify English ULB as the source text – this is the source text with the resources that you will be translating.</a:t>
            </a: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BB9F2-6D04-4888-BF22-409A577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7" y="2496457"/>
            <a:ext cx="4028546" cy="40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Project Screen for a Notes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41C0D-9595-4771-B565-64315A1C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973"/>
            <a:ext cx="12192000" cy="41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Project Screen for a Questions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E8CEC-11C2-463B-B070-06A6501F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207"/>
            <a:ext cx="12192000" cy="41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Project Screen for a Words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65C5C-AF58-4923-B0B4-A045572C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723" y="1992963"/>
            <a:ext cx="8519886" cy="47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215-764B-46FA-9126-CD8FF157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93-B3D5-4F34-9100-095A9D8A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3-dot menu.</a:t>
            </a:r>
          </a:p>
          <a:p>
            <a:r>
              <a:rPr lang="en-US" dirty="0"/>
              <a:t>Select Home.</a:t>
            </a:r>
          </a:p>
          <a:p>
            <a:r>
              <a:rPr lang="en-US" dirty="0"/>
              <a:t>You can see your projects listed: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508D-702B-456A-9C4A-D0A8654D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3244"/>
            <a:ext cx="6038095" cy="3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FD61CF-2A4D-4F5D-94B0-A6D0C15AD0A3}"/>
              </a:ext>
            </a:extLst>
          </p:cNvPr>
          <p:cNvSpPr txBox="1"/>
          <p:nvPr/>
        </p:nvSpPr>
        <p:spPr>
          <a:xfrm>
            <a:off x="1619857" y="3425826"/>
            <a:ext cx="446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Text ULB project </a:t>
            </a:r>
            <a:r>
              <a:rPr lang="en-US" dirty="0"/>
              <a:t>(you don’t work in this</a:t>
            </a:r>
            <a:br>
              <a:rPr lang="en-US" dirty="0"/>
            </a:br>
            <a:r>
              <a:rPr lang="en-US" dirty="0"/>
              <a:t>project, but it’s needed for tN or tQ projects.)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407FC-F079-4553-94F3-CBF33124BCED}"/>
              </a:ext>
            </a:extLst>
          </p:cNvPr>
          <p:cNvSpPr txBox="1"/>
          <p:nvPr/>
        </p:nvSpPr>
        <p:spPr>
          <a:xfrm>
            <a:off x="2147181" y="4099149"/>
            <a:ext cx="393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Text project </a:t>
            </a:r>
            <a:r>
              <a:rPr lang="en-US" dirty="0"/>
              <a:t>(this is the mother tongue </a:t>
            </a:r>
            <a:br>
              <a:rPr lang="en-US" dirty="0"/>
            </a:br>
            <a:r>
              <a:rPr lang="en-US" dirty="0"/>
              <a:t>                                                              project.)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9A3A9-A177-4724-9879-55FF664D3EB6}"/>
              </a:ext>
            </a:extLst>
          </p:cNvPr>
          <p:cNvSpPr txBox="1"/>
          <p:nvPr/>
        </p:nvSpPr>
        <p:spPr>
          <a:xfrm>
            <a:off x="4131442" y="472159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 project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AE4-9282-4EA3-B07B-BB618BBD402B}"/>
              </a:ext>
            </a:extLst>
          </p:cNvPr>
          <p:cNvSpPr txBox="1"/>
          <p:nvPr/>
        </p:nvSpPr>
        <p:spPr>
          <a:xfrm>
            <a:off x="4546621" y="525742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 project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9F257-5106-4939-9FD2-8F79A06A081A}"/>
              </a:ext>
            </a:extLst>
          </p:cNvPr>
          <p:cNvSpPr txBox="1"/>
          <p:nvPr/>
        </p:nvSpPr>
        <p:spPr>
          <a:xfrm>
            <a:off x="4511803" y="5823350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a translationStudio project is</a:t>
            </a:r>
          </a:p>
          <a:p>
            <a:r>
              <a:rPr lang="en-US" dirty="0"/>
              <a:t>List the two types of translationStudio</a:t>
            </a:r>
            <a:br>
              <a:rPr lang="en-US" dirty="0"/>
            </a:br>
            <a:r>
              <a:rPr lang="en-US" dirty="0"/>
              <a:t>screens</a:t>
            </a:r>
          </a:p>
          <a:p>
            <a:r>
              <a:rPr lang="en-US" dirty="0"/>
              <a:t>Describe the different types of projects</a:t>
            </a:r>
          </a:p>
          <a:p>
            <a:r>
              <a:rPr lang="en-US" dirty="0"/>
              <a:t>Create a new mother tongue translation project</a:t>
            </a:r>
          </a:p>
          <a:p>
            <a:r>
              <a:rPr lang="en-US" dirty="0"/>
              <a:t>Create new resource projects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7D447A6-32E6-4B1E-98C9-84B3F6D56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36EC5-890A-407E-B4EE-820DCDA0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54" y="2056196"/>
            <a:ext cx="7558522" cy="4462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TranslationStudio opens to display the first type, the Home screen.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Screens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B8791-6B5D-41ED-87CA-D9C5E2133C14}"/>
              </a:ext>
            </a:extLst>
          </p:cNvPr>
          <p:cNvSpPr/>
          <p:nvPr/>
        </p:nvSpPr>
        <p:spPr>
          <a:xfrm>
            <a:off x="3160072" y="2310105"/>
            <a:ext cx="2043191" cy="497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E4D7E80-309E-46AD-8A14-D24A0D03ABE2}"/>
              </a:ext>
            </a:extLst>
          </p:cNvPr>
          <p:cNvSpPr/>
          <p:nvPr/>
        </p:nvSpPr>
        <p:spPr>
          <a:xfrm>
            <a:off x="5788151" y="2558615"/>
            <a:ext cx="1258645" cy="387276"/>
          </a:xfrm>
          <a:prstGeom prst="wedgeRectCallout">
            <a:avLst>
              <a:gd name="adj1" fmla="val 29594"/>
              <a:gd name="adj2" fmla="val -104166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name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127EAB1-6B53-446B-894F-E94E3CA47F22}"/>
              </a:ext>
            </a:extLst>
          </p:cNvPr>
          <p:cNvSpPr/>
          <p:nvPr/>
        </p:nvSpPr>
        <p:spPr>
          <a:xfrm>
            <a:off x="7444497" y="2558615"/>
            <a:ext cx="940489" cy="629509"/>
          </a:xfrm>
          <a:prstGeom prst="wedgeRectCallout">
            <a:avLst>
              <a:gd name="adj1" fmla="val -59329"/>
              <a:gd name="adj2" fmla="val -10235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Logout button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D70C275-93C4-4B85-B9FD-7474D52E99AC}"/>
              </a:ext>
            </a:extLst>
          </p:cNvPr>
          <p:cNvSpPr/>
          <p:nvPr/>
        </p:nvSpPr>
        <p:spPr>
          <a:xfrm>
            <a:off x="8576056" y="4069102"/>
            <a:ext cx="2464984" cy="629509"/>
          </a:xfrm>
          <a:prstGeom prst="wedgeRectCallout">
            <a:avLst>
              <a:gd name="adj1" fmla="val -59329"/>
              <a:gd name="adj2" fmla="val -10235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Your projects (if any) are listed here.</a:t>
            </a:r>
          </a:p>
        </p:txBody>
      </p: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r>
              <a:rPr lang="en-US" sz="2800" dirty="0"/>
              <a:t>A project is a workspace to translate a specific portion of Scripture or Bible story into a target language, OR to translate Bible resources from English to a gateway language.</a:t>
            </a:r>
          </a:p>
          <a:p>
            <a:r>
              <a:rPr lang="en-US" sz="2800" dirty="0"/>
              <a:t>2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Target language: What language am I translating </a:t>
            </a:r>
            <a:r>
              <a:rPr lang="en-US" b="1" dirty="0"/>
              <a:t>INTO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Project category: What will I be translating? </a:t>
            </a:r>
          </a:p>
          <a:p>
            <a:pPr lvl="2"/>
            <a:r>
              <a:rPr lang="en-US" dirty="0"/>
              <a:t>Old or New Testament? Which book?</a:t>
            </a:r>
          </a:p>
          <a:p>
            <a:pPr lvl="2"/>
            <a:r>
              <a:rPr lang="en-US" dirty="0"/>
              <a:t>Open Bible Stories?</a:t>
            </a:r>
          </a:p>
          <a:p>
            <a:r>
              <a:rPr lang="en-US" dirty="0"/>
              <a:t>After creating a project, you must specify source text: What will I use to </a:t>
            </a:r>
            <a:br>
              <a:rPr lang="en-US" dirty="0"/>
            </a:br>
            <a:r>
              <a:rPr lang="en-US" dirty="0"/>
              <a:t>translate </a:t>
            </a:r>
            <a:r>
              <a:rPr lang="en-US" b="1" dirty="0"/>
              <a:t>FROM</a:t>
            </a:r>
            <a:r>
              <a:rPr lang="en-US" dirty="0"/>
              <a:t>? </a:t>
            </a:r>
          </a:p>
          <a:p>
            <a:pPr lvl="2"/>
            <a:r>
              <a:rPr lang="en-US" dirty="0"/>
              <a:t>Can be English or a gateway language, ULB or UDB</a:t>
            </a:r>
          </a:p>
          <a:p>
            <a:pPr lvl="2"/>
            <a:r>
              <a:rPr lang="en-US" dirty="0"/>
              <a:t>Can use multiple source texts</a:t>
            </a:r>
          </a:p>
        </p:txBody>
      </p: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2650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Mother Tongue project: Translating from English or a gateway language into a mother tongue</a:t>
            </a:r>
          </a:p>
          <a:p>
            <a:pPr lvl="2"/>
            <a:r>
              <a:rPr lang="en-US" dirty="0"/>
              <a:t>Can translate either a book of the Bible or Open Bible Stories</a:t>
            </a:r>
          </a:p>
          <a:p>
            <a:pPr lvl="2"/>
            <a:r>
              <a:rPr lang="en-US" dirty="0"/>
              <a:t>Can be done either on the desktop or Android versions of 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Resources Project: Translating Bible resources from English to a gateway language</a:t>
            </a:r>
          </a:p>
          <a:p>
            <a:pPr lvl="2"/>
            <a:r>
              <a:rPr lang="en-US" dirty="0"/>
              <a:t>Includes translationNotes (tN), translationQuestions (tQ), or translationWords (</a:t>
            </a:r>
            <a:r>
              <a:rPr lang="en-US" dirty="0" err="1"/>
              <a:t>tW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can be done only on the desktop version of 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FC7B0-4546-4366-9613-CDA1D9AC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9" y="4291104"/>
            <a:ext cx="5230203" cy="2109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92D3C-EF46-43F3-B647-11D6AA2E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03" y="4318400"/>
            <a:ext cx="2760748" cy="21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New Mother Tongue Project</a:t>
            </a:r>
            <a:br>
              <a:rPr lang="en-US" dirty="0"/>
            </a:br>
            <a:r>
              <a:rPr lang="en-US" sz="2700" dirty="0"/>
              <a:t>(Translating from English or a gateway language into a mother tongue)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 that the Gateway Language Mode setting is off.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1800" dirty="0"/>
              <a:t>Suggestions for practicing: English Demo 1 or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</a:t>
            </a:r>
            <a:br>
              <a:rPr lang="en-US" dirty="0"/>
            </a:br>
            <a:r>
              <a:rPr lang="en-US" sz="1800" dirty="0"/>
              <a:t>Suggestion: </a:t>
            </a:r>
            <a:r>
              <a:rPr lang="en-US" sz="1800" dirty="0" err="1"/>
              <a:t>Bible:NT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James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a source text (language and text for the source translation)</a:t>
            </a:r>
            <a:br>
              <a:rPr lang="en-US" dirty="0"/>
            </a:br>
            <a:r>
              <a:rPr lang="en-US" sz="1800" dirty="0"/>
              <a:t>Suggestion: English (</a:t>
            </a:r>
            <a:r>
              <a:rPr lang="en-US" sz="1800" dirty="0" err="1"/>
              <a:t>en</a:t>
            </a:r>
            <a:r>
              <a:rPr lang="en-US" sz="1800" dirty="0"/>
              <a:t>) – Unlocked Literal Bible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These steps are shown in the next few slides.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481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Starting a Mother Tongue Project: Step 1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Ensure that the Gateway Language Mode setting is off:</a:t>
            </a:r>
          </a:p>
          <a:p>
            <a:pPr lvl="1"/>
            <a:r>
              <a:rPr lang="en-US" sz="2400" dirty="0"/>
              <a:t>Tap the three dot icon to invoke the Options menu.</a:t>
            </a:r>
          </a:p>
          <a:p>
            <a:pPr lvl="1"/>
            <a:r>
              <a:rPr lang="en-US" sz="2400" dirty="0"/>
              <a:t>Select Settings.</a:t>
            </a:r>
          </a:p>
          <a:p>
            <a:pPr lvl="1"/>
            <a:r>
              <a:rPr lang="en-US" sz="2400" dirty="0"/>
              <a:t>Ensure that Gateway Language Mode is NOT selected.</a:t>
            </a:r>
          </a:p>
          <a:p>
            <a:pPr lvl="1"/>
            <a:r>
              <a:rPr lang="en-US" sz="2400" dirty="0"/>
              <a:t>Click the back arrow to return to the home screen.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FA545-6B22-44A4-8D1A-AC40ECCB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50" y="4788826"/>
            <a:ext cx="665512" cy="665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83921-31B6-4912-BFC8-093A996D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73" y="4013786"/>
            <a:ext cx="4313699" cy="1072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CC999-5F41-4D1F-AC73-48BF905CA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563" y="3998797"/>
            <a:ext cx="1980952" cy="28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D364D-2519-425D-AA1C-04DAAA993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117" y="5454338"/>
            <a:ext cx="2523809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Click the icon to start a new project: Click the blue plus OR the “Start a New Project” button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616EB-EDE0-4EF9-9007-637AB2C2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66" y="2756213"/>
            <a:ext cx="958077" cy="1023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B4FCF-2F90-479D-910D-CA807618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6213"/>
            <a:ext cx="2462623" cy="5809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7D24B8-F56F-49D1-B63D-F6AA5C6C1C91}"/>
              </a:ext>
            </a:extLst>
          </p:cNvPr>
          <p:cNvSpPr txBox="1">
            <a:spLocks/>
          </p:cNvSpPr>
          <p:nvPr/>
        </p:nvSpPr>
        <p:spPr>
          <a:xfrm>
            <a:off x="1636710" y="324648"/>
            <a:ext cx="10018713" cy="897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Starting a Mother Tongue Project: Step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672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4BC5D6-D249-4355-B17B-4614E69E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13" y="2763076"/>
            <a:ext cx="3992912" cy="4037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prstClr val="black"/>
                </a:solidFill>
              </a:rPr>
              <a:t>Mother Tongue </a:t>
            </a:r>
            <a:r>
              <a:rPr lang="en-US" dirty="0"/>
              <a:t>Project: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target language: </a:t>
            </a:r>
          </a:p>
          <a:p>
            <a:pPr lvl="1"/>
            <a:r>
              <a:rPr lang="en-US" sz="2400" dirty="0"/>
              <a:t>Click magnifying glass</a:t>
            </a:r>
          </a:p>
          <a:p>
            <a:pPr lvl="1"/>
            <a:r>
              <a:rPr lang="en-US" sz="2400" dirty="0"/>
              <a:t>Search for language, </a:t>
            </a:r>
            <a:br>
              <a:rPr lang="en-US" sz="2400" dirty="0"/>
            </a:br>
            <a:r>
              <a:rPr lang="en-US" sz="2400" dirty="0"/>
              <a:t>such as  “</a:t>
            </a:r>
            <a:r>
              <a:rPr lang="en-US" sz="2400" dirty="0" err="1"/>
              <a:t>fr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Click desired target</a:t>
            </a:r>
            <a:br>
              <a:rPr lang="en-US" sz="2400" dirty="0"/>
            </a:br>
            <a:r>
              <a:rPr lang="en-US" sz="2400" dirty="0"/>
              <a:t>language to select it</a:t>
            </a:r>
          </a:p>
          <a:p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F9AC-F84E-4C85-ACA0-9F532E764058}"/>
              </a:ext>
            </a:extLst>
          </p:cNvPr>
          <p:cNvSpPr/>
          <p:nvPr/>
        </p:nvSpPr>
        <p:spPr>
          <a:xfrm>
            <a:off x="3193576" y="1449929"/>
            <a:ext cx="2483324" cy="534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F2C849-3FC0-4379-85AB-655AF3BFAF8D}"/>
              </a:ext>
            </a:extLst>
          </p:cNvPr>
          <p:cNvGrpSpPr/>
          <p:nvPr/>
        </p:nvGrpSpPr>
        <p:grpSpPr>
          <a:xfrm>
            <a:off x="7706742" y="1556315"/>
            <a:ext cx="2808858" cy="912271"/>
            <a:chOff x="2739956" y="3433636"/>
            <a:chExt cx="1721224" cy="1470481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FEABAE60-125E-41ED-9F68-04EE41EDBC40}"/>
                </a:ext>
              </a:extLst>
            </p:cNvPr>
            <p:cNvSpPr/>
            <p:nvPr/>
          </p:nvSpPr>
          <p:spPr>
            <a:xfrm>
              <a:off x="2739957" y="3433636"/>
              <a:ext cx="1721223" cy="1470481"/>
            </a:xfrm>
            <a:prstGeom prst="wedgeRoundRectCallout">
              <a:avLst>
                <a:gd name="adj1" fmla="val -121181"/>
                <a:gd name="adj2" fmla="val -34858"/>
                <a:gd name="adj3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6C2014-7E58-4902-B806-3AAFFCC9D06E}"/>
                </a:ext>
              </a:extLst>
            </p:cNvPr>
            <p:cNvSpPr txBox="1"/>
            <p:nvPr/>
          </p:nvSpPr>
          <p:spPr>
            <a:xfrm>
              <a:off x="2739956" y="3580678"/>
              <a:ext cx="17212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Language you’re translating </a:t>
              </a:r>
              <a:r>
                <a:rPr lang="en-US" sz="2000" b="1" i="1" dirty="0">
                  <a:solidFill>
                    <a:srgbClr val="FF0000"/>
                  </a:solidFill>
                </a:rPr>
                <a:t>into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9AC573-2DD1-47F9-8917-0089BC0AF55F}"/>
              </a:ext>
            </a:extLst>
          </p:cNvPr>
          <p:cNvSpPr/>
          <p:nvPr/>
        </p:nvSpPr>
        <p:spPr>
          <a:xfrm>
            <a:off x="6995323" y="2788968"/>
            <a:ext cx="646471" cy="541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3A041-8AE5-451A-AA5C-29BFB5F4426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77519" y="3059942"/>
            <a:ext cx="3117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4919730" y="3607323"/>
            <a:ext cx="2221850" cy="3722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080419-A03E-4F6B-B98D-B7C9F2C7CF5E}"/>
              </a:ext>
            </a:extLst>
          </p:cNvPr>
          <p:cNvCxnSpPr>
            <a:cxnSpLocks/>
          </p:cNvCxnSpPr>
          <p:nvPr/>
        </p:nvCxnSpPr>
        <p:spPr>
          <a:xfrm>
            <a:off x="5226326" y="2332666"/>
            <a:ext cx="5289272" cy="70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18B678-FC67-4C88-B8B1-075015CD01DC}"/>
              </a:ext>
            </a:extLst>
          </p:cNvPr>
          <p:cNvSpPr/>
          <p:nvPr/>
        </p:nvSpPr>
        <p:spPr>
          <a:xfrm>
            <a:off x="10474197" y="2805244"/>
            <a:ext cx="371282" cy="439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60450</TotalTime>
  <Words>897</Words>
  <Application>Microsoft Office PowerPoint</Application>
  <PresentationFormat>Widescreen</PresentationFormat>
  <Paragraphs>156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Parallax</vt:lpstr>
      <vt:lpstr>translationStudio for the Desktop</vt:lpstr>
      <vt:lpstr>What Is This Presentation About?</vt:lpstr>
      <vt:lpstr>There Are Two Types of Screens</vt:lpstr>
      <vt:lpstr>What Is a Project?</vt:lpstr>
      <vt:lpstr>Two Types of Projects</vt:lpstr>
      <vt:lpstr>Steps to Create a New Mother Tongue Project (Translating from English or a gateway language into a mother tongue) </vt:lpstr>
      <vt:lpstr>Starting a Mother Tongue Project: Step 1</vt:lpstr>
      <vt:lpstr>PowerPoint Presentation</vt:lpstr>
      <vt:lpstr>Starting a Mother Tongue Project: Step 3</vt:lpstr>
      <vt:lpstr>Starting a Mother Tongue Project: Step 4</vt:lpstr>
      <vt:lpstr>Starting a Mother Tongue Project: Step 4</vt:lpstr>
      <vt:lpstr>Starting a Mother Tongue Project: Step 5</vt:lpstr>
      <vt:lpstr>Starting a Mother Tongue Project: Step 5</vt:lpstr>
      <vt:lpstr>Second Type of Screen</vt:lpstr>
      <vt:lpstr>Back to the Home Screen</vt:lpstr>
      <vt:lpstr>Steps to Create a New Resource Project (Translating Bible resources from English into a gateway language) </vt:lpstr>
      <vt:lpstr>PowerPoint Presentation</vt:lpstr>
      <vt:lpstr>Starting a Resources Project: Step 2</vt:lpstr>
      <vt:lpstr>Starting a Resources Project: Step 3</vt:lpstr>
      <vt:lpstr>Starting a Resources Project: Step 4</vt:lpstr>
      <vt:lpstr>Starting a Resources Project: Step 5</vt:lpstr>
      <vt:lpstr>The Project Screen for a Notes Project</vt:lpstr>
      <vt:lpstr>The Project Screen for a Questions Project</vt:lpstr>
      <vt:lpstr>The Project Screen for a Words Project</vt:lpstr>
      <vt:lpstr>Back to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171</cp:revision>
  <cp:lastPrinted>2018-10-02T21:07:00Z</cp:lastPrinted>
  <dcterms:created xsi:type="dcterms:W3CDTF">2017-12-18T19:21:48Z</dcterms:created>
  <dcterms:modified xsi:type="dcterms:W3CDTF">2018-10-02T21:08:38Z</dcterms:modified>
</cp:coreProperties>
</file>