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5" r:id="rId3"/>
    <p:sldId id="290" r:id="rId4"/>
    <p:sldId id="284" r:id="rId5"/>
    <p:sldId id="288" r:id="rId6"/>
    <p:sldId id="299" r:id="rId7"/>
    <p:sldId id="303" r:id="rId8"/>
    <p:sldId id="306" r:id="rId9"/>
    <p:sldId id="312" r:id="rId10"/>
    <p:sldId id="308" r:id="rId11"/>
    <p:sldId id="309" r:id="rId12"/>
    <p:sldId id="305" r:id="rId13"/>
    <p:sldId id="310" r:id="rId14"/>
    <p:sldId id="311" r:id="rId15"/>
    <p:sldId id="314" r:id="rId16"/>
    <p:sldId id="323" r:id="rId17"/>
    <p:sldId id="315" r:id="rId18"/>
    <p:sldId id="317" r:id="rId19"/>
    <p:sldId id="319" r:id="rId20"/>
    <p:sldId id="320" r:id="rId21"/>
    <p:sldId id="318" r:id="rId22"/>
    <p:sldId id="321" r:id="rId23"/>
    <p:sldId id="322" r:id="rId24"/>
    <p:sldId id="296" r:id="rId25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27CABA-9C1C-492F-8BBB-2AA4380FC3E7}">
          <p14:sldIdLst/>
        </p14:section>
        <p14:section name="Intro" id="{89FF6E3C-41E4-46B9-94A2-0A7B735C16B9}">
          <p14:sldIdLst>
            <p14:sldId id="256"/>
            <p14:sldId id="295"/>
          </p14:sldIdLst>
        </p14:section>
        <p14:section name="Upload/Export" id="{5CD47251-2B05-4A21-9CD9-66E3834B3524}">
          <p14:sldIdLst>
            <p14:sldId id="290"/>
            <p14:sldId id="284"/>
            <p14:sldId id="288"/>
            <p14:sldId id="299"/>
            <p14:sldId id="303"/>
            <p14:sldId id="306"/>
            <p14:sldId id="312"/>
            <p14:sldId id="308"/>
            <p14:sldId id="309"/>
            <p14:sldId id="305"/>
            <p14:sldId id="310"/>
            <p14:sldId id="311"/>
            <p14:sldId id="314"/>
          </p14:sldIdLst>
        </p14:section>
        <p14:section name="Delete/Import" id="{23D1FF63-FEC1-43D5-B033-702FABF95E2E}">
          <p14:sldIdLst>
            <p14:sldId id="323"/>
            <p14:sldId id="315"/>
            <p14:sldId id="317"/>
            <p14:sldId id="319"/>
            <p14:sldId id="320"/>
          </p14:sldIdLst>
        </p14:section>
        <p14:section name="Merging" id="{A25A149F-B1F6-45DB-AE91-66EC0E67FAB8}">
          <p14:sldIdLst>
            <p14:sldId id="318"/>
            <p14:sldId id="321"/>
            <p14:sldId id="322"/>
          </p14:sldIdLst>
        </p14:section>
        <p14:section name="Summary" id="{84FCEDEA-889E-4320-980A-B243989C6DF5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806600"/>
    <a:srgbClr val="DBA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86131" autoAdjust="0"/>
  </p:normalViewPr>
  <p:slideViewPr>
    <p:cSldViewPr snapToGrid="0">
      <p:cViewPr varScale="1">
        <p:scale>
          <a:sx n="93" d="100"/>
          <a:sy n="93" d="100"/>
        </p:scale>
        <p:origin x="96" y="228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9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8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0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6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USFM – Unified Standard Format Markers – markup language that is widely used for encoding the digital text of scripture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7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door43.org/en/topics/new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EFC7DB-CFF7-4358-9B66-314C6DB98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19BED10-5254-4DF5-AB30-B67F31421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Uploading, Exporting, and Importing a Project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9D884-82A1-4073-BA16-DD4C8373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57" y="4396891"/>
            <a:ext cx="5057143" cy="21523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the </a:t>
            </a:r>
            <a:br>
              <a:rPr lang="en-US" dirty="0"/>
            </a:br>
            <a:r>
              <a:rPr lang="en-US" dirty="0"/>
              <a:t>agreement box, then click Add Contributor.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69656-B481-470C-9F35-D4008551B070}"/>
              </a:ext>
            </a:extLst>
          </p:cNvPr>
          <p:cNvSpPr/>
          <p:nvPr/>
        </p:nvSpPr>
        <p:spPr>
          <a:xfrm>
            <a:off x="7405352" y="4551407"/>
            <a:ext cx="662610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5D744-083F-41E1-9C87-C1ECCF1A09A3}"/>
              </a:ext>
            </a:extLst>
          </p:cNvPr>
          <p:cNvSpPr/>
          <p:nvPr/>
        </p:nvSpPr>
        <p:spPr>
          <a:xfrm>
            <a:off x="7405352" y="5047103"/>
            <a:ext cx="374565" cy="341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F8A365-D460-4363-A799-35540E3F9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E7B79-38B2-4848-BB58-C1A74438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46" y="5791200"/>
            <a:ext cx="5066667" cy="7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contributor’s name and check the </a:t>
            </a:r>
            <a:br>
              <a:rPr lang="en-US" dirty="0"/>
            </a:br>
            <a:r>
              <a:rPr lang="en-US" dirty="0"/>
              <a:t>agreement box, then click Add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new contributor has been added.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30A6F7-030A-455B-A010-74548EFDD532}"/>
              </a:ext>
            </a:extLst>
          </p:cNvPr>
          <p:cNvSpPr/>
          <p:nvPr/>
        </p:nvSpPr>
        <p:spPr>
          <a:xfrm>
            <a:off x="6972204" y="6144515"/>
            <a:ext cx="662610" cy="288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AF6CD-ADB9-4BE4-AFC3-EE36F8BA2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318C9-8D95-4BC9-BB00-8E40A2FF3E4D}"/>
              </a:ext>
            </a:extLst>
          </p:cNvPr>
          <p:cNvSpPr txBox="1"/>
          <p:nvPr/>
        </p:nvSpPr>
        <p:spPr>
          <a:xfrm>
            <a:off x="6654138" y="2567630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0E43A-5179-47AE-93D7-47FBAE04D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9" y="2478991"/>
            <a:ext cx="3933333" cy="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5484F-B273-4ED5-9AEB-BDA0DE2E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40" y="2478991"/>
            <a:ext cx="2009524" cy="3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4850-B6D3-4908-94E1-21FF5D196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Door43.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2A62-ACF7-47FB-8D5E-5BB6C965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49" y="2431821"/>
            <a:ext cx="3047619" cy="42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7C8AB-8E30-4117-9143-389D69F11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3D606-F664-4C84-AF19-E1E01E13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49" y="3607323"/>
            <a:ext cx="5328784" cy="2628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Exporting the Project to Door43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Export your project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Upload/Export from either the Project Review screen or from the Options menu.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Upload to Door43.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On the Upload Complete message, note the upload location (DON’T CLICK CLOSE YET).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F08C5-998B-44D9-9564-A18E8192A5C6}"/>
              </a:ext>
            </a:extLst>
          </p:cNvPr>
          <p:cNvSpPr/>
          <p:nvPr/>
        </p:nvSpPr>
        <p:spPr>
          <a:xfrm>
            <a:off x="1903645" y="4915869"/>
            <a:ext cx="2663687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EE416D-316C-499E-A932-510DE513F416}"/>
              </a:ext>
            </a:extLst>
          </p:cNvPr>
          <p:cNvSpPr/>
          <p:nvPr/>
        </p:nvSpPr>
        <p:spPr>
          <a:xfrm>
            <a:off x="4597987" y="4915869"/>
            <a:ext cx="1404730" cy="3329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5D1A10-D639-4378-9AB7-679FF2D1BA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4949" y="4266126"/>
            <a:ext cx="2788920" cy="651975"/>
          </a:xfrm>
          <a:prstGeom prst="bentConnector3">
            <a:avLst>
              <a:gd name="adj1" fmla="val 1003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3FDA3C-C957-445C-B5EF-E537F1F9E26C}"/>
              </a:ext>
            </a:extLst>
          </p:cNvPr>
          <p:cNvSpPr txBox="1"/>
          <p:nvPr/>
        </p:nvSpPr>
        <p:spPr>
          <a:xfrm>
            <a:off x="6581665" y="4090183"/>
            <a:ext cx="147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E93A0-EAA3-4620-8B07-AD4FC5A63294}"/>
              </a:ext>
            </a:extLst>
          </p:cNvPr>
          <p:cNvSpPr txBox="1"/>
          <p:nvPr/>
        </p:nvSpPr>
        <p:spPr>
          <a:xfrm>
            <a:off x="6581665" y="4802192"/>
            <a:ext cx="531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name:</a:t>
            </a:r>
            <a:br>
              <a:rPr lang="en-US" dirty="0"/>
            </a:br>
            <a:r>
              <a:rPr lang="en-US" dirty="0" err="1"/>
              <a:t>LanguageCode_BookCode_FileType_TranslationType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BF0DF-B846-4840-9A73-983A7E6CCDD6}"/>
              </a:ext>
            </a:extLst>
          </p:cNvPr>
          <p:cNvCxnSpPr>
            <a:cxnSpLocks/>
          </p:cNvCxnSpPr>
          <p:nvPr/>
        </p:nvCxnSpPr>
        <p:spPr>
          <a:xfrm flipH="1">
            <a:off x="5958810" y="500506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942089-8053-4CFF-9205-1A7B5A69F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Viewing the Project on Door43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location link.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browser window opens to display your project on Door43.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3CBB6-BB23-45C7-8004-4A5991E6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28" y="3492414"/>
            <a:ext cx="8240344" cy="3248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A41735-B9CB-4780-A8B4-03ED822E8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46" y="1260824"/>
            <a:ext cx="3394737" cy="1674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AD2E7-90F3-49AB-9E6F-E7739EDBF8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and Importing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46101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Delete your project from your device (to simulate loss of the file).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 your project from Door43.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EB4A-B4F2-4DE0-AFE0-54694B54C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32" y="1264173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BD4A82-DA5D-46CC-8207-750098B4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04" y="3429000"/>
            <a:ext cx="3485714" cy="3190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Deleting Your Project from Your Device </a:t>
            </a:r>
            <a:br>
              <a:rPr lang="en-US" dirty="0"/>
            </a:br>
            <a:r>
              <a:rPr lang="en-US" dirty="0"/>
              <a:t>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Delete icon (trash can), and then click Confirm.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Click Close to dismiss the </a:t>
            </a:r>
            <a:br>
              <a:rPr lang="en-US" dirty="0"/>
            </a:br>
            <a:r>
              <a:rPr lang="en-US" dirty="0"/>
              <a:t>Project Deleted </a:t>
            </a:r>
            <a:br>
              <a:rPr lang="en-US" dirty="0"/>
            </a:br>
            <a:r>
              <a:rPr lang="en-US" dirty="0"/>
              <a:t>message.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5" y="1481381"/>
            <a:ext cx="371429" cy="35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0A374-32EC-4E2D-A2C1-92811EF2A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45" y="3539357"/>
            <a:ext cx="3600000" cy="140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EB2C9-A3C6-41B6-BEF8-7595D32D2A74}"/>
              </a:ext>
            </a:extLst>
          </p:cNvPr>
          <p:cNvCxnSpPr>
            <a:cxnSpLocks/>
          </p:cNvCxnSpPr>
          <p:nvPr/>
        </p:nvCxnSpPr>
        <p:spPr>
          <a:xfrm flipH="1" flipV="1">
            <a:off x="5139338" y="4811151"/>
            <a:ext cx="1595508" cy="10153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D40DEC-6F7E-4C7E-BEDE-2DCD27290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45" y="1891696"/>
            <a:ext cx="8330835" cy="9009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8FC0DB-8C40-44E9-9B64-02923542D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8131" y="5424567"/>
            <a:ext cx="1873800" cy="129409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52C3-D39B-4F24-A2C9-723C2AE4940C}"/>
              </a:ext>
            </a:extLst>
          </p:cNvPr>
          <p:cNvGrpSpPr/>
          <p:nvPr/>
        </p:nvGrpSpPr>
        <p:grpSpPr>
          <a:xfrm>
            <a:off x="8638414" y="3248152"/>
            <a:ext cx="3413686" cy="3192523"/>
            <a:chOff x="8638414" y="3248152"/>
            <a:chExt cx="3413686" cy="31925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91184E-02FC-485B-8F14-73A902D14A0F}"/>
                </a:ext>
              </a:extLst>
            </p:cNvPr>
            <p:cNvGrpSpPr/>
            <p:nvPr/>
          </p:nvGrpSpPr>
          <p:grpSpPr>
            <a:xfrm>
              <a:off x="8638414" y="4377907"/>
              <a:ext cx="2962951" cy="2062768"/>
              <a:chOff x="2808426" y="4415856"/>
              <a:chExt cx="2486571" cy="206276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47A4C64-344E-42EC-817E-AE7BE54CA6E7}"/>
                  </a:ext>
                </a:extLst>
              </p:cNvPr>
              <p:cNvGrpSpPr/>
              <p:nvPr/>
            </p:nvGrpSpPr>
            <p:grpSpPr>
              <a:xfrm>
                <a:off x="3435706" y="5124534"/>
                <a:ext cx="1859291" cy="1354090"/>
                <a:chOff x="4527428" y="4901270"/>
                <a:chExt cx="1859291" cy="135409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89008B-5866-4DEB-9116-193FE8E1A59B}"/>
                    </a:ext>
                  </a:extLst>
                </p:cNvPr>
                <p:cNvSpPr txBox="1"/>
                <p:nvPr/>
              </p:nvSpPr>
              <p:spPr>
                <a:xfrm>
                  <a:off x="5433445" y="5609029"/>
                  <a:ext cx="90601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Upload</a:t>
                  </a:r>
                </a:p>
                <a:p>
                  <a:r>
                    <a:rPr lang="en-US" b="1" dirty="0"/>
                    <a:t>Export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17843A-9DC5-456A-98BD-2B029EDD2CA9}"/>
                    </a:ext>
                  </a:extLst>
                </p:cNvPr>
                <p:cNvSpPr txBox="1"/>
                <p:nvPr/>
              </p:nvSpPr>
              <p:spPr>
                <a:xfrm>
                  <a:off x="5433445" y="4901270"/>
                  <a:ext cx="95327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Project</a:t>
                  </a:r>
                  <a:br>
                    <a:rPr lang="en-US" b="1" dirty="0"/>
                  </a:br>
                  <a:r>
                    <a:rPr lang="en-US" b="1" dirty="0"/>
                    <a:t> Review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D46E268-C1EB-42F0-BABC-F87A42BBE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27428" y="5239252"/>
                  <a:ext cx="885914" cy="42184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8BB8EA1-3E00-402D-9EE4-2D568BEF3823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H="1" flipV="1">
                  <a:off x="5021434" y="5725621"/>
                  <a:ext cx="412010" cy="2065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A6FD57-7ADA-4AF2-83BF-D0801503E926}"/>
                  </a:ext>
                </a:extLst>
              </p:cNvPr>
              <p:cNvSpPr txBox="1"/>
              <p:nvPr/>
            </p:nvSpPr>
            <p:spPr>
              <a:xfrm>
                <a:off x="4341723" y="4415856"/>
                <a:ext cx="8996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Print</a:t>
                </a:r>
              </a:p>
              <a:p>
                <a:r>
                  <a:rPr lang="en-US" b="1" dirty="0"/>
                  <a:t>Project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3EA2E46-3F46-464B-9179-693811C7BA50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2808426" y="4739022"/>
                <a:ext cx="1533297" cy="11453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0D5F2C-5082-4B1D-BD79-70119724E7AC}"/>
                </a:ext>
              </a:extLst>
            </p:cNvPr>
            <p:cNvSpPr txBox="1"/>
            <p:nvPr/>
          </p:nvSpPr>
          <p:spPr>
            <a:xfrm>
              <a:off x="10301607" y="3248152"/>
              <a:ext cx="17504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OTHER THINGS YOU CAN DO FROM THIS WINDOW: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6251272-664B-4B22-A0C6-DD66CE722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1" y="76605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Deleting Your Project from Your Device </a:t>
            </a:r>
            <a:br>
              <a:rPr lang="en-US" dirty="0"/>
            </a:br>
            <a:r>
              <a:rPr lang="en-US" dirty="0"/>
              <a:t>(to simulate loss of the file)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Home page, click the “</a:t>
            </a:r>
            <a:r>
              <a:rPr lang="en-US" dirty="0" err="1"/>
              <a:t>i</a:t>
            </a:r>
            <a:r>
              <a:rPr lang="en-US" dirty="0"/>
              <a:t>” icon          next to your project.</a:t>
            </a:r>
          </a:p>
          <a:p>
            <a:r>
              <a:rPr lang="en-US" dirty="0"/>
              <a:t>Click the Delete icon (trash can), and then click Confirm.</a:t>
            </a:r>
          </a:p>
          <a:p>
            <a:r>
              <a:rPr lang="en-US" dirty="0"/>
              <a:t>Click Close to dismiss the Project Deleted message.</a:t>
            </a:r>
          </a:p>
          <a:p>
            <a:r>
              <a:rPr lang="en-US" dirty="0"/>
              <a:t>The project disappears from your </a:t>
            </a:r>
            <a:br>
              <a:rPr lang="en-US" dirty="0"/>
            </a:br>
            <a:r>
              <a:rPr lang="en-US" dirty="0"/>
              <a:t>home screen – it has been deleted </a:t>
            </a:r>
            <a:br>
              <a:rPr lang="en-US" dirty="0"/>
            </a:br>
            <a:r>
              <a:rPr lang="en-US" dirty="0"/>
              <a:t>from your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C7BD-10EA-40F9-8620-F3969A07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6" y="1486861"/>
            <a:ext cx="371429" cy="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BAEBF-28C4-4E07-BF20-D12DCBF8D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1" y="76605"/>
            <a:ext cx="1951754" cy="1200329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6B47C0-2F2B-4CF8-BD9F-6B130F945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7296">
            <a:off x="5380018" y="2863054"/>
            <a:ext cx="4000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Step 2: Importing Your Project from Door43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Options menu, click Import.</a:t>
            </a:r>
          </a:p>
          <a:p>
            <a:r>
              <a:rPr lang="en-US" dirty="0"/>
              <a:t>Click Import from Door 43.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E3B9B-C275-462C-915F-0BF016E5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66" y="2511177"/>
            <a:ext cx="2990476" cy="40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054D-6DE5-47D9-8FB1-672A9273B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260" y="1521282"/>
            <a:ext cx="2251749" cy="334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2FDFED-F002-4361-9BD0-4875C9E4B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1" y="76605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Door43</a:t>
            </a:r>
          </a:p>
          <a:p>
            <a:r>
              <a:rPr lang="en-US" dirty="0"/>
              <a:t>View a project on Door43</a:t>
            </a:r>
          </a:p>
          <a:p>
            <a:r>
              <a:rPr lang="en-US" dirty="0"/>
              <a:t>Delete a project from translationStudio</a:t>
            </a:r>
          </a:p>
          <a:p>
            <a:r>
              <a:rPr lang="en-US" dirty="0"/>
              <a:t>Import a project from Door43</a:t>
            </a:r>
          </a:p>
          <a:p>
            <a:r>
              <a:rPr lang="en-US" dirty="0"/>
              <a:t>Resolve merge conflicts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0E86D18-B3E5-4812-BC66-8E3A40C59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050CBE9-EF26-4D21-9041-8BDB27D9E2AE}"/>
              </a:ext>
            </a:extLst>
          </p:cNvPr>
          <p:cNvSpPr txBox="1">
            <a:spLocks/>
          </p:cNvSpPr>
          <p:nvPr/>
        </p:nvSpPr>
        <p:spPr>
          <a:xfrm>
            <a:off x="1490938" y="1430075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the Options menu, click Import.</a:t>
            </a:r>
          </a:p>
          <a:p>
            <a:r>
              <a:rPr lang="en-US" dirty="0"/>
              <a:t>Click Import from Door 43.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Step 2: Importing Your Project from Door43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E52B2-1441-4F82-8814-4B86E321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0371"/>
            <a:ext cx="10018713" cy="4367753"/>
          </a:xfrm>
        </p:spPr>
        <p:txBody>
          <a:bodyPr/>
          <a:lstStyle/>
          <a:p>
            <a:r>
              <a:rPr lang="en-US" dirty="0"/>
              <a:t>Select the project to import.</a:t>
            </a:r>
          </a:p>
          <a:p>
            <a:r>
              <a:rPr lang="en-US" dirty="0"/>
              <a:t>Close the Success message.</a:t>
            </a:r>
          </a:p>
          <a:p>
            <a:r>
              <a:rPr lang="en-US" dirty="0"/>
              <a:t>The project has been imported</a:t>
            </a:r>
            <a:br>
              <a:rPr lang="en-US" dirty="0"/>
            </a:br>
            <a:r>
              <a:rPr lang="en-US" dirty="0"/>
              <a:t>to your device.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FF7CA-B424-46CC-90EB-FED16438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294" y="1536013"/>
            <a:ext cx="4704762" cy="33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C813-BF0A-4279-9965-D0D384F8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43" y="4418401"/>
            <a:ext cx="2828571" cy="20190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AA433A-3C9A-47BA-956A-95ADD14F4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1" y="76605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import a project that already exists on your device, you have 2 import options: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8BEF7-49C5-42B3-B85E-A1CBF9EA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91" y="1983188"/>
            <a:ext cx="4247619" cy="19904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1CB924E-3226-4984-8CD5-568F581C3C42}"/>
              </a:ext>
            </a:extLst>
          </p:cNvPr>
          <p:cNvGrpSpPr/>
          <p:nvPr/>
        </p:nvGrpSpPr>
        <p:grpSpPr>
          <a:xfrm>
            <a:off x="1484310" y="3538330"/>
            <a:ext cx="4654537" cy="3908851"/>
            <a:chOff x="2529978" y="3498574"/>
            <a:chExt cx="3421434" cy="39088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6BEAEB-5380-4003-B856-9DA52A3EBE41}"/>
                </a:ext>
              </a:extLst>
            </p:cNvPr>
            <p:cNvSpPr txBox="1"/>
            <p:nvPr/>
          </p:nvSpPr>
          <p:spPr>
            <a:xfrm>
              <a:off x="2529978" y="3991105"/>
              <a:ext cx="342143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Merge Projects: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importing process continues.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When the message that the import is complete shows, click </a:t>
              </a:r>
              <a:r>
                <a:rPr lang="en-US" b="1" dirty="0"/>
                <a:t>Close</a:t>
              </a:r>
              <a:r>
                <a:rPr lang="en-US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the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If the imported translation has recent changes, they now show in the text.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4AEB4-8848-420B-8C38-751EACFCF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0698" y="3498574"/>
              <a:ext cx="1114712" cy="6891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30842-E6CA-4F4F-8BB3-F2922A12C84B}"/>
              </a:ext>
            </a:extLst>
          </p:cNvPr>
          <p:cNvGrpSpPr/>
          <p:nvPr/>
        </p:nvGrpSpPr>
        <p:grpSpPr>
          <a:xfrm>
            <a:off x="6138848" y="3538330"/>
            <a:ext cx="5576074" cy="3631852"/>
            <a:chOff x="6695303" y="3498574"/>
            <a:chExt cx="5364175" cy="36318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DC7B7-02F4-4B85-B156-0002083F67F3}"/>
                </a:ext>
              </a:extLst>
            </p:cNvPr>
            <p:cNvSpPr txBox="1"/>
            <p:nvPr/>
          </p:nvSpPr>
          <p:spPr>
            <a:xfrm>
              <a:off x="6695303" y="3991105"/>
              <a:ext cx="536417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Overwrite Project: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Removes</a:t>
              </a:r>
              <a:r>
                <a:rPr lang="en-US" b="1" dirty="0"/>
                <a:t> </a:t>
              </a:r>
              <a:r>
                <a:rPr lang="en-US" dirty="0"/>
                <a:t>all information on the computer related to the previous local project and substitutes it with the information from the imported project.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recommend that you </a:t>
              </a:r>
              <a:r>
                <a:rPr lang="en-US" b="1" i="1" dirty="0"/>
                <a:t>do not </a:t>
              </a:r>
              <a:r>
                <a:rPr lang="en-US" dirty="0"/>
                <a:t>choose this option if you have previously uploaded the project to Door43.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Problems? Email help@door43.org for or submit a ticket using the following link: </a:t>
              </a:r>
              <a:r>
                <a:rPr lang="en-US" dirty="0">
                  <a:hlinkClick r:id="rId3"/>
                </a:rPr>
                <a:t>http://help.door43.org/en/topics/new</a:t>
              </a:r>
              <a:r>
                <a:rPr lang="en-US" dirty="0"/>
                <a:t>. </a:t>
              </a:r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51DAA8-0BFF-4FD3-9AA2-591540C6F2F1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64" y="3498574"/>
              <a:ext cx="270349" cy="4925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50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merging projects with differences between local and imported projects, tS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094B08-08F2-4D70-9158-31D167251B0C}"/>
              </a:ext>
            </a:extLst>
          </p:cNvPr>
          <p:cNvGrpSpPr/>
          <p:nvPr/>
        </p:nvGrpSpPr>
        <p:grpSpPr>
          <a:xfrm>
            <a:off x="5526160" y="2718517"/>
            <a:ext cx="1736031" cy="3984318"/>
            <a:chOff x="5526160" y="2718517"/>
            <a:chExt cx="1736031" cy="39843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0216-168A-4EB5-92A1-F3F3EC90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8753" y="2869072"/>
              <a:ext cx="1383438" cy="3833763"/>
            </a:xfrm>
            <a:prstGeom prst="rect">
              <a:avLst/>
            </a:prstGeom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5B7EF23-9005-4A44-853A-D0806FE174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68208" y="3876469"/>
              <a:ext cx="2782295" cy="466391"/>
            </a:xfrm>
            <a:prstGeom prst="bentConnector3">
              <a:avLst>
                <a:gd name="adj1" fmla="val 10096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5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67F2-6CD9-47BD-BBE8-43208E7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9F81-977B-4F7F-87F3-B13FC8B5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merging projects with differences between local and imported projects, tS tells you how many chunks have conflicts.</a:t>
            </a:r>
          </a:p>
          <a:p>
            <a:r>
              <a:rPr lang="en-US" dirty="0"/>
              <a:t>Click the triangle “Warning” icon in the left side of the screen to view only the chunks with a conflict.</a:t>
            </a:r>
          </a:p>
          <a:p>
            <a:r>
              <a:rPr lang="en-US" dirty="0"/>
              <a:t>For each chunk, select either:</a:t>
            </a:r>
          </a:p>
          <a:p>
            <a:pPr lvl="1"/>
            <a:r>
              <a:rPr lang="en-US" dirty="0"/>
              <a:t>The text prior to the import</a:t>
            </a:r>
            <a:br>
              <a:rPr lang="en-US" dirty="0"/>
            </a:br>
            <a:r>
              <a:rPr lang="en-US" dirty="0"/>
              <a:t>(green box)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The text from the import</a:t>
            </a:r>
            <a:br>
              <a:rPr lang="en-US" dirty="0"/>
            </a:br>
            <a:r>
              <a:rPr lang="en-US" dirty="0"/>
              <a:t>(blue box)</a:t>
            </a:r>
          </a:p>
          <a:p>
            <a:r>
              <a:rPr lang="en-US" dirty="0"/>
              <a:t>Click Confirm; the other text</a:t>
            </a:r>
            <a:br>
              <a:rPr lang="en-US" dirty="0"/>
            </a:br>
            <a:r>
              <a:rPr lang="en-US" dirty="0"/>
              <a:t>disappears.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08D02-3B0A-49A4-A70A-9A942CAE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63" y="3299792"/>
            <a:ext cx="3023992" cy="33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CA89A-C520-4BF2-AE92-B59230AE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6" y="3299792"/>
            <a:ext cx="3023993" cy="34340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9ECC6D-C1AE-4B01-B2F7-6F5697C7B458}"/>
              </a:ext>
            </a:extLst>
          </p:cNvPr>
          <p:cNvCxnSpPr/>
          <p:nvPr/>
        </p:nvCxnSpPr>
        <p:spPr>
          <a:xfrm>
            <a:off x="3631096" y="4227443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7DE3C5-368C-4BD1-AE19-69DDE3B035F8}"/>
              </a:ext>
            </a:extLst>
          </p:cNvPr>
          <p:cNvCxnSpPr/>
          <p:nvPr/>
        </p:nvCxnSpPr>
        <p:spPr>
          <a:xfrm>
            <a:off x="3631096" y="5440016"/>
            <a:ext cx="2165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Explain why you should upload a project</a:t>
            </a:r>
          </a:p>
          <a:p>
            <a:r>
              <a:rPr lang="en-US" dirty="0"/>
              <a:t>Describe the upload options</a:t>
            </a:r>
          </a:p>
          <a:p>
            <a:r>
              <a:rPr lang="en-US" dirty="0"/>
              <a:t>Review a project</a:t>
            </a:r>
          </a:p>
          <a:p>
            <a:r>
              <a:rPr lang="en-US" dirty="0"/>
              <a:t>Upload a project to Door43</a:t>
            </a:r>
          </a:p>
          <a:p>
            <a:r>
              <a:rPr lang="en-US" dirty="0"/>
              <a:t>Look at a project on Door43</a:t>
            </a:r>
          </a:p>
          <a:p>
            <a:r>
              <a:rPr lang="en-US" dirty="0"/>
              <a:t>Delete a project from translationStudio</a:t>
            </a:r>
          </a:p>
          <a:p>
            <a:r>
              <a:rPr lang="en-US" dirty="0"/>
              <a:t>Import a project from Door43</a:t>
            </a:r>
          </a:p>
          <a:p>
            <a:r>
              <a:rPr lang="en-US" dirty="0"/>
              <a:t>Resolve merge conflicts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D1FE2E66-87AE-48F6-A97A-37CD3C867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FD25-72C7-434C-8325-A88050A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FD48-438A-4562-A411-45F9BB7C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8"/>
            <a:ext cx="10018713" cy="1663998"/>
          </a:xfrm>
        </p:spPr>
        <p:txBody>
          <a:bodyPr/>
          <a:lstStyle/>
          <a:p>
            <a:r>
              <a:rPr lang="en-US" dirty="0"/>
              <a:t>tS saves work to your device every 5 min. by default (can change in Settings)</a:t>
            </a:r>
          </a:p>
          <a:p>
            <a:r>
              <a:rPr lang="en-US" dirty="0"/>
              <a:t>Good idea to create an offline backup in case:</a:t>
            </a:r>
          </a:p>
          <a:p>
            <a:pPr lvl="1"/>
            <a:r>
              <a:rPr lang="en-US" dirty="0"/>
              <a:t>Your files get corrupted</a:t>
            </a:r>
          </a:p>
          <a:p>
            <a:pPr lvl="1"/>
            <a:r>
              <a:rPr lang="en-US" dirty="0"/>
              <a:t>Your device crashes</a:t>
            </a:r>
          </a:p>
          <a:p>
            <a:r>
              <a:rPr lang="en-US" dirty="0"/>
              <a:t>Enables you to: </a:t>
            </a:r>
          </a:p>
          <a:p>
            <a:pPr lvl="1"/>
            <a:r>
              <a:rPr lang="en-US" dirty="0"/>
              <a:t>Share your work with others</a:t>
            </a:r>
          </a:p>
          <a:p>
            <a:pPr lvl="1"/>
            <a:r>
              <a:rPr lang="en-US" dirty="0"/>
              <a:t>Work on a different device by importing to any device that has translationStudio installed</a:t>
            </a:r>
          </a:p>
          <a:p>
            <a:r>
              <a:rPr lang="en-US" dirty="0"/>
              <a:t>tS provides several ways to back up and/or share your work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A6D71E-3832-40A6-83A0-AD21476797F0}"/>
              </a:ext>
            </a:extLst>
          </p:cNvPr>
          <p:cNvGrpSpPr/>
          <p:nvPr/>
        </p:nvGrpSpPr>
        <p:grpSpPr>
          <a:xfrm>
            <a:off x="6633883" y="2582506"/>
            <a:ext cx="4453619" cy="1692988"/>
            <a:chOff x="5949271" y="2491579"/>
            <a:chExt cx="4453619" cy="1692988"/>
          </a:xfrm>
        </p:grpSpPr>
        <p:pic>
          <p:nvPicPr>
            <p:cNvPr id="5" name="Picture 4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AB95247D-2032-418D-B840-609C3475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7" name="Picture 6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F4BE9AB0-F512-4923-87FF-1DF911EB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9B2946-FA08-4436-AEA0-2C40906D2173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4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752A-C4EE-4B99-B406-3E19FCE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88FD-B2A4-48CA-96F2-57A54B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menu (3 dot icon) from Project Screen: Upload/Export</a:t>
            </a:r>
          </a:p>
          <a:p>
            <a:r>
              <a:rPr lang="en-US" dirty="0"/>
              <a:t>Several options: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F5662-7B6B-4233-9C05-4AE92E841B50}"/>
              </a:ext>
            </a:extLst>
          </p:cNvPr>
          <p:cNvGrpSpPr/>
          <p:nvPr/>
        </p:nvGrpSpPr>
        <p:grpSpPr>
          <a:xfrm>
            <a:off x="3243353" y="3127672"/>
            <a:ext cx="6357191" cy="886467"/>
            <a:chOff x="3669224" y="3212912"/>
            <a:chExt cx="7738711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3E45D-3B08-4CC7-A087-3354B35140DB}"/>
                </a:ext>
              </a:extLst>
            </p:cNvPr>
            <p:cNvSpPr txBox="1"/>
            <p:nvPr/>
          </p:nvSpPr>
          <p:spPr>
            <a:xfrm>
              <a:off x="6634230" y="3212912"/>
              <a:ext cx="4773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Upload to Door43 server (requires internet connection and login to Door43 account)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2590A-7922-4226-B3D2-D53724B6C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224" y="3701518"/>
              <a:ext cx="296500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07636-55FE-40FE-A673-C120CCFAB3A2}"/>
              </a:ext>
            </a:extLst>
          </p:cNvPr>
          <p:cNvGrpSpPr/>
          <p:nvPr/>
        </p:nvGrpSpPr>
        <p:grpSpPr>
          <a:xfrm>
            <a:off x="2734497" y="5555066"/>
            <a:ext cx="7698370" cy="646331"/>
            <a:chOff x="3649053" y="5433569"/>
            <a:chExt cx="7698370" cy="64633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A53F28-9082-4A5E-8ABC-ED2B0828CDF0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53" y="5581440"/>
              <a:ext cx="2924664" cy="24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130BC-471A-428C-9B9D-D089D27DE15B}"/>
                </a:ext>
              </a:extLst>
            </p:cNvPr>
            <p:cNvSpPr txBox="1"/>
            <p:nvPr/>
          </p:nvSpPr>
          <p:spPr>
            <a:xfrm>
              <a:off x="6573717" y="5433569"/>
              <a:ext cx="4773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project on your device with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tstudio</a:t>
              </a:r>
              <a:r>
                <a:rPr lang="en-US" dirty="0"/>
                <a:t> extension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6A1132-590B-489D-9369-B7238D9628B7}"/>
              </a:ext>
            </a:extLst>
          </p:cNvPr>
          <p:cNvGrpSpPr/>
          <p:nvPr/>
        </p:nvGrpSpPr>
        <p:grpSpPr>
          <a:xfrm>
            <a:off x="2147655" y="4217947"/>
            <a:ext cx="8285212" cy="369332"/>
            <a:chOff x="2749236" y="5738067"/>
            <a:chExt cx="828521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0504D-2805-446D-BB1C-06DD1A6838D1}"/>
                </a:ext>
              </a:extLst>
            </p:cNvPr>
            <p:cNvSpPr txBox="1"/>
            <p:nvPr/>
          </p:nvSpPr>
          <p:spPr>
            <a:xfrm>
              <a:off x="6260742" y="5738067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USFM  file on your device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4E0CBB-9452-4732-8F28-9EFC447699D4}"/>
                </a:ext>
              </a:extLst>
            </p:cNvPr>
            <p:cNvCxnSpPr>
              <a:cxnSpLocks/>
            </p:cNvCxnSpPr>
            <p:nvPr/>
          </p:nvCxnSpPr>
          <p:spPr>
            <a:xfrm>
              <a:off x="2749236" y="5918600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95CBC-A948-4BB5-840D-42C521060763}"/>
              </a:ext>
            </a:extLst>
          </p:cNvPr>
          <p:cNvGrpSpPr/>
          <p:nvPr/>
        </p:nvGrpSpPr>
        <p:grpSpPr>
          <a:xfrm>
            <a:off x="2167826" y="4880656"/>
            <a:ext cx="8265041" cy="369332"/>
            <a:chOff x="3689395" y="3989168"/>
            <a:chExt cx="826504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E2411D-1FF0-4D92-A389-E38ED14B8F49}"/>
                </a:ext>
              </a:extLst>
            </p:cNvPr>
            <p:cNvSpPr txBox="1"/>
            <p:nvPr/>
          </p:nvSpPr>
          <p:spPr>
            <a:xfrm>
              <a:off x="7180730" y="3989168"/>
              <a:ext cx="4773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a PDF file on your device 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299696-3A7E-46FD-A56D-9588C45A10DB}"/>
                </a:ext>
              </a:extLst>
            </p:cNvPr>
            <p:cNvCxnSpPr>
              <a:cxnSpLocks/>
            </p:cNvCxnSpPr>
            <p:nvPr/>
          </p:nvCxnSpPr>
          <p:spPr>
            <a:xfrm>
              <a:off x="3689395" y="4200873"/>
              <a:ext cx="3511506" cy="292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03A1C20-18C0-4740-94E1-48E030BD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55" y="2502881"/>
            <a:ext cx="3047619" cy="42095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DA98B7-8C1B-4E8C-BD1A-B007BA18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415" y="1373479"/>
            <a:ext cx="1971429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Reviewing/Uploading/Exporting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838" y="1418786"/>
            <a:ext cx="6478162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 in to Door43.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your project and add another contributor.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your project to Door43.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the project on Door43.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3E58-6F50-47A0-AFDD-7A3FAD8A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42" y="1423447"/>
            <a:ext cx="3810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you are using an offline account: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 Log out of tS.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Create a Door43 account, or log into an existing one.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871672-4FB3-4EE2-943D-4F81DF6B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30" y="4067689"/>
            <a:ext cx="3741989" cy="2658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Logging in to Door43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C0E37-D663-49A3-AAC4-AE9F21B03174}"/>
              </a:ext>
            </a:extLst>
          </p:cNvPr>
          <p:cNvSpPr/>
          <p:nvPr/>
        </p:nvSpPr>
        <p:spPr>
          <a:xfrm>
            <a:off x="8431155" y="4419487"/>
            <a:ext cx="3682764" cy="7354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829D3-13A5-43D2-A31D-081B3BCD2095}"/>
              </a:ext>
            </a:extLst>
          </p:cNvPr>
          <p:cNvSpPr txBox="1"/>
          <p:nvPr/>
        </p:nvSpPr>
        <p:spPr>
          <a:xfrm>
            <a:off x="9933896" y="5051364"/>
            <a:ext cx="61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64E7DE-7939-4260-9720-DDC9C5A77C5C}"/>
              </a:ext>
            </a:extLst>
          </p:cNvPr>
          <p:cNvGrpSpPr/>
          <p:nvPr/>
        </p:nvGrpSpPr>
        <p:grpSpPr>
          <a:xfrm>
            <a:off x="4105524" y="1924974"/>
            <a:ext cx="7523298" cy="2914441"/>
            <a:chOff x="4105524" y="1924974"/>
            <a:chExt cx="7523298" cy="29144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E8AB02-CB76-4CD7-B0E8-9ABDF215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3489" y="1925129"/>
              <a:ext cx="1980952" cy="28952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C8F59F-EF42-41AD-B3AF-A75B5EA1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5524" y="1925129"/>
              <a:ext cx="1990476" cy="29142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81F25B-947D-417B-A8C4-9FD472FFF696}"/>
                </a:ext>
              </a:extLst>
            </p:cNvPr>
            <p:cNvSpPr txBox="1"/>
            <p:nvPr/>
          </p:nvSpPr>
          <p:spPr>
            <a:xfrm>
              <a:off x="8239571" y="2034913"/>
              <a:ext cx="618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OR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6ABA18-D42A-4A90-82C5-8E6217B9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2758" y="1924974"/>
              <a:ext cx="2756064" cy="737087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322C45-9950-4540-AE7D-E74F8FFFFBA8}"/>
              </a:ext>
            </a:extLst>
          </p:cNvPr>
          <p:cNvSpPr/>
          <p:nvPr/>
        </p:nvSpPr>
        <p:spPr>
          <a:xfrm>
            <a:off x="8409408" y="5409488"/>
            <a:ext cx="3682764" cy="5985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621E39-CB40-4278-84E2-73031D26A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BE64F-EC2E-429B-8C34-89D6E5D4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357" y="2510744"/>
            <a:ext cx="2000000" cy="2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89D0A-7B23-4123-9703-69D49056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1699E-258F-4410-8C08-BFC47758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01" y="2851048"/>
            <a:ext cx="6747485" cy="3971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BBDE8B-4942-4F66-943B-A763DD7B2B6C}"/>
              </a:ext>
            </a:extLst>
          </p:cNvPr>
          <p:cNvSpPr/>
          <p:nvPr/>
        </p:nvSpPr>
        <p:spPr>
          <a:xfrm>
            <a:off x="9775675" y="4836815"/>
            <a:ext cx="2004012" cy="1171201"/>
          </a:xfrm>
          <a:prstGeom prst="wedgeRectCallout">
            <a:avLst>
              <a:gd name="adj1" fmla="val -56947"/>
              <a:gd name="adj2" fmla="val -6466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Indication of incomplete</a:t>
            </a:r>
          </a:p>
          <a:p>
            <a:r>
              <a:rPr lang="en-US" dirty="0"/>
              <a:t>translation chunk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FB1BEE-BA67-4D22-91CE-D56CFCF02D39}"/>
              </a:ext>
            </a:extLst>
          </p:cNvPr>
          <p:cNvSpPr/>
          <p:nvPr/>
        </p:nvSpPr>
        <p:spPr>
          <a:xfrm>
            <a:off x="7006107" y="3455909"/>
            <a:ext cx="730907" cy="3433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32F5AE-FB6E-47DD-9F0F-9C3566612113}"/>
              </a:ext>
            </a:extLst>
          </p:cNvPr>
          <p:cNvCxnSpPr>
            <a:cxnSpLocks/>
          </p:cNvCxnSpPr>
          <p:nvPr/>
        </p:nvCxnSpPr>
        <p:spPr>
          <a:xfrm flipV="1">
            <a:off x="3904180" y="3591339"/>
            <a:ext cx="3101927" cy="312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0F312A7-5708-4C08-9D37-68CC8A2BD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Reviewing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Review your project and add another contributor.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Open your project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Project Review on </a:t>
            </a:r>
            <a:br>
              <a:rPr lang="en-US" dirty="0"/>
            </a:br>
            <a:r>
              <a:rPr lang="en-US" dirty="0"/>
              <a:t>Options menu (good </a:t>
            </a:r>
            <a:br>
              <a:rPr lang="en-US" dirty="0"/>
            </a:br>
            <a:r>
              <a:rPr lang="en-US" dirty="0"/>
              <a:t>idea to review before </a:t>
            </a:r>
            <a:br>
              <a:rPr lang="en-US" dirty="0"/>
            </a:br>
            <a:r>
              <a:rPr lang="en-US" dirty="0"/>
              <a:t>sharing or exporting).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Project.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Click Contributors.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4F99-85E1-473B-A83B-C190B891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62" y="3864176"/>
            <a:ext cx="3914286" cy="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E95EE-FF9B-4110-8194-4474C2E0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3" y="114710"/>
            <a:ext cx="195175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61592</TotalTime>
  <Words>1035</Words>
  <Application>Microsoft Office PowerPoint</Application>
  <PresentationFormat>Widescreen</PresentationFormat>
  <Paragraphs>187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Parallax</vt:lpstr>
      <vt:lpstr>translationStudio for the Desktop</vt:lpstr>
      <vt:lpstr>What Is This Presentation About?</vt:lpstr>
      <vt:lpstr>Uploading/Exporting a Project</vt:lpstr>
      <vt:lpstr>Options for Uploading/Exporting a Project</vt:lpstr>
      <vt:lpstr>Reviewing/Uploading/Exporting a Project</vt:lpstr>
      <vt:lpstr>Step 1: Logging in to Door43</vt:lpstr>
      <vt:lpstr>Step 2: Reviewing Your Project</vt:lpstr>
      <vt:lpstr>Step 2: Reviewing Your Project</vt:lpstr>
      <vt:lpstr>Step 2: Reviewing Your Project</vt:lpstr>
      <vt:lpstr>Step 2: Reviewing Your Project</vt:lpstr>
      <vt:lpstr>Step 2: Reviewing Your Project</vt:lpstr>
      <vt:lpstr>Step 3: Exporting the Project to Door43</vt:lpstr>
      <vt:lpstr>Step 3: Exporting the Project to Door43</vt:lpstr>
      <vt:lpstr>Step 3: Exporting the Project to Door43</vt:lpstr>
      <vt:lpstr>Step 4: Viewing the Project on Door43</vt:lpstr>
      <vt:lpstr>Deleting and Importing a Project</vt:lpstr>
      <vt:lpstr>Step 1: Deleting Your Project from Your Device  (to simulate loss of the file)</vt:lpstr>
      <vt:lpstr>Step 1: Deleting Your Project from Your Device  (to simulate loss of the file)</vt:lpstr>
      <vt:lpstr>     Step 2: Importing Your Project from Door43</vt:lpstr>
      <vt:lpstr>     Step 2: Importing Your Project from Door43</vt:lpstr>
      <vt:lpstr>Merging Projects</vt:lpstr>
      <vt:lpstr>Resolving Merge Conflicts</vt:lpstr>
      <vt:lpstr>Resolving Merge Conflicts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186</cp:revision>
  <cp:lastPrinted>2018-09-04T17:45:00Z</cp:lastPrinted>
  <dcterms:created xsi:type="dcterms:W3CDTF">2017-12-18T19:21:48Z</dcterms:created>
  <dcterms:modified xsi:type="dcterms:W3CDTF">2018-11-27T18:58:28Z</dcterms:modified>
</cp:coreProperties>
</file>