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96" r:id="rId4"/>
    <p:sldId id="269" r:id="rId5"/>
    <p:sldId id="270" r:id="rId6"/>
    <p:sldId id="271" r:id="rId7"/>
    <p:sldId id="300" r:id="rId8"/>
    <p:sldId id="299" r:id="rId9"/>
    <p:sldId id="272" r:id="rId10"/>
    <p:sldId id="293" r:id="rId11"/>
    <p:sldId id="298" r:id="rId12"/>
    <p:sldId id="294" r:id="rId13"/>
    <p:sldId id="258" r:id="rId14"/>
    <p:sldId id="295" r:id="rId15"/>
    <p:sldId id="286" r:id="rId16"/>
    <p:sldId id="279" r:id="rId17"/>
    <p:sldId id="297" r:id="rId1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6095" autoAdjust="0"/>
  </p:normalViewPr>
  <p:slideViewPr>
    <p:cSldViewPr snapToGrid="0">
      <p:cViewPr varScale="1">
        <p:scale>
          <a:sx n="69" d="100"/>
          <a:sy n="69" d="100"/>
        </p:scale>
        <p:origin x="4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</a:t>
            </a:r>
            <a:r>
              <a:rPr lang="en-US" dirty="0" err="1"/>
              <a:t>tS</a:t>
            </a:r>
            <a:r>
              <a:rPr lang="en-US" dirty="0"/>
              <a:t>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Door43.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Door43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Door43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 - learn which the team lead is asking the translators to choose.</a:t>
            </a:r>
          </a:p>
          <a:p>
            <a:endParaRPr lang="en-US" dirty="0"/>
          </a:p>
          <a:p>
            <a:r>
              <a:rPr lang="en-US" dirty="0"/>
              <a:t>Today – choose to create an offline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One of the first things you’ll need to do in </a:t>
            </a:r>
            <a:r>
              <a:rPr lang="en-US" dirty="0" err="1"/>
              <a:t>tS</a:t>
            </a:r>
            <a:r>
              <a:rPr lang="en-US" dirty="0"/>
              <a:t> is to decide which type of account to use. There are two types:</a:t>
            </a: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Offline Account</a:t>
            </a:r>
            <a:r>
              <a:rPr lang="en-US" dirty="0"/>
              <a:t> – user has full use of the program except for uploading to Door43. NO INTERNET CONNECTION REQUIRED.</a:t>
            </a:r>
            <a:endParaRPr lang="en-US" b="0" dirty="0">
              <a:effectLst/>
            </a:endParaRPr>
          </a:p>
          <a:p>
            <a:pPr marL="181225" indent="-181225">
              <a:buFont typeface="Arial" panose="020B0604020202020204" pitchFamily="34" charset="0"/>
              <a:buChar char="•"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Door43 (requires Internet connection.)</a:t>
            </a: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b="0" dirty="0">
                <a:effectLst/>
              </a:rPr>
              <a:t>You can switch between these at any time, so you can do your work in an offline account, and then log in to a Door43 account when you want to upload your work.</a:t>
            </a:r>
          </a:p>
          <a:p>
            <a:pPr rtl="0"/>
            <a:r>
              <a:rPr lang="en-US" b="0" dirty="0">
                <a:effectLst/>
              </a:rPr>
              <a:t>The work is attached to the device, not to the account.</a:t>
            </a:r>
          </a:p>
          <a:p>
            <a:br>
              <a:rPr lang="en-US" dirty="0"/>
            </a:br>
            <a:r>
              <a:rPr lang="en-US" b="1" dirty="0"/>
              <a:t>INSTRUCTOR NOTE</a:t>
            </a:r>
            <a:r>
              <a:rPr lang="en-US" dirty="0"/>
              <a:t>: During a MAST event the translators may be directed to choose one of the types of accounts. </a:t>
            </a:r>
            <a:r>
              <a:rPr lang="en-US" b="1" dirty="0"/>
              <a:t>As a facilitator - learn which the team lead is asking the translators to choose.</a:t>
            </a:r>
          </a:p>
          <a:p>
            <a:endParaRPr lang="en-US" dirty="0"/>
          </a:p>
          <a:p>
            <a:r>
              <a:rPr lang="en-US" dirty="0"/>
              <a:t>Today – choose to create an offline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unfoldingWord-dev/ts-desktop/relea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or43.org/en/statement-of-fait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foldingword.org/gateway" TargetMode="Externa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unfoldingword.org/stories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unfoldingword.org/bible/" TargetMode="External"/><Relationship Id="rId4" Type="http://schemas.openxmlformats.org/officeDocument/2006/relationships/hyperlink" Target="https://unfoldingword.org/t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Desktop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translationStudio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692" y="1245123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browser, g</a:t>
            </a:r>
            <a:r>
              <a:rPr lang="pl-PL" dirty="0"/>
              <a:t>o to: </a:t>
            </a:r>
            <a:r>
              <a:rPr lang="pl-PL" dirty="0">
                <a:hlinkClick r:id="rId2"/>
              </a:rPr>
              <a:t>https://github.com/unfoldingWord-dev/ts-desktop/releases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the appropriate file for your computer: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linux</a:t>
            </a:r>
            <a:r>
              <a:rPr lang="en-US" dirty="0"/>
              <a:t> in the name is for Linux.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 err="1"/>
              <a:t>osx</a:t>
            </a:r>
            <a:r>
              <a:rPr lang="en-US" dirty="0"/>
              <a:t> in the name is for Apple Macintosh.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win_x32 </a:t>
            </a:r>
            <a:r>
              <a:rPr lang="en-US" dirty="0"/>
              <a:t>in the name is for 32-bit Windows.</a:t>
            </a:r>
          </a:p>
          <a:p>
            <a:pPr lvl="1"/>
            <a:r>
              <a:rPr lang="en-US" dirty="0"/>
              <a:t>The file with </a:t>
            </a:r>
            <a:r>
              <a:rPr lang="en-US" b="1" i="1" dirty="0"/>
              <a:t>win_x64 </a:t>
            </a:r>
            <a:r>
              <a:rPr lang="en-US" dirty="0"/>
              <a:t>in the name is for 64-bit Windows.</a:t>
            </a:r>
          </a:p>
          <a:p>
            <a:pPr marL="457200" lvl="1" indent="0">
              <a:buNone/>
            </a:pPr>
            <a:r>
              <a:rPr lang="en-US" dirty="0"/>
              <a:t>(To determine if your Windows PC is a 32-bit or a 64-bit </a:t>
            </a:r>
            <a:br>
              <a:rPr lang="en-US" dirty="0"/>
            </a:br>
            <a:r>
              <a:rPr lang="en-US" dirty="0"/>
              <a:t>operating  system, open the Control Panel and click System.)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Designate where you want to save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downloading, double-click the file name to start the installation..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DB15-3755-400B-9576-7B119251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075" y="2010167"/>
            <a:ext cx="2953993" cy="33225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76D6D-BDB2-4B6F-9370-69E17A8B1861}"/>
              </a:ext>
            </a:extLst>
          </p:cNvPr>
          <p:cNvCxnSpPr>
            <a:cxnSpLocks/>
          </p:cNvCxnSpPr>
          <p:nvPr/>
        </p:nvCxnSpPr>
        <p:spPr>
          <a:xfrm>
            <a:off x="6982691" y="2812473"/>
            <a:ext cx="200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46F6-4328-4C54-A7B7-450110BB7D1D}"/>
              </a:ext>
            </a:extLst>
          </p:cNvPr>
          <p:cNvCxnSpPr>
            <a:cxnSpLocks/>
          </p:cNvCxnSpPr>
          <p:nvPr/>
        </p:nvCxnSpPr>
        <p:spPr>
          <a:xfrm>
            <a:off x="8091055" y="3251200"/>
            <a:ext cx="900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41E4B-C2F5-4B7C-BAA5-DF7AEBDD49DA}"/>
              </a:ext>
            </a:extLst>
          </p:cNvPr>
          <p:cNvCxnSpPr>
            <a:cxnSpLocks/>
          </p:cNvCxnSpPr>
          <p:nvPr/>
        </p:nvCxnSpPr>
        <p:spPr>
          <a:xfrm>
            <a:off x="8437416" y="3689927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6AFEA-0076-4BC8-A7D5-6A2AA93FCE0E}"/>
              </a:ext>
            </a:extLst>
          </p:cNvPr>
          <p:cNvCxnSpPr>
            <a:cxnSpLocks/>
          </p:cNvCxnSpPr>
          <p:nvPr/>
        </p:nvCxnSpPr>
        <p:spPr>
          <a:xfrm>
            <a:off x="8437416" y="4128655"/>
            <a:ext cx="5541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6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E03-D1CA-44A2-879F-69995EEC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translationStudio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7778-F4C9-4A17-BF8D-151D8D1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692" y="1245123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Yes</a:t>
            </a:r>
            <a:r>
              <a:rPr lang="en-US" dirty="0"/>
              <a:t> on any message windows.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Choose the installation language from the dropdown menu.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On the </a:t>
            </a:r>
            <a:r>
              <a:rPr lang="en-US" i="1" dirty="0"/>
              <a:t>Welcome to the translationStudio Setup Wizard </a:t>
            </a:r>
            <a:r>
              <a:rPr lang="en-US" dirty="0"/>
              <a:t>window,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</a:t>
            </a:r>
            <a:r>
              <a:rPr lang="en-US" i="1" dirty="0"/>
              <a:t>I accept the agreement</a:t>
            </a:r>
            <a:r>
              <a:rPr lang="en-US" dirty="0"/>
              <a:t> radio button for the software license,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Select the choice to create a desktop icon, and then 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Click </a:t>
            </a:r>
            <a:r>
              <a:rPr lang="en-US" b="1" dirty="0"/>
              <a:t>Install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take several minutes.</a:t>
            </a:r>
          </a:p>
          <a:p>
            <a:pPr lvl="1"/>
            <a:r>
              <a:rPr lang="en-US" dirty="0"/>
              <a:t>The installer installs translationStudio and Git, a version control system.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When the installation is complete, click </a:t>
            </a:r>
            <a:r>
              <a:rPr lang="en-US" b="1" dirty="0"/>
              <a:t>Finish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9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D154-E8C8-4F94-9D74-5D31734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translationStudio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D8D-AB9C-419A-A4A4-DD63DA95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chose to create a desktop icon during installation, double-click it.</a:t>
            </a:r>
          </a:p>
          <a:p>
            <a:r>
              <a:rPr lang="en-US" dirty="0"/>
              <a:t>If you did not choose to create a desktop icon, you can find the program on a Windows PC by: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5DC0B-8FC2-4AE9-85A4-74683B2B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13" y="2456396"/>
            <a:ext cx="2946534" cy="4202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FC723-5A67-46F5-B248-62A78E950AD1}"/>
              </a:ext>
            </a:extLst>
          </p:cNvPr>
          <p:cNvSpPr txBox="1"/>
          <p:nvPr/>
        </p:nvSpPr>
        <p:spPr>
          <a:xfrm>
            <a:off x="1767151" y="3196027"/>
            <a:ext cx="238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the start icon on your computer (or </a:t>
            </a:r>
            <a:br>
              <a:rPr lang="en-US" dirty="0"/>
            </a:br>
            <a:r>
              <a:rPr lang="en-US" dirty="0"/>
              <a:t>pressing Windows key on your keyboard)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1A97-1D6B-403C-8292-BF537E1B1CF9}"/>
              </a:ext>
            </a:extLst>
          </p:cNvPr>
          <p:cNvSpPr txBox="1"/>
          <p:nvPr/>
        </p:nvSpPr>
        <p:spPr>
          <a:xfrm>
            <a:off x="9192774" y="4242812"/>
            <a:ext cx="231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translationStudio in the list of programs </a:t>
            </a:r>
            <a:br>
              <a:rPr lang="en-US" dirty="0"/>
            </a:br>
            <a:r>
              <a:rPr lang="en-US" dirty="0"/>
              <a:t>and clicking to open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B1A9E-5CE1-4B1C-A6A3-1755750BB91E}"/>
              </a:ext>
            </a:extLst>
          </p:cNvPr>
          <p:cNvCxnSpPr>
            <a:cxnSpLocks/>
          </p:cNvCxnSpPr>
          <p:nvPr/>
        </p:nvCxnSpPr>
        <p:spPr>
          <a:xfrm flipH="1">
            <a:off x="7897091" y="4692941"/>
            <a:ext cx="1295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9711C-0C79-4582-B6CE-39B8F17E9439}"/>
              </a:ext>
            </a:extLst>
          </p:cNvPr>
          <p:cNvCxnSpPr>
            <a:cxnSpLocks/>
          </p:cNvCxnSpPr>
          <p:nvPr/>
        </p:nvCxnSpPr>
        <p:spPr>
          <a:xfrm>
            <a:off x="3878010" y="4234224"/>
            <a:ext cx="1391203" cy="2138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C23DD46-F309-426E-AD90-4B20C611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84" y="889898"/>
            <a:ext cx="970089" cy="10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5B3201-581E-4C80-B7FC-5FA2BA9D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6" y="2056184"/>
            <a:ext cx="5765950" cy="3121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Account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251" y="1361455"/>
            <a:ext cx="4686586" cy="436775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Door43 Account</a:t>
            </a:r>
            <a:r>
              <a:rPr lang="en-US" dirty="0"/>
              <a:t> – user has full use of the program and can upload to </a:t>
            </a:r>
            <a:r>
              <a:rPr lang="en-US" dirty="0">
                <a:hlinkClick r:id="rId4"/>
              </a:rPr>
              <a:t>Door43</a:t>
            </a:r>
            <a:r>
              <a:rPr lang="en-US" dirty="0"/>
              <a:t> (requires Internet connection)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Local User Profile </a:t>
            </a:r>
            <a:r>
              <a:rPr lang="en-US" dirty="0"/>
              <a:t>(offline account) – user has full use of the program except for uploading to Door43 (no internet connection required)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2EA2-46A1-4BA1-90E2-CAE4DB55B1A4}"/>
              </a:ext>
            </a:extLst>
          </p:cNvPr>
          <p:cNvSpPr txBox="1"/>
          <p:nvPr/>
        </p:nvSpPr>
        <p:spPr>
          <a:xfrm>
            <a:off x="5983751" y="1990578"/>
            <a:ext cx="41422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3531AE-4459-441F-8229-877000BD3551}"/>
              </a:ext>
            </a:extLst>
          </p:cNvPr>
          <p:cNvSpPr/>
          <p:nvPr/>
        </p:nvSpPr>
        <p:spPr>
          <a:xfrm>
            <a:off x="6214109" y="4541477"/>
            <a:ext cx="602327" cy="4029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8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72A54-BA0D-4518-B2F1-26C91096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39" y="1500808"/>
            <a:ext cx="5041175" cy="3856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5206-692C-4AFC-99F7-EDB026F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Door43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B2EA-069B-4401-ABE4-256A4556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54" y="1700637"/>
            <a:ext cx="4683769" cy="4367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Login name – no spaces (same as pseudonym if using)</a:t>
            </a:r>
          </a:p>
          <a:p>
            <a:pPr marL="0" indent="0">
              <a:buNone/>
            </a:pPr>
            <a:r>
              <a:rPr lang="en-US" b="1" dirty="0"/>
              <a:t>Email – Used only if you forget your password</a:t>
            </a:r>
          </a:p>
          <a:p>
            <a:pPr marL="0" indent="0">
              <a:buNone/>
            </a:pPr>
            <a:r>
              <a:rPr lang="en-US" b="1" dirty="0"/>
              <a:t>Full name (or pseudonym if you don’t want your name associated publicly with Bible work)</a:t>
            </a:r>
          </a:p>
          <a:p>
            <a:pPr marL="0" indent="0">
              <a:buNone/>
            </a:pPr>
            <a:r>
              <a:rPr lang="en-US" b="1" dirty="0"/>
              <a:t>Password – something you can easily remember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896538-2270-445D-A8A4-9C46AB1067A5}"/>
              </a:ext>
            </a:extLst>
          </p:cNvPr>
          <p:cNvCxnSpPr>
            <a:cxnSpLocks/>
          </p:cNvCxnSpPr>
          <p:nvPr/>
        </p:nvCxnSpPr>
        <p:spPr>
          <a:xfrm flipV="1">
            <a:off x="2519883" y="2302440"/>
            <a:ext cx="4149108" cy="6553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6311E-1057-4C8F-B7A0-7478E9846F64}"/>
              </a:ext>
            </a:extLst>
          </p:cNvPr>
          <p:cNvCxnSpPr>
            <a:cxnSpLocks/>
          </p:cNvCxnSpPr>
          <p:nvPr/>
        </p:nvCxnSpPr>
        <p:spPr>
          <a:xfrm flipV="1">
            <a:off x="2145810" y="2937164"/>
            <a:ext cx="4657945" cy="6234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AA3D36-EA1A-47F5-8ABC-D86C257DEE3B}"/>
              </a:ext>
            </a:extLst>
          </p:cNvPr>
          <p:cNvCxnSpPr>
            <a:cxnSpLocks/>
          </p:cNvCxnSpPr>
          <p:nvPr/>
        </p:nvCxnSpPr>
        <p:spPr>
          <a:xfrm>
            <a:off x="3960756" y="4045164"/>
            <a:ext cx="2842999" cy="84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877F0D-6819-405A-9DAF-BE7DEAEFF1F3}"/>
              </a:ext>
            </a:extLst>
          </p:cNvPr>
          <p:cNvCxnSpPr>
            <a:cxnSpLocks/>
          </p:cNvCxnSpPr>
          <p:nvPr/>
        </p:nvCxnSpPr>
        <p:spPr>
          <a:xfrm>
            <a:off x="2783119" y="4601057"/>
            <a:ext cx="4020636" cy="3893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15C-FFB5-4B50-B280-EAC7A39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Terms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56D-F49F-4C1A-B51F-C142B995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2294816"/>
            <a:ext cx="6877235" cy="4367753"/>
          </a:xfrm>
        </p:spPr>
        <p:txBody>
          <a:bodyPr/>
          <a:lstStyle/>
          <a:p>
            <a:r>
              <a:rPr lang="en-US" dirty="0"/>
              <a:t>License Agreement: Explains what you are able to do with the content in the program and the content that you create</a:t>
            </a:r>
          </a:p>
          <a:p>
            <a:r>
              <a:rPr lang="en-US" dirty="0"/>
              <a:t>Translation Guidelines: Describes qualities of a good translation to help the translator clearly, accurately, and naturally translate the text</a:t>
            </a:r>
          </a:p>
          <a:p>
            <a:r>
              <a:rPr lang="en-US" dirty="0"/>
              <a:t>Statement of Faith: Lists common elements of the Christian faith</a:t>
            </a:r>
          </a:p>
          <a:p>
            <a:r>
              <a:rPr lang="en-US" dirty="0"/>
              <a:t>Click </a:t>
            </a:r>
            <a:r>
              <a:rPr lang="en-US" b="1" dirty="0"/>
              <a:t>I AGREE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FF7B4-E6F6-451D-9A27-2D8B578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" y="2294816"/>
            <a:ext cx="4471779" cy="383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5A484-96E6-4AB8-8272-BEBF96CA53E8}"/>
              </a:ext>
            </a:extLst>
          </p:cNvPr>
          <p:cNvSpPr txBox="1"/>
          <p:nvPr/>
        </p:nvSpPr>
        <p:spPr>
          <a:xfrm>
            <a:off x="1484310" y="1206631"/>
            <a:ext cx="9860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translator or user of translationStudio must agree to these terms of use. Click each to read, scroll, and then click Close.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5F1C-0103-424E-B5AF-4EC5EB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5" y="5605439"/>
            <a:ext cx="2201126" cy="6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TranslationStudio opens to display the Home screen:</a:t>
            </a:r>
          </a:p>
          <a:p>
            <a:pPr marL="0" indent="0">
              <a:buNone/>
            </a:pPr>
            <a:r>
              <a:rPr lang="en-US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4489769" y="99781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Home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2385-5EA2-46C0-8F25-EF6A286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77" y="2505927"/>
            <a:ext cx="5274548" cy="3374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E6627-E9D7-4954-8F54-6CB8CF29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523080"/>
            <a:ext cx="5220929" cy="3340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556749-9FEF-4AC5-9620-A97E2B732718}"/>
              </a:ext>
            </a:extLst>
          </p:cNvPr>
          <p:cNvGrpSpPr/>
          <p:nvPr/>
        </p:nvGrpSpPr>
        <p:grpSpPr>
          <a:xfrm>
            <a:off x="1484310" y="2366682"/>
            <a:ext cx="6600490" cy="580913"/>
            <a:chOff x="1484310" y="2366682"/>
            <a:chExt cx="6600490" cy="5809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1EF9-1709-4129-98D7-FF9566620FBF}"/>
                </a:ext>
              </a:extLst>
            </p:cNvPr>
            <p:cNvSpPr/>
            <p:nvPr/>
          </p:nvSpPr>
          <p:spPr>
            <a:xfrm>
              <a:off x="1484310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0B8791-6B5D-41ED-87CA-D9C5E2133C14}"/>
                </a:ext>
              </a:extLst>
            </p:cNvPr>
            <p:cNvSpPr/>
            <p:nvPr/>
          </p:nvSpPr>
          <p:spPr>
            <a:xfrm>
              <a:off x="6911971" y="2366682"/>
              <a:ext cx="1172829" cy="5809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B43ED-D30D-4692-B3E2-0CA9D4118EAC}"/>
              </a:ext>
            </a:extLst>
          </p:cNvPr>
          <p:cNvGrpSpPr/>
          <p:nvPr/>
        </p:nvGrpSpPr>
        <p:grpSpPr>
          <a:xfrm>
            <a:off x="4155232" y="2906357"/>
            <a:ext cx="6667548" cy="428514"/>
            <a:chOff x="4155232" y="2906357"/>
            <a:chExt cx="6667548" cy="428514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A291554-9770-4E79-924F-36C55C178DFE}"/>
                </a:ext>
              </a:extLst>
            </p:cNvPr>
            <p:cNvSpPr/>
            <p:nvPr/>
          </p:nvSpPr>
          <p:spPr>
            <a:xfrm>
              <a:off x="4155232" y="2947595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E4D7E80-309E-46AD-8A14-D24A0D03ABE2}"/>
                </a:ext>
              </a:extLst>
            </p:cNvPr>
            <p:cNvSpPr/>
            <p:nvPr/>
          </p:nvSpPr>
          <p:spPr>
            <a:xfrm>
              <a:off x="9564135" y="2906357"/>
              <a:ext cx="1258645" cy="387276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User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44970-A12F-4E79-998E-885E6443FAA4}"/>
              </a:ext>
            </a:extLst>
          </p:cNvPr>
          <p:cNvGrpSpPr/>
          <p:nvPr/>
        </p:nvGrpSpPr>
        <p:grpSpPr>
          <a:xfrm>
            <a:off x="5329999" y="3059911"/>
            <a:ext cx="6341423" cy="669593"/>
            <a:chOff x="5329999" y="3059911"/>
            <a:chExt cx="6341423" cy="669593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F6B20FEE-B816-4CE9-B0F3-EF07224832DE}"/>
                </a:ext>
              </a:extLst>
            </p:cNvPr>
            <p:cNvSpPr/>
            <p:nvPr/>
          </p:nvSpPr>
          <p:spPr>
            <a:xfrm>
              <a:off x="5329999" y="3099995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C127EAB1-6B53-446B-894F-E94E3CA47F22}"/>
                </a:ext>
              </a:extLst>
            </p:cNvPr>
            <p:cNvSpPr/>
            <p:nvPr/>
          </p:nvSpPr>
          <p:spPr>
            <a:xfrm>
              <a:off x="10730933" y="3059911"/>
              <a:ext cx="940489" cy="629509"/>
            </a:xfrm>
            <a:prstGeom prst="wedgeRectCallout">
              <a:avLst>
                <a:gd name="adj1" fmla="val 29594"/>
                <a:gd name="adj2" fmla="val -104166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Logout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what translationStudio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translationStudio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5" name="Picture 2" descr="https://ts-info.readthedocs.io/en/latest/_images/tSforDesktop.gif">
            <a:extLst>
              <a:ext uri="{FF2B5EF4-FFF2-40B4-BE49-F238E27FC236}">
                <a16:creationId xmlns:a16="http://schemas.microsoft.com/office/drawing/2014/main" id="{61EC917A-8058-4AF1-9A58-65BB3ED2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89" y="1432875"/>
            <a:ext cx="3900686" cy="39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What Is This Presentation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what translationStudio for the desktop is used for</a:t>
            </a:r>
          </a:p>
          <a:p>
            <a:r>
              <a:rPr lang="en-US" dirty="0"/>
              <a:t>Define “gateway language”</a:t>
            </a:r>
          </a:p>
          <a:p>
            <a:r>
              <a:rPr lang="en-US" dirty="0"/>
              <a:t>Install translationStudio for the desktop</a:t>
            </a:r>
          </a:p>
          <a:p>
            <a:r>
              <a:rPr lang="en-US" dirty="0"/>
              <a:t>Open the program</a:t>
            </a:r>
          </a:p>
          <a:p>
            <a:r>
              <a:rPr lang="en-US" dirty="0"/>
              <a:t>Agree with terms of use	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Describe the home screen</a:t>
            </a:r>
          </a:p>
        </p:txBody>
      </p:sp>
      <p:pic>
        <p:nvPicPr>
          <p:cNvPr id="1026" name="Picture 2" descr="https://ts-info.readthedocs.io/en/latest/_images/tSforDesktop.gif">
            <a:extLst>
              <a:ext uri="{FF2B5EF4-FFF2-40B4-BE49-F238E27FC236}">
                <a16:creationId xmlns:a16="http://schemas.microsoft.com/office/drawing/2014/main" id="{64868456-8B48-4CF6-BCC9-60D53CD6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89" y="1432875"/>
            <a:ext cx="3900686" cy="39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translationStudio for the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5207185" cy="43583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Desktop program for translating Bible &amp; resources</a:t>
            </a:r>
          </a:p>
          <a:p>
            <a:r>
              <a:rPr lang="en-US" dirty="0"/>
              <a:t>Works on Linux, Windows, or Mac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Translating Bible or OBS from English to a gateway language, or from a gateway language to a mother tongue</a:t>
            </a:r>
          </a:p>
          <a:p>
            <a:pPr lvl="1"/>
            <a:r>
              <a:rPr lang="en-US" dirty="0"/>
              <a:t>Translating Bible resources from English to a gateway language</a:t>
            </a:r>
          </a:p>
          <a:p>
            <a:r>
              <a:rPr lang="en-US" dirty="0"/>
              <a:t>Contains:	</a:t>
            </a:r>
          </a:p>
          <a:p>
            <a:pPr lvl="1"/>
            <a:r>
              <a:rPr lang="en-US" dirty="0"/>
              <a:t>Content to be translated</a:t>
            </a:r>
          </a:p>
          <a:p>
            <a:pPr lvl="1"/>
            <a:r>
              <a:rPr lang="en-US" dirty="0"/>
              <a:t>Translation helps</a:t>
            </a:r>
          </a:p>
          <a:p>
            <a:r>
              <a:rPr lang="en-US" dirty="0"/>
              <a:t>Work can be shared and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4250-B561-446C-9E0C-8BE266B2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5" y="2015375"/>
            <a:ext cx="2515772" cy="2827249"/>
          </a:xfrm>
          <a:prstGeom prst="rect">
            <a:avLst/>
          </a:prstGeom>
        </p:spPr>
      </p:pic>
      <p:pic>
        <p:nvPicPr>
          <p:cNvPr id="2050" name="Picture 2" descr="https://ts-info.readthedocs.io/en/latest/_images/tSforDesktop.gif">
            <a:extLst>
              <a:ext uri="{FF2B5EF4-FFF2-40B4-BE49-F238E27FC236}">
                <a16:creationId xmlns:a16="http://schemas.microsoft.com/office/drawing/2014/main" id="{4AB5777F-AF00-4968-91A7-703244E85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25" y="2886121"/>
            <a:ext cx="3370775" cy="34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61976-7265-46D9-BB89-776782998374}"/>
              </a:ext>
            </a:extLst>
          </p:cNvPr>
          <p:cNvSpPr/>
          <p:nvPr/>
        </p:nvSpPr>
        <p:spPr>
          <a:xfrm>
            <a:off x="1875099" y="3752305"/>
            <a:ext cx="4537276" cy="5903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65111-1A3F-4A2D-B11F-D1AEFE00368B}"/>
              </a:ext>
            </a:extLst>
          </p:cNvPr>
          <p:cNvCxnSpPr>
            <a:cxnSpLocks/>
          </p:cNvCxnSpPr>
          <p:nvPr/>
        </p:nvCxnSpPr>
        <p:spPr>
          <a:xfrm>
            <a:off x="5527964" y="4342614"/>
            <a:ext cx="884411" cy="9090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23DC8-83FE-4141-A512-06C61C771392}"/>
              </a:ext>
            </a:extLst>
          </p:cNvPr>
          <p:cNvSpPr txBox="1"/>
          <p:nvPr/>
        </p:nvSpPr>
        <p:spPr>
          <a:xfrm>
            <a:off x="6412375" y="5251643"/>
            <a:ext cx="234387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can’t be done with tS for Android</a:t>
            </a:r>
          </a:p>
        </p:txBody>
      </p:sp>
    </p:spTree>
    <p:extLst>
      <p:ext uri="{BB962C8B-B14F-4D97-AF65-F5344CB8AC3E}">
        <p14:creationId xmlns:p14="http://schemas.microsoft.com/office/powerpoint/2010/main" val="7596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7" y="3130723"/>
            <a:ext cx="3274285" cy="329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2222" y="1636446"/>
            <a:ext cx="775158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Language barriers are one of the biggest obstacles in Bible translation.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2222" y="2040588"/>
            <a:ext cx="7460900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Most people groups speak more than one language: native language and </a:t>
            </a:r>
            <a:r>
              <a:rPr lang="en-US" sz="1929" b="1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sz="1929" dirty="0">
                <a:solidFill>
                  <a:prstClr val="black"/>
                </a:solidFill>
                <a:latin typeface="Calibri"/>
              </a:rPr>
              <a:t>anguage of </a:t>
            </a:r>
            <a:r>
              <a:rPr lang="en-US" sz="1929" b="1" dirty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1929" dirty="0">
                <a:solidFill>
                  <a:prstClr val="black"/>
                </a:solidFill>
                <a:latin typeface="Calibri"/>
              </a:rPr>
              <a:t>ider </a:t>
            </a:r>
            <a:r>
              <a:rPr lang="en-US" sz="1929" b="1" dirty="0">
                <a:solidFill>
                  <a:srgbClr val="FF0000"/>
                </a:solidFill>
                <a:latin typeface="Calibri"/>
              </a:rPr>
              <a:t>C</a:t>
            </a:r>
            <a:r>
              <a:rPr lang="en-US" sz="1929" dirty="0">
                <a:solidFill>
                  <a:prstClr val="black"/>
                </a:solidFill>
                <a:latin typeface="Calibri"/>
              </a:rPr>
              <a:t>ommunication.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22" y="3145564"/>
            <a:ext cx="7858277" cy="3462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42222" y="2741514"/>
            <a:ext cx="775158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There are &gt;7000 languages, but only a handful of LWCs.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34487-C9FC-45CB-9615-D86A9481C3E0}"/>
              </a:ext>
            </a:extLst>
          </p:cNvPr>
          <p:cNvSpPr txBox="1">
            <a:spLocks/>
          </p:cNvSpPr>
          <p:nvPr/>
        </p:nvSpPr>
        <p:spPr>
          <a:xfrm>
            <a:off x="1484310" y="308728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 (GL)?</a:t>
            </a:r>
          </a:p>
        </p:txBody>
      </p:sp>
    </p:spTree>
    <p:extLst>
      <p:ext uri="{BB962C8B-B14F-4D97-AF65-F5344CB8AC3E}">
        <p14:creationId xmlns:p14="http://schemas.microsoft.com/office/powerpoint/2010/main" val="39742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67" y="2113721"/>
            <a:ext cx="5640496" cy="431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5" y="2014795"/>
            <a:ext cx="7946353" cy="467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2222" y="1281168"/>
            <a:ext cx="7751586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We call these Gateway Languages because they provide a path to Bible translation without the need for translators to learn English.</a:t>
            </a:r>
          </a:p>
        </p:txBody>
      </p:sp>
      <p:sp>
        <p:nvSpPr>
          <p:cNvPr id="10" name="TextBox 9">
            <a:hlinkClick r:id="rId5"/>
          </p:cNvPr>
          <p:cNvSpPr txBox="1"/>
          <p:nvPr/>
        </p:nvSpPr>
        <p:spPr>
          <a:xfrm>
            <a:off x="6562062" y="1869744"/>
            <a:ext cx="4952401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9688"/>
            <a:r>
              <a:rPr lang="en-US" sz="2571" dirty="0">
                <a:solidFill>
                  <a:prstClr val="black"/>
                </a:solidFill>
                <a:latin typeface="Calibri"/>
              </a:rPr>
              <a:t>https://unfoldingword.org/gateway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42C610-153A-4B03-811D-B6366313E23B}"/>
              </a:ext>
            </a:extLst>
          </p:cNvPr>
          <p:cNvSpPr txBox="1">
            <a:spLocks/>
          </p:cNvSpPr>
          <p:nvPr/>
        </p:nvSpPr>
        <p:spPr>
          <a:xfrm>
            <a:off x="1484310" y="308728"/>
            <a:ext cx="10018713" cy="897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a Gateway Language?</a:t>
            </a:r>
          </a:p>
        </p:txBody>
      </p:sp>
    </p:spTree>
    <p:extLst>
      <p:ext uri="{BB962C8B-B14F-4D97-AF65-F5344CB8AC3E}">
        <p14:creationId xmlns:p14="http://schemas.microsoft.com/office/powerpoint/2010/main" val="23295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97" y="1602863"/>
            <a:ext cx="8023160" cy="20587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91995" y="1057217"/>
            <a:ext cx="8602765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0945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750" y="1967651"/>
            <a:ext cx="549070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  <a:hlinkClick r:id="rId3"/>
              </a:rPr>
              <a:t>Open Bible stories</a:t>
            </a:r>
            <a:endParaRPr lang="en-US" sz="192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749" y="2277235"/>
            <a:ext cx="561989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  <a:hlinkClick r:id="rId4"/>
              </a:rPr>
              <a:t>translationNotes</a:t>
            </a:r>
            <a:r>
              <a:rPr lang="en-US" sz="1929" dirty="0">
                <a:solidFill>
                  <a:prstClr val="black"/>
                </a:solidFill>
                <a:latin typeface="Calibri"/>
              </a:rPr>
              <a:t> and </a:t>
            </a:r>
            <a:br>
              <a:rPr lang="en-US" sz="1929" dirty="0">
                <a:solidFill>
                  <a:prstClr val="black"/>
                </a:solidFill>
                <a:latin typeface="Calibri"/>
              </a:rPr>
            </a:br>
            <a:r>
              <a:rPr lang="en-US" sz="1929" dirty="0">
                <a:solidFill>
                  <a:prstClr val="black"/>
                </a:solidFill>
                <a:latin typeface="Calibri"/>
              </a:rPr>
              <a:t>other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748" y="2867604"/>
            <a:ext cx="4435630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5997" lvl="1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  <a:hlinkClick r:id="rId5"/>
              </a:rPr>
              <a:t>Open-licensed Bible translation(s)</a:t>
            </a:r>
            <a:endParaRPr lang="en-US" sz="1929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547" y="4280423"/>
            <a:ext cx="4311491" cy="202663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491" y="3508966"/>
            <a:ext cx="4294228" cy="209189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2843" y="1777152"/>
            <a:ext cx="4374674" cy="2180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1995" y="135828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What content?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1995" y="1057217"/>
            <a:ext cx="8602765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Translators use MAST methodology to translate content from English to the GL.</a:t>
            </a:r>
          </a:p>
        </p:txBody>
      </p:sp>
    </p:spTree>
    <p:extLst>
      <p:ext uri="{BB962C8B-B14F-4D97-AF65-F5344CB8AC3E}">
        <p14:creationId xmlns:p14="http://schemas.microsoft.com/office/powerpoint/2010/main" val="27527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Does the GL Strategy Work?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1995" y="1358282"/>
            <a:ext cx="281667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What content?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1995" y="1057217"/>
            <a:ext cx="8602765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Translators use MAST methodology to translate content from English to the GL.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88361-62FE-4109-8AF4-BA00EF455268}"/>
              </a:ext>
            </a:extLst>
          </p:cNvPr>
          <p:cNvSpPr txBox="1"/>
          <p:nvPr/>
        </p:nvSpPr>
        <p:spPr>
          <a:xfrm>
            <a:off x="1991994" y="1722698"/>
            <a:ext cx="8575522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153" indent="-306153" defTabSz="979688">
              <a:buFont typeface="Arial" panose="020B0604020202020204" pitchFamily="34" charset="0"/>
              <a:buChar char="•"/>
            </a:pPr>
            <a:r>
              <a:rPr lang="en-US" sz="1929" dirty="0">
                <a:solidFill>
                  <a:prstClr val="black"/>
                </a:solidFill>
                <a:latin typeface="Calibri"/>
              </a:rPr>
              <a:t>Mother tongue speakers can then use the content that is in the GL as a source text for translating into their native language.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D2F56-601A-48F9-8CF7-7E03041CDAC7}"/>
              </a:ext>
            </a:extLst>
          </p:cNvPr>
          <p:cNvGrpSpPr/>
          <p:nvPr/>
        </p:nvGrpSpPr>
        <p:grpSpPr>
          <a:xfrm>
            <a:off x="2189351" y="2773199"/>
            <a:ext cx="8023160" cy="2058773"/>
            <a:chOff x="2189351" y="2773199"/>
            <a:chExt cx="8023160" cy="20587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9351" y="2773199"/>
              <a:ext cx="8023160" cy="205877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12645-447F-49AD-8D61-072F68CA38B4}"/>
                </a:ext>
              </a:extLst>
            </p:cNvPr>
            <p:cNvSpPr/>
            <p:nvPr/>
          </p:nvSpPr>
          <p:spPr>
            <a:xfrm>
              <a:off x="2189351" y="4401879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5C5AF-7679-4BDB-A895-23332B8B15FD}"/>
                </a:ext>
              </a:extLst>
            </p:cNvPr>
            <p:cNvSpPr/>
            <p:nvPr/>
          </p:nvSpPr>
          <p:spPr>
            <a:xfrm>
              <a:off x="7945109" y="4388854"/>
              <a:ext cx="2191263" cy="430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AFB9FF-EBA4-4CC3-AC80-36C1AE29599E}"/>
                </a:ext>
              </a:extLst>
            </p:cNvPr>
            <p:cNvSpPr txBox="1"/>
            <p:nvPr/>
          </p:nvSpPr>
          <p:spPr>
            <a:xfrm>
              <a:off x="2545094" y="443225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 content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0AF4D-298B-495A-96EE-B9F27684F745}"/>
                </a:ext>
              </a:extLst>
            </p:cNvPr>
            <p:cNvSpPr txBox="1"/>
            <p:nvPr/>
          </p:nvSpPr>
          <p:spPr>
            <a:xfrm>
              <a:off x="7541587" y="4449615"/>
              <a:ext cx="26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Content in mother tongue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491" y="148908"/>
            <a:ext cx="8882025" cy="7518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 of the GL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5" y="2629922"/>
            <a:ext cx="5214286" cy="21020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Isosceles Triangle 5"/>
          <p:cNvSpPr/>
          <p:nvPr/>
        </p:nvSpPr>
        <p:spPr>
          <a:xfrm>
            <a:off x="5519741" y="3532440"/>
            <a:ext cx="4653643" cy="28438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r>
              <a:rPr lang="en-US" sz="1929" dirty="0">
                <a:solidFill>
                  <a:prstClr val="white"/>
                </a:solidFill>
                <a:latin typeface="Calibri"/>
              </a:rPr>
              <a:t>Eliminates need for national translators to learn English, so translation is much faster.</a:t>
            </a:r>
          </a:p>
          <a:p>
            <a:pPr algn="ctr" defTabSz="979688"/>
            <a:endParaRPr lang="en-US" sz="1929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3017" y="1239003"/>
            <a:ext cx="4527090" cy="2220511"/>
            <a:chOff x="3009900" y="740235"/>
            <a:chExt cx="4225284" cy="2072477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009900" y="740236"/>
              <a:ext cx="4225284" cy="20724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79688"/>
              <a:endParaRPr lang="en-US" sz="1929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8542" y="740235"/>
              <a:ext cx="3048000" cy="14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9688"/>
              <a:r>
                <a:rPr lang="en-US" sz="1929" dirty="0">
                  <a:solidFill>
                    <a:prstClr val="white"/>
                  </a:solidFill>
                  <a:latin typeface="Calibri"/>
                </a:rPr>
                <a:t>Anyone, anywhere, can work on GL if they know </a:t>
              </a:r>
              <a:br>
                <a:rPr lang="en-US" sz="1929" dirty="0">
                  <a:solidFill>
                    <a:prstClr val="white"/>
                  </a:solidFill>
                  <a:latin typeface="Calibri"/>
                </a:rPr>
              </a:br>
              <a:r>
                <a:rPr lang="en-US" sz="1929" dirty="0">
                  <a:solidFill>
                    <a:prstClr val="white"/>
                  </a:solidFill>
                  <a:latin typeface="Calibri"/>
                </a:rPr>
                <a:t>English and one </a:t>
              </a:r>
              <a:br>
                <a:rPr lang="en-US" sz="1929" dirty="0">
                  <a:solidFill>
                    <a:prstClr val="white"/>
                  </a:solidFill>
                  <a:latin typeface="Calibri"/>
                </a:rPr>
              </a:br>
              <a:r>
                <a:rPr lang="en-US" sz="1929" dirty="0">
                  <a:solidFill>
                    <a:prstClr val="white"/>
                  </a:solidFill>
                  <a:latin typeface="Calibri"/>
                </a:rPr>
                <a:t>gateway </a:t>
              </a:r>
              <a:br>
                <a:rPr lang="en-US" sz="1929" dirty="0">
                  <a:solidFill>
                    <a:prstClr val="white"/>
                  </a:solidFill>
                  <a:latin typeface="Calibri"/>
                </a:rPr>
              </a:br>
              <a:r>
                <a:rPr lang="en-US" sz="1929" dirty="0">
                  <a:solidFill>
                    <a:prstClr val="white"/>
                  </a:solidFill>
                  <a:latin typeface="Calibri"/>
                </a:rPr>
                <a:t>language.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4279" y="1293431"/>
            <a:ext cx="3193951" cy="8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79688"/>
            <a:r>
              <a:rPr lang="en-US" sz="2571" dirty="0">
                <a:solidFill>
                  <a:prstClr val="black"/>
                </a:solidFill>
                <a:latin typeface="Calibri"/>
              </a:rPr>
              <a:t>Supports WA’s mission</a:t>
            </a:r>
          </a:p>
          <a:p>
            <a:pPr algn="ctr" defTabSz="979688"/>
            <a:r>
              <a:rPr lang="en-US" sz="2571" dirty="0">
                <a:solidFill>
                  <a:prstClr val="black"/>
                </a:solidFill>
                <a:latin typeface="Calibri"/>
              </a:rPr>
              <a:t>and vision!</a:t>
            </a:r>
          </a:p>
        </p:txBody>
      </p:sp>
      <p:sp>
        <p:nvSpPr>
          <p:cNvPr id="11" name="Arrow: Striped Right 10"/>
          <p:cNvSpPr/>
          <p:nvPr/>
        </p:nvSpPr>
        <p:spPr>
          <a:xfrm rot="20250437">
            <a:off x="4527758" y="2181283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Arrow: Striped Right 11"/>
          <p:cNvSpPr/>
          <p:nvPr/>
        </p:nvSpPr>
        <p:spPr>
          <a:xfrm rot="1128416">
            <a:off x="4708354" y="3904839"/>
            <a:ext cx="2439099" cy="65314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971" tIns="48986" rIns="97971" bIns="48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688"/>
            <a:endParaRPr lang="en-US" sz="192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48779</TotalTime>
  <Words>1504</Words>
  <Application>Microsoft Office PowerPoint</Application>
  <PresentationFormat>Widescreen</PresentationFormat>
  <Paragraphs>165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translationStudio for Desktop</vt:lpstr>
      <vt:lpstr>What Is This Presentation About?</vt:lpstr>
      <vt:lpstr>What Is translationStudio for the Desktop?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translationStudio for the Desktop</vt:lpstr>
      <vt:lpstr>Installing translationStudio for the Desktop</vt:lpstr>
      <vt:lpstr>Opening translationStudio</vt:lpstr>
      <vt:lpstr>Choosing an Account Type</vt:lpstr>
      <vt:lpstr>Creating a Door43 Account</vt:lpstr>
      <vt:lpstr>Agreeing to Terms of Use</vt:lpstr>
      <vt:lpstr>Viewing the Home Screen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152</cp:revision>
  <cp:lastPrinted>2018-06-18T17:48:39Z</cp:lastPrinted>
  <dcterms:created xsi:type="dcterms:W3CDTF">2017-12-18T19:21:48Z</dcterms:created>
  <dcterms:modified xsi:type="dcterms:W3CDTF">2018-09-10T18:08:39Z</dcterms:modified>
</cp:coreProperties>
</file>