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8" r:id="rId3"/>
    <p:sldId id="335" r:id="rId4"/>
    <p:sldId id="336" r:id="rId5"/>
    <p:sldId id="329" r:id="rId6"/>
    <p:sldId id="330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82" r:id="rId15"/>
    <p:sldId id="318" r:id="rId16"/>
    <p:sldId id="287" r:id="rId17"/>
    <p:sldId id="307" r:id="rId18"/>
    <p:sldId id="308" r:id="rId19"/>
    <p:sldId id="309" r:id="rId20"/>
    <p:sldId id="310" r:id="rId21"/>
    <p:sldId id="311" r:id="rId22"/>
    <p:sldId id="312" r:id="rId23"/>
    <p:sldId id="319" r:id="rId24"/>
    <p:sldId id="320" r:id="rId25"/>
    <p:sldId id="321" r:id="rId26"/>
    <p:sldId id="322" r:id="rId27"/>
    <p:sldId id="325" r:id="rId28"/>
    <p:sldId id="326" r:id="rId29"/>
    <p:sldId id="313" r:id="rId30"/>
    <p:sldId id="315" r:id="rId31"/>
    <p:sldId id="316" r:id="rId32"/>
    <p:sldId id="317" r:id="rId33"/>
    <p:sldId id="314" r:id="rId34"/>
    <p:sldId id="327" r:id="rId35"/>
    <p:sldId id="328" r:id="rId36"/>
    <p:sldId id="299" r:id="rId37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66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 and then have them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foldingword.org/faith/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s://unfoldingword.org/guidel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foldingword.org/tw/" TargetMode="External"/><Relationship Id="rId5" Type="http://schemas.openxmlformats.org/officeDocument/2006/relationships/hyperlink" Target="https://unfoldingword.org/tn/" TargetMode="External"/><Relationship Id="rId4" Type="http://schemas.openxmlformats.org/officeDocument/2006/relationships/hyperlink" Target="https://unfoldingword.bible/tq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Performing Translation in Mother Tongue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58B6-5872-4287-9B84-3420A2F3E61C}"/>
              </a:ext>
            </a:extLst>
          </p:cNvPr>
          <p:cNvSpPr txBox="1"/>
          <p:nvPr/>
        </p:nvSpPr>
        <p:spPr>
          <a:xfrm>
            <a:off x="6850743" y="5109029"/>
            <a:ext cx="2960914" cy="59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translationStudio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627094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573306" y="115872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573306" y="254361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573306" y="326239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573306" y="3953029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573306" y="4646463"/>
            <a:ext cx="15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573306" y="5204490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Terms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573306" y="5930621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Verse by Verse     </a:t>
            </a:r>
            <a:br>
              <a:rPr lang="en-US" sz="2400" dirty="0"/>
            </a:br>
            <a:r>
              <a:rPr lang="en-US" sz="24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573306" y="1836243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44563"/>
            <a:ext cx="8119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Chunking has been done for you. In the Chunk view,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129951"/>
            <a:ext cx="812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Chunk view, click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 offline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484310" y="2148110"/>
            <a:ext cx="9311486" cy="2779252"/>
            <a:chOff x="1484310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296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968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0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639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84356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27873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96085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337229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6EFBBB-5077-49B4-B9F5-15631191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87" y="2563907"/>
            <a:ext cx="7052866" cy="417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92" y="39818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B6FAE-1229-44E3-BEC2-7B1E827B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93" y="2841169"/>
            <a:ext cx="6738984" cy="3980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484023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3181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paper”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9745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A49E6-E58B-464D-8E4B-5AACB91F8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93" y="2841169"/>
            <a:ext cx="6738984" cy="398025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8EAF7D-F024-42BE-B04F-F57C0EB69A80}"/>
              </a:ext>
            </a:extLst>
          </p:cNvPr>
          <p:cNvSpPr/>
          <p:nvPr/>
        </p:nvSpPr>
        <p:spPr>
          <a:xfrm>
            <a:off x="4026093" y="3484023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D0AA0-8B08-48F6-A0D0-38516CAAE80E}"/>
              </a:ext>
            </a:extLst>
          </p:cNvPr>
          <p:cNvCxnSpPr>
            <a:cxnSpLocks/>
          </p:cNvCxnSpPr>
          <p:nvPr/>
        </p:nvCxnSpPr>
        <p:spPr>
          <a:xfrm>
            <a:off x="4314825" y="1828800"/>
            <a:ext cx="6286500" cy="30861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C5AC90D-4539-49ED-B7B5-859682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CBFCA-5D1C-49A9-88F5-7270B7E3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95372"/>
            <a:ext cx="6574506" cy="372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4724400" y="2370201"/>
            <a:ext cx="5708073" cy="2215654"/>
            <a:chOff x="4724400" y="2370201"/>
            <a:chExt cx="5708073" cy="22156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/>
            <p:nvPr/>
          </p:nvCxnSpPr>
          <p:spPr>
            <a:xfrm flipH="1">
              <a:off x="8077200" y="2370201"/>
              <a:ext cx="277091" cy="102725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4832191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C098C-B2AA-455B-98D9-498ED9902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36" y="2940454"/>
            <a:ext cx="6386244" cy="37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7304" y="2321740"/>
            <a:ext cx="9939050" cy="2841139"/>
            <a:chOff x="1597304" y="3194587"/>
            <a:chExt cx="993905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570704" y="5666394"/>
              <a:ext cx="248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Important Terms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3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35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730693" y="391692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9CBC8-D335-4820-8D4F-97D0496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76" y="2929693"/>
            <a:ext cx="6403128" cy="3793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any of the checking steps, you can use </a:t>
            </a:r>
            <a:r>
              <a:rPr lang="en-US" dirty="0" err="1"/>
              <a:t>translationStudio’s</a:t>
            </a:r>
            <a:r>
              <a:rPr lang="en-US" dirty="0"/>
              <a:t> resources to help.</a:t>
            </a:r>
          </a:p>
          <a:p>
            <a:r>
              <a:rPr lang="en-US" dirty="0"/>
              <a:t>In the check view, scroll the screen to the right to show the resources.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354776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E7621-9A02-4AE4-A822-CB6C912B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91" y="2866030"/>
            <a:ext cx="6648813" cy="3939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  <a:p>
            <a:r>
              <a:rPr lang="fr-FR" dirty="0"/>
              <a:t>4th tab displays </a:t>
            </a:r>
            <a:br>
              <a:rPr lang="fr-FR" dirty="0"/>
            </a:br>
            <a:r>
              <a:rPr lang="fr-FR" dirty="0"/>
              <a:t>the UDB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166453" y="38328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8847598" y="3838002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498743" y="38328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894489-48AB-4FAF-8866-DE62867791CA}"/>
              </a:ext>
            </a:extLst>
          </p:cNvPr>
          <p:cNvSpPr/>
          <p:nvPr/>
        </p:nvSpPr>
        <p:spPr>
          <a:xfrm>
            <a:off x="4095470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EA9EA-4E41-4C24-A5D0-1B6D06219E03}"/>
              </a:ext>
            </a:extLst>
          </p:cNvPr>
          <p:cNvSpPr/>
          <p:nvPr/>
        </p:nvSpPr>
        <p:spPr>
          <a:xfrm>
            <a:off x="10158551" y="3832807"/>
            <a:ext cx="460958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Click the Notes tab.</a:t>
            </a:r>
          </a:p>
          <a:p>
            <a:r>
              <a:rPr lang="en-US" dirty="0"/>
              <a:t>Click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Click CLOSE to close the note.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10F40-9747-4906-B4B9-88C065EC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44" y="1993895"/>
            <a:ext cx="3838095" cy="48380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1D7DC-0BBC-49C1-9866-9D47EAF8D52F}"/>
              </a:ext>
            </a:extLst>
          </p:cNvPr>
          <p:cNvSpPr/>
          <p:nvPr/>
        </p:nvSpPr>
        <p:spPr>
          <a:xfrm>
            <a:off x="7755421" y="3907529"/>
            <a:ext cx="1402434" cy="2823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70814-7340-4D9E-A240-D074C421119C}"/>
              </a:ext>
            </a:extLst>
          </p:cNvPr>
          <p:cNvCxnSpPr>
            <a:cxnSpLocks/>
          </p:cNvCxnSpPr>
          <p:nvPr/>
        </p:nvCxnSpPr>
        <p:spPr>
          <a:xfrm>
            <a:off x="4899546" y="4030361"/>
            <a:ext cx="28558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133810" cy="4367753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Click the Words tab.</a:t>
            </a:r>
          </a:p>
          <a:p>
            <a:r>
              <a:rPr lang="en-US" dirty="0"/>
              <a:t>Click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Click CLOSE to close the word.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5D919-A540-44D3-A4BA-D94B30A6511D}"/>
              </a:ext>
            </a:extLst>
          </p:cNvPr>
          <p:cNvGrpSpPr/>
          <p:nvPr/>
        </p:nvGrpSpPr>
        <p:grpSpPr>
          <a:xfrm>
            <a:off x="7923021" y="1423446"/>
            <a:ext cx="3580002" cy="5125825"/>
            <a:chOff x="9090143" y="262737"/>
            <a:chExt cx="2784668" cy="4377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857359-8C47-4385-9EE9-085F10293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798"/>
            <a:stretch/>
          </p:blipFill>
          <p:spPr>
            <a:xfrm>
              <a:off x="9090144" y="262737"/>
              <a:ext cx="2784667" cy="3166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46D9C-CF13-4503-BF3D-77848E6AC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10"/>
            <a:stretch/>
          </p:blipFill>
          <p:spPr>
            <a:xfrm>
              <a:off x="9090143" y="1572904"/>
              <a:ext cx="2784667" cy="3067575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609230" y="4230806"/>
            <a:ext cx="2524836" cy="12037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Click the Questions tab.</a:t>
            </a:r>
          </a:p>
          <a:p>
            <a:r>
              <a:rPr lang="en-US" dirty="0"/>
              <a:t>Click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Click CLOSE to close the question.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6EED2-09A8-4DE0-8882-93BAF9C1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37" y="2207323"/>
            <a:ext cx="3952381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A1487-2A37-418A-9DD6-905F00631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76" y="2973573"/>
            <a:ext cx="6574506" cy="373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F855D-8732-4901-8C04-D728BB7BE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129" y="2973573"/>
            <a:ext cx="6919753" cy="37362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3859043" y="383954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420203" y="383870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8939284" y="4988091"/>
            <a:ext cx="3418323" cy="948685"/>
            <a:chOff x="8939284" y="4988091"/>
            <a:chExt cx="3418323" cy="9486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284" y="5311257"/>
              <a:ext cx="2104029" cy="6255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86092" y="4988091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08A8C-03D9-4C41-B0E3-0A9BEB60D24C}"/>
              </a:ext>
            </a:extLst>
          </p:cNvPr>
          <p:cNvGrpSpPr/>
          <p:nvPr/>
        </p:nvGrpSpPr>
        <p:grpSpPr>
          <a:xfrm>
            <a:off x="9594376" y="6199494"/>
            <a:ext cx="2763231" cy="646331"/>
            <a:chOff x="9594376" y="6199494"/>
            <a:chExt cx="2763231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4376" y="6490814"/>
              <a:ext cx="141709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6092" y="6199494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407123" y="4457204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B595-1586-4DC3-A9B7-38E4583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7E34-6324-4248-B55F-E3CBC26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085" y="1437734"/>
            <a:ext cx="10018713" cy="4367753"/>
          </a:xfrm>
        </p:spPr>
        <p:txBody>
          <a:bodyPr/>
          <a:lstStyle/>
          <a:p>
            <a:r>
              <a:rPr lang="en-US" dirty="0"/>
              <a:t>Pray that God would help you make an easily-</a:t>
            </a:r>
            <a:br>
              <a:rPr lang="en-US" dirty="0"/>
            </a:br>
            <a:r>
              <a:rPr lang="en-US" dirty="0"/>
              <a:t>understandable, Scripturally-accurate translation</a:t>
            </a:r>
          </a:p>
          <a:p>
            <a:r>
              <a:rPr lang="en-US" dirty="0"/>
              <a:t>Translate everything that is in the source text language.</a:t>
            </a:r>
          </a:p>
          <a:p>
            <a:r>
              <a:rPr lang="en-US" dirty="0"/>
              <a:t>Do not add anything that that is not necessary for comprehension.</a:t>
            </a:r>
          </a:p>
          <a:p>
            <a:r>
              <a:rPr lang="en-US" dirty="0"/>
              <a:t>Always do your translation according to the Translation Guidelines (</a:t>
            </a:r>
            <a:r>
              <a:rPr lang="en-US" dirty="0">
                <a:hlinkClick r:id="rId2"/>
              </a:rPr>
              <a:t>https://unfoldingword.org/guidelines/</a:t>
            </a:r>
            <a:r>
              <a:rPr lang="en-US" dirty="0"/>
              <a:t>).</a:t>
            </a:r>
          </a:p>
          <a:p>
            <a:r>
              <a:rPr lang="en-US" dirty="0"/>
              <a:t>Ensure that you ascribe to the Statement of Faith (</a:t>
            </a:r>
            <a:r>
              <a:rPr lang="en-US" dirty="0">
                <a:hlinkClick r:id="rId3"/>
              </a:rPr>
              <a:t>https://unfoldingword.org/faith/</a:t>
            </a:r>
            <a:r>
              <a:rPr lang="en-US" dirty="0"/>
              <a:t>).</a:t>
            </a:r>
          </a:p>
          <a:p>
            <a:r>
              <a:rPr lang="en-US" dirty="0"/>
              <a:t>Use the translationWords (</a:t>
            </a:r>
            <a:r>
              <a:rPr lang="en-US" dirty="0">
                <a:hlinkClick r:id="rId4"/>
              </a:rPr>
              <a:t>https://unfoldingword.bible/tq/</a:t>
            </a:r>
            <a:r>
              <a:rPr lang="en-US" dirty="0"/>
              <a:t>), translationNotes (</a:t>
            </a:r>
            <a:r>
              <a:rPr lang="en-US" dirty="0">
                <a:hlinkClick r:id="rId5"/>
              </a:rPr>
              <a:t>https://unfoldingword.org/tn/</a:t>
            </a:r>
            <a:r>
              <a:rPr lang="en-US" dirty="0"/>
              <a:t>) and translationWords (</a:t>
            </a:r>
            <a:r>
              <a:rPr lang="en-US" dirty="0">
                <a:hlinkClick r:id="rId6"/>
              </a:rPr>
              <a:t>https://unfoldingword.org/tw/</a:t>
            </a:r>
            <a:r>
              <a:rPr lang="en-US" dirty="0"/>
              <a:t>) to help you make a better translation. These resources are also available within tS, in the Check view of the project.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8BE4A46-87DA-4051-99B8-C0226A216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50" y="308728"/>
            <a:ext cx="1535111" cy="23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1B489-800D-4415-84CF-2473FD32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84" y="3152633"/>
            <a:ext cx="6588119" cy="355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9618909" y="5812392"/>
            <a:ext cx="1360594" cy="897381"/>
            <a:chOff x="8137328" y="3846111"/>
            <a:chExt cx="1360594" cy="8973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8137328" y="3846111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341203" y="470832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34203-DAFF-40CB-952F-931F5F28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3063278"/>
            <a:ext cx="6652727" cy="3592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 to the</a:t>
            </a:r>
            <a:br>
              <a:rPr lang="en-US" dirty="0"/>
            </a:br>
            <a:r>
              <a:rPr lang="en-US" dirty="0"/>
              <a:t>first word of </a:t>
            </a:r>
            <a:br>
              <a:rPr lang="en-US" dirty="0"/>
            </a:br>
            <a:r>
              <a:rPr lang="en-US" dirty="0"/>
              <a:t>each verse.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6F2A5-E53A-47F3-8332-76801D44F95B}"/>
              </a:ext>
            </a:extLst>
          </p:cNvPr>
          <p:cNvCxnSpPr>
            <a:cxnSpLocks/>
          </p:cNvCxnSpPr>
          <p:nvPr/>
        </p:nvCxnSpPr>
        <p:spPr>
          <a:xfrm>
            <a:off x="8461612" y="5308979"/>
            <a:ext cx="846161" cy="805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84308" y="521556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AC28DC-8836-44F2-9FA9-DDA7AEEB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85" y="3063278"/>
            <a:ext cx="6653255" cy="359230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10292054" y="6028753"/>
            <a:ext cx="735786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899946" y="6028753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4D3A3E-AAE5-4EDB-9B1F-A10BA49E8A45}"/>
              </a:ext>
            </a:extLst>
          </p:cNvPr>
          <p:cNvGrpSpPr/>
          <p:nvPr/>
        </p:nvGrpSpPr>
        <p:grpSpPr>
          <a:xfrm>
            <a:off x="8481216" y="3724472"/>
            <a:ext cx="2519328" cy="530830"/>
            <a:chOff x="8481216" y="3724472"/>
            <a:chExt cx="2519328" cy="530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554994" y="3809752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2A716-A062-4CB6-95AD-0B3F7FD2E7F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</p:grp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937FA23-BA71-4232-91ED-893CF7ED534F}"/>
              </a:ext>
            </a:extLst>
          </p:cNvPr>
          <p:cNvSpPr/>
          <p:nvPr/>
        </p:nvSpPr>
        <p:spPr>
          <a:xfrm>
            <a:off x="7785373" y="4748291"/>
            <a:ext cx="1931829" cy="982855"/>
          </a:xfrm>
          <a:prstGeom prst="wedgeRectCallout">
            <a:avLst>
              <a:gd name="adj1" fmla="val 76043"/>
              <a:gd name="adj2" fmla="val 8339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When finished, mark chunk as Done.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9E97F53-C551-43B0-B247-7395EBD1619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0973248" y="3885987"/>
            <a:ext cx="54592" cy="2350584"/>
          </a:xfrm>
          <a:prstGeom prst="curvedConnector4">
            <a:avLst>
              <a:gd name="adj1" fmla="val -1832679"/>
              <a:gd name="adj2" fmla="val 10999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AB33D-265B-4C79-AB83-DA115CC0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41" y="3118004"/>
            <a:ext cx="6619059" cy="357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click the “Chunk Completed” toggle,</a:t>
            </a:r>
            <a:br>
              <a:rPr lang="en-US" dirty="0"/>
            </a:br>
            <a:r>
              <a:rPr lang="en-US" dirty="0"/>
              <a:t>and then click </a:t>
            </a:r>
            <a:br>
              <a:rPr lang="en-US" dirty="0"/>
            </a:br>
            <a:r>
              <a:rPr lang="en-US" dirty="0"/>
              <a:t>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70A64-B96F-4D9B-A8B4-D374E0918073}"/>
              </a:ext>
            </a:extLst>
          </p:cNvPr>
          <p:cNvSpPr/>
          <p:nvPr/>
        </p:nvSpPr>
        <p:spPr>
          <a:xfrm>
            <a:off x="10413242" y="6043070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398C4-EBA3-4C44-BE62-B8FDDA66EEF8}"/>
              </a:ext>
            </a:extLst>
          </p:cNvPr>
          <p:cNvSpPr/>
          <p:nvPr/>
        </p:nvSpPr>
        <p:spPr>
          <a:xfrm>
            <a:off x="10715815" y="3780958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Important Terms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CD16E-E882-4FEA-97FE-B8A254AF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9" y="2454257"/>
            <a:ext cx="363821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click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click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D26A7-47B4-4B28-8035-AA3948908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18" y="3118004"/>
            <a:ext cx="6619059" cy="35738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94BB3-A1DF-4CD8-B478-2293CFC56EEF}"/>
              </a:ext>
            </a:extLst>
          </p:cNvPr>
          <p:cNvSpPr/>
          <p:nvPr/>
        </p:nvSpPr>
        <p:spPr>
          <a:xfrm>
            <a:off x="10863619" y="6043070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5B6DB8-4A0A-4E6D-98EC-668046C12EFC}"/>
              </a:ext>
            </a:extLst>
          </p:cNvPr>
          <p:cNvSpPr/>
          <p:nvPr/>
        </p:nvSpPr>
        <p:spPr>
          <a:xfrm>
            <a:off x="11166192" y="3780958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06ED24C-3DFB-46B9-9D0F-80339CA3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7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Performing</a:t>
            </a:r>
            <a:r>
              <a:rPr lang="fr-FR" dirty="0"/>
              <a:t> Mother Tongue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translate </a:t>
            </a:r>
            <a:r>
              <a:rPr lang="fr-FR" dirty="0" err="1"/>
              <a:t>from</a:t>
            </a:r>
            <a:r>
              <a:rPr lang="fr-FR" dirty="0"/>
              <a:t> English or a Gateway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mother</a:t>
            </a:r>
            <a:r>
              <a:rPr lang="fr-FR" dirty="0"/>
              <a:t> </a:t>
            </a:r>
            <a:r>
              <a:rPr lang="fr-FR" dirty="0" err="1"/>
              <a:t>tongue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r>
              <a:rPr lang="fr-FR" dirty="0"/>
              <a:t>Use the MAST process</a:t>
            </a:r>
          </a:p>
          <a:p>
            <a:r>
              <a:rPr lang="fr-FR" dirty="0"/>
              <a:t>Work in a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in translationStudio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translationStudio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translationStudio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91322</TotalTime>
  <Words>1757</Words>
  <Application>Microsoft Office PowerPoint</Application>
  <PresentationFormat>Widescreen</PresentationFormat>
  <Paragraphs>248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Parallax</vt:lpstr>
      <vt:lpstr>translationStudio for the Desktop</vt:lpstr>
      <vt:lpstr>What Is This Presentation About?</vt:lpstr>
      <vt:lpstr>As You Translate</vt:lpstr>
      <vt:lpstr>Performing Mother Tongue Translation</vt:lpstr>
      <vt:lpstr>MAST and translationStudio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translationStudio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translationStudio Resources in Checking</vt:lpstr>
      <vt:lpstr>Using translationStudio Resources</vt:lpstr>
      <vt:lpstr>Using translationNotes</vt:lpstr>
      <vt:lpstr>Using translationWords</vt:lpstr>
      <vt:lpstr>Using translationQuestions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Important Terms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210</cp:revision>
  <cp:lastPrinted>2018-07-12T21:23:19Z</cp:lastPrinted>
  <dcterms:created xsi:type="dcterms:W3CDTF">2017-12-18T19:21:48Z</dcterms:created>
  <dcterms:modified xsi:type="dcterms:W3CDTF">2018-11-21T20:29:17Z</dcterms:modified>
</cp:coreProperties>
</file>