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98" r:id="rId3"/>
    <p:sldId id="335" r:id="rId4"/>
    <p:sldId id="336" r:id="rId5"/>
    <p:sldId id="329" r:id="rId6"/>
    <p:sldId id="330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282" r:id="rId15"/>
    <p:sldId id="318" r:id="rId16"/>
    <p:sldId id="287" r:id="rId17"/>
    <p:sldId id="307" r:id="rId18"/>
    <p:sldId id="308" r:id="rId19"/>
    <p:sldId id="309" r:id="rId20"/>
    <p:sldId id="310" r:id="rId21"/>
    <p:sldId id="311" r:id="rId22"/>
    <p:sldId id="312" r:id="rId23"/>
    <p:sldId id="319" r:id="rId24"/>
    <p:sldId id="320" r:id="rId25"/>
    <p:sldId id="321" r:id="rId26"/>
    <p:sldId id="322" r:id="rId27"/>
    <p:sldId id="325" r:id="rId28"/>
    <p:sldId id="326" r:id="rId29"/>
    <p:sldId id="313" r:id="rId30"/>
    <p:sldId id="315" r:id="rId31"/>
    <p:sldId id="316" r:id="rId32"/>
    <p:sldId id="317" r:id="rId33"/>
    <p:sldId id="314" r:id="rId34"/>
    <p:sldId id="327" r:id="rId35"/>
    <p:sldId id="328" r:id="rId36"/>
    <p:sldId id="299" r:id="rId37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4" autoAdjust="0"/>
  </p:normalViewPr>
  <p:slideViewPr>
    <p:cSldViewPr snapToGrid="0">
      <p:cViewPr varScale="1">
        <p:scale>
          <a:sx n="81" d="100"/>
          <a:sy n="81" d="100"/>
        </p:scale>
        <p:origin x="20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AB5B12-8375-44E9-9DE3-DAB08A8320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E2332-5B98-466F-8292-69A36A5093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1BD177A-307D-4817-A1B7-9D1B13D1442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3C3C-DC8F-4B64-B720-DFCB7C27D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F52C-B148-4A45-920E-988AFC1DF4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137D4348-ED1B-45F6-81AF-28E85AE8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8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599EF31-6AEA-45D6-A346-68C25B1B42B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1"/>
            <a:ext cx="7680960" cy="288036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5F42FD7F-75AC-4945-AADB-25D3D632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90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48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0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0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92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72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3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54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1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as a group exercise. Have them tell how they would implement each step in tS, then click to show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3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72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76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97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1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1B87F-141C-4871-A01A-50F139738E5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9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foldingword.org/faith/" TargetMode="External"/><Relationship Id="rId7" Type="http://schemas.openxmlformats.org/officeDocument/2006/relationships/image" Target="../media/image3.gif"/><Relationship Id="rId2" Type="http://schemas.openxmlformats.org/officeDocument/2006/relationships/hyperlink" Target="https://unfoldingword.org/guidelin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foldingword.org/tw/" TargetMode="External"/><Relationship Id="rId5" Type="http://schemas.openxmlformats.org/officeDocument/2006/relationships/hyperlink" Target="https://unfoldingword.org/tn/" TargetMode="External"/><Relationship Id="rId4" Type="http://schemas.openxmlformats.org/officeDocument/2006/relationships/hyperlink" Target="https://unfoldingword.bible/tq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F3F8740-3207-4EA9-A218-45E0DB35B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47" y="450161"/>
            <a:ext cx="10123674" cy="2616199"/>
          </a:xfrm>
        </p:spPr>
        <p:txBody>
          <a:bodyPr>
            <a:normAutofit/>
          </a:bodyPr>
          <a:lstStyle/>
          <a:p>
            <a:r>
              <a:rPr lang="en-US" dirty="0"/>
              <a:t>translationStudio for the Desktop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8F61873-4C30-4261-98ED-BBE3F6659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875" y="3066360"/>
            <a:ext cx="6987645" cy="1388534"/>
          </a:xfrm>
        </p:spPr>
        <p:txBody>
          <a:bodyPr>
            <a:normAutofit/>
          </a:bodyPr>
          <a:lstStyle/>
          <a:p>
            <a:r>
              <a:rPr lang="en-US" sz="3600" dirty="0"/>
              <a:t>Performing Translation in Mother Tongue Projects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858B6-5872-4287-9B84-3420A2F3E61C}"/>
              </a:ext>
            </a:extLst>
          </p:cNvPr>
          <p:cNvSpPr txBox="1"/>
          <p:nvPr/>
        </p:nvSpPr>
        <p:spPr>
          <a:xfrm>
            <a:off x="6850743" y="5109029"/>
            <a:ext cx="2960914" cy="595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1DBDA4-2E9A-4CE4-A75F-A3E8C21C2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2251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Self-edit: Compare translation draft with source and make corrections.</a:t>
            </a:r>
          </a:p>
        </p:txBody>
      </p:sp>
    </p:spTree>
    <p:extLst>
      <p:ext uri="{BB962C8B-B14F-4D97-AF65-F5344CB8AC3E}">
        <p14:creationId xmlns:p14="http://schemas.microsoft.com/office/powerpoint/2010/main" val="530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B30916-8BDD-4CEF-9FE5-99CE024B6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6" y="2473848"/>
            <a:ext cx="2333625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Peer edit: Have a partner compare translation draft with source and discuss corrections; translator makes any changes.</a:t>
            </a:r>
          </a:p>
        </p:txBody>
      </p:sp>
    </p:spTree>
    <p:extLst>
      <p:ext uri="{BB962C8B-B14F-4D97-AF65-F5344CB8AC3E}">
        <p14:creationId xmlns:p14="http://schemas.microsoft.com/office/powerpoint/2010/main" val="279761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13E965-0238-4583-B93A-0F8548C4D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54798"/>
            <a:ext cx="2266950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Peer edit: Have a partner compare translation draft with source and discuss corrections; translator makes any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Important terms check: Check key terms to ensure they are present in the draft and translated clearly and consistently.</a:t>
            </a:r>
          </a:p>
        </p:txBody>
      </p:sp>
    </p:spTree>
    <p:extLst>
      <p:ext uri="{BB962C8B-B14F-4D97-AF65-F5344CB8AC3E}">
        <p14:creationId xmlns:p14="http://schemas.microsoft.com/office/powerpoint/2010/main" val="131945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9E0F9A-A6AD-4022-B989-F9BB0FC29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3848"/>
            <a:ext cx="2286000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Peer edit: Have a partner compare translation draft with source and discuss corrections; translator makes any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Important terms check: Check key terms to ensure they are present in the draft and translated clearly and consistently.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Verse-by-verse check: Back-translate the draft orally while someone checks it against a source text.</a:t>
            </a:r>
          </a:p>
        </p:txBody>
      </p:sp>
    </p:spTree>
    <p:extLst>
      <p:ext uri="{BB962C8B-B14F-4D97-AF65-F5344CB8AC3E}">
        <p14:creationId xmlns:p14="http://schemas.microsoft.com/office/powerpoint/2010/main" val="8796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52" y="95232"/>
            <a:ext cx="10018713" cy="897903"/>
          </a:xfrm>
        </p:spPr>
        <p:txBody>
          <a:bodyPr/>
          <a:lstStyle/>
          <a:p>
            <a:r>
              <a:rPr lang="en-US" dirty="0"/>
              <a:t>Implementing MAST in translationStudio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089C6-27D8-4EED-82D1-5829448F2A31}"/>
              </a:ext>
            </a:extLst>
          </p:cNvPr>
          <p:cNvSpPr txBox="1"/>
          <p:nvPr/>
        </p:nvSpPr>
        <p:spPr>
          <a:xfrm>
            <a:off x="6924597" y="993135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AF2B6D-6DEB-42FC-9BC3-F53DF768CC53}"/>
              </a:ext>
            </a:extLst>
          </p:cNvPr>
          <p:cNvSpPr/>
          <p:nvPr/>
        </p:nvSpPr>
        <p:spPr>
          <a:xfrm>
            <a:off x="1627094" y="993135"/>
            <a:ext cx="10354235" cy="5690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1AB96-6750-40C6-9C12-04AB930CAEE1}"/>
              </a:ext>
            </a:extLst>
          </p:cNvPr>
          <p:cNvCxnSpPr>
            <a:stCxn id="12" idx="1"/>
            <a:endCxn id="12" idx="3"/>
          </p:cNvCxnSpPr>
          <p:nvPr/>
        </p:nvCxnSpPr>
        <p:spPr>
          <a:xfrm>
            <a:off x="1627094" y="3838162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D85635-B07C-46F2-AA14-954C91D05F53}"/>
              </a:ext>
            </a:extLst>
          </p:cNvPr>
          <p:cNvCxnSpPr/>
          <p:nvPr/>
        </p:nvCxnSpPr>
        <p:spPr>
          <a:xfrm>
            <a:off x="1627094" y="4488103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A3D61A-3E9B-4F59-8F7D-B933EF4E7F15}"/>
              </a:ext>
            </a:extLst>
          </p:cNvPr>
          <p:cNvCxnSpPr/>
          <p:nvPr/>
        </p:nvCxnSpPr>
        <p:spPr>
          <a:xfrm>
            <a:off x="1627094" y="5931421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44AB99-8A1A-4918-9374-BC8E9B6D4450}"/>
              </a:ext>
            </a:extLst>
          </p:cNvPr>
          <p:cNvCxnSpPr/>
          <p:nvPr/>
        </p:nvCxnSpPr>
        <p:spPr>
          <a:xfrm>
            <a:off x="1627094" y="5263550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7A0C83-CF72-4082-BABF-CA34E6B1C479}"/>
              </a:ext>
            </a:extLst>
          </p:cNvPr>
          <p:cNvCxnSpPr/>
          <p:nvPr/>
        </p:nvCxnSpPr>
        <p:spPr>
          <a:xfrm>
            <a:off x="1627094" y="3062715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D74E2C-2B30-439D-9456-1903CF7F3818}"/>
              </a:ext>
            </a:extLst>
          </p:cNvPr>
          <p:cNvCxnSpPr/>
          <p:nvPr/>
        </p:nvCxnSpPr>
        <p:spPr>
          <a:xfrm>
            <a:off x="1627094" y="1695597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225EC9-C2B6-4E69-A356-1F2F23A5AD92}"/>
              </a:ext>
            </a:extLst>
          </p:cNvPr>
          <p:cNvCxnSpPr/>
          <p:nvPr/>
        </p:nvCxnSpPr>
        <p:spPr>
          <a:xfrm>
            <a:off x="1627094" y="2412774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9A9727-CFD4-4984-9986-D7CCFCF9CFC1}"/>
              </a:ext>
            </a:extLst>
          </p:cNvPr>
          <p:cNvCxnSpPr>
            <a:cxnSpLocks/>
          </p:cNvCxnSpPr>
          <p:nvPr/>
        </p:nvCxnSpPr>
        <p:spPr>
          <a:xfrm flipV="1">
            <a:off x="3623982" y="993135"/>
            <a:ext cx="0" cy="5690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D8DE70-7202-4CB9-BC02-6F4F9109CF9E}"/>
              </a:ext>
            </a:extLst>
          </p:cNvPr>
          <p:cNvSpPr txBox="1"/>
          <p:nvPr/>
        </p:nvSpPr>
        <p:spPr>
          <a:xfrm>
            <a:off x="1573306" y="1158725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Consume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BEB679-0983-402A-9995-F943277B37AA}"/>
              </a:ext>
            </a:extLst>
          </p:cNvPr>
          <p:cNvSpPr txBox="1"/>
          <p:nvPr/>
        </p:nvSpPr>
        <p:spPr>
          <a:xfrm>
            <a:off x="1573306" y="2543617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Chunk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4942B7-866A-4AF0-8BA2-842C27604BD7}"/>
              </a:ext>
            </a:extLst>
          </p:cNvPr>
          <p:cNvSpPr txBox="1"/>
          <p:nvPr/>
        </p:nvSpPr>
        <p:spPr>
          <a:xfrm>
            <a:off x="1573306" y="3262393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Blind Draft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DC396D-1825-49C6-A9B5-FC5C8D310CB8}"/>
              </a:ext>
            </a:extLst>
          </p:cNvPr>
          <p:cNvSpPr txBox="1"/>
          <p:nvPr/>
        </p:nvSpPr>
        <p:spPr>
          <a:xfrm>
            <a:off x="1573306" y="3953029"/>
            <a:ext cx="1509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Self Check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5AF5F-9F30-4914-B16A-79A209F2CA11}"/>
              </a:ext>
            </a:extLst>
          </p:cNvPr>
          <p:cNvSpPr txBox="1"/>
          <p:nvPr/>
        </p:nvSpPr>
        <p:spPr>
          <a:xfrm>
            <a:off x="1573306" y="4646463"/>
            <a:ext cx="1588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Peer Check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1E4FE-1A68-4413-A4D4-3D0778C97F7B}"/>
              </a:ext>
            </a:extLst>
          </p:cNvPr>
          <p:cNvSpPr txBox="1"/>
          <p:nvPr/>
        </p:nvSpPr>
        <p:spPr>
          <a:xfrm>
            <a:off x="1573306" y="5204490"/>
            <a:ext cx="2050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Important Terms Check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4942B4-CD88-487C-86FC-53F0A513D6A0}"/>
              </a:ext>
            </a:extLst>
          </p:cNvPr>
          <p:cNvSpPr txBox="1"/>
          <p:nvPr/>
        </p:nvSpPr>
        <p:spPr>
          <a:xfrm>
            <a:off x="1573306" y="5930621"/>
            <a:ext cx="2050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Verse by Verse     </a:t>
            </a:r>
            <a:br>
              <a:rPr lang="en-US" sz="2400" dirty="0"/>
            </a:br>
            <a:r>
              <a:rPr lang="en-US" sz="2400" dirty="0"/>
              <a:t> Check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304C63-4A32-4105-81F7-3EE1A32AF50F}"/>
              </a:ext>
            </a:extLst>
          </p:cNvPr>
          <p:cNvSpPr txBox="1"/>
          <p:nvPr/>
        </p:nvSpPr>
        <p:spPr>
          <a:xfrm>
            <a:off x="1573306" y="1836243"/>
            <a:ext cx="1366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Verbalize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C46284-7821-48B1-957A-23D1CAAA1BAA}"/>
              </a:ext>
            </a:extLst>
          </p:cNvPr>
          <p:cNvSpPr txBox="1"/>
          <p:nvPr/>
        </p:nvSpPr>
        <p:spPr>
          <a:xfrm>
            <a:off x="3726425" y="1158725"/>
            <a:ext cx="7492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rbel" panose="020B0503020204020204" pitchFamily="34" charset="0"/>
              </a:rPr>
              <a:t>In Chapter view, read the entire chapter in the source text.</a:t>
            </a:r>
            <a:endParaRPr lang="en-US" sz="2200" dirty="0">
              <a:latin typeface="Arial" panose="020B0604020202020204" pitchFamily="34" charset="0"/>
            </a:endParaRPr>
          </a:p>
          <a:p>
            <a:endParaRPr lang="en-US" sz="2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C81EE8-E298-4C44-8FEB-F54DCB0F4DB5}"/>
              </a:ext>
            </a:extLst>
          </p:cNvPr>
          <p:cNvSpPr txBox="1"/>
          <p:nvPr/>
        </p:nvSpPr>
        <p:spPr>
          <a:xfrm>
            <a:off x="3726425" y="2344563"/>
            <a:ext cx="8119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Chunking has been done for you. In the Chunk view, read a chunk until you can retell it.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80A18-EB56-4D97-BECA-6253D10675F4}"/>
              </a:ext>
            </a:extLst>
          </p:cNvPr>
          <p:cNvSpPr txBox="1"/>
          <p:nvPr/>
        </p:nvSpPr>
        <p:spPr>
          <a:xfrm>
            <a:off x="3726426" y="3769032"/>
            <a:ext cx="8012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200" dirty="0"/>
              <a:t>In Check view, compare translation draft with source and make corrections; use the resources; place the verse markers.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09D9CB-CE2B-483D-9F16-0FCD2A3A3E7C}"/>
              </a:ext>
            </a:extLst>
          </p:cNvPr>
          <p:cNvSpPr txBox="1"/>
          <p:nvPr/>
        </p:nvSpPr>
        <p:spPr>
          <a:xfrm>
            <a:off x="3726424" y="3129951"/>
            <a:ext cx="8126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200" dirty="0"/>
              <a:t>In Chunk view, click the “paper” behind the source text and translate the chunk; you can’t see the source while you are translating.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D9195D-EEE6-4080-B7BF-0C4186808446}"/>
              </a:ext>
            </a:extLst>
          </p:cNvPr>
          <p:cNvSpPr txBox="1"/>
          <p:nvPr/>
        </p:nvSpPr>
        <p:spPr>
          <a:xfrm>
            <a:off x="3726424" y="4488103"/>
            <a:ext cx="8308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200" dirty="0"/>
              <a:t>In Check view, have a partner compare translation draft with source and discuss corrections; use the resources to help resolve issues.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9AFFCA-E6C0-44CA-A717-9D79560F3AFC}"/>
              </a:ext>
            </a:extLst>
          </p:cNvPr>
          <p:cNvSpPr txBox="1"/>
          <p:nvPr/>
        </p:nvSpPr>
        <p:spPr>
          <a:xfrm>
            <a:off x="3726424" y="5365854"/>
            <a:ext cx="5152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200" dirty="0"/>
              <a:t>Check the resources for the key terms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5FB87C-1E5C-4A24-9D71-EF0781B00704}"/>
              </a:ext>
            </a:extLst>
          </p:cNvPr>
          <p:cNvSpPr txBox="1"/>
          <p:nvPr/>
        </p:nvSpPr>
        <p:spPr>
          <a:xfrm>
            <a:off x="3726425" y="5959767"/>
            <a:ext cx="6996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200" dirty="0"/>
              <a:t>Can use the resources for in-depth checking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DBC96A-4C3F-49B9-837B-E41BEA1AD950}"/>
              </a:ext>
            </a:extLst>
          </p:cNvPr>
          <p:cNvSpPr txBox="1"/>
          <p:nvPr/>
        </p:nvSpPr>
        <p:spPr>
          <a:xfrm>
            <a:off x="3726425" y="1836243"/>
            <a:ext cx="1922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Do offline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595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build="p"/>
      <p:bldP spid="35" grpId="0" build="p"/>
      <p:bldP spid="36" grpId="0" build="p"/>
      <p:bldP spid="37" grpId="0" build="p"/>
      <p:bldP spid="38" grpId="0" build="p"/>
      <p:bldP spid="39" grpId="0" build="p"/>
      <p:bldP spid="4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Drafting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four steps of MAST are the drafting steps.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result of the drafting steps is a first draft of the translation.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C84C12-267C-407C-B138-0872394C11FD}"/>
              </a:ext>
            </a:extLst>
          </p:cNvPr>
          <p:cNvGrpSpPr/>
          <p:nvPr/>
        </p:nvGrpSpPr>
        <p:grpSpPr>
          <a:xfrm>
            <a:off x="1484310" y="2148110"/>
            <a:ext cx="9311486" cy="2779252"/>
            <a:chOff x="1484310" y="3256474"/>
            <a:chExt cx="9311486" cy="27792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EB9FA5-A06C-47BE-90C1-DD1899F32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296" y="3256474"/>
              <a:ext cx="1714500" cy="23336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DB1B02-F030-43CD-86EB-BDB94CF11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8968" y="3256474"/>
              <a:ext cx="1714500" cy="23336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9FF764-28F7-45CD-AD24-0A83A523B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310" y="3256474"/>
              <a:ext cx="1714500" cy="23336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C49CAD5-432B-4460-A8E4-4C859E079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6639" y="3256474"/>
              <a:ext cx="1714500" cy="233362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FE4793-82C6-4216-8945-49EF7B513CE4}"/>
                </a:ext>
              </a:extLst>
            </p:cNvPr>
            <p:cNvSpPr txBox="1"/>
            <p:nvPr/>
          </p:nvSpPr>
          <p:spPr>
            <a:xfrm>
              <a:off x="1784356" y="5638684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Consume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89E74-E126-4BB4-BA4A-D97003B6CA87}"/>
                </a:ext>
              </a:extLst>
            </p:cNvPr>
            <p:cNvSpPr txBox="1"/>
            <p:nvPr/>
          </p:nvSpPr>
          <p:spPr>
            <a:xfrm>
              <a:off x="4327873" y="5638684"/>
              <a:ext cx="1105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Verbalize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1B39C2-1592-40CC-9DEA-8467938B9D20}"/>
                </a:ext>
              </a:extLst>
            </p:cNvPr>
            <p:cNvSpPr txBox="1"/>
            <p:nvPr/>
          </p:nvSpPr>
          <p:spPr>
            <a:xfrm>
              <a:off x="6996085" y="5666394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Chunk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ACB64F-4E9D-48AB-AD29-94A8FDA98B6D}"/>
                </a:ext>
              </a:extLst>
            </p:cNvPr>
            <p:cNvSpPr txBox="1"/>
            <p:nvPr/>
          </p:nvSpPr>
          <p:spPr>
            <a:xfrm>
              <a:off x="9337229" y="5638684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Blind Draft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6EFBBB-5077-49B4-B9F5-156311912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987" y="2563907"/>
            <a:ext cx="7052866" cy="4177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1: Consume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Chapter view, read an entire chapter.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an overall picture of the story or passage.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7F07-5198-4FC1-97D9-A58451275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92" y="39818"/>
            <a:ext cx="1714500" cy="23336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D4AB10-6258-4940-87B2-F56DF5611979}"/>
              </a:ext>
            </a:extLst>
          </p:cNvPr>
          <p:cNvSpPr/>
          <p:nvPr/>
        </p:nvSpPr>
        <p:spPr>
          <a:xfrm>
            <a:off x="3739487" y="2934271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B6FBF-3D1E-4B65-BA82-D9E0189980E5}"/>
              </a:ext>
            </a:extLst>
          </p:cNvPr>
          <p:cNvSpPr txBox="1"/>
          <p:nvPr/>
        </p:nvSpPr>
        <p:spPr>
          <a:xfrm>
            <a:off x="2136871" y="2933429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Chapter view </a:t>
            </a:r>
          </a:p>
        </p:txBody>
      </p:sp>
    </p:spTree>
    <p:extLst>
      <p:ext uri="{BB962C8B-B14F-4D97-AF65-F5344CB8AC3E}">
        <p14:creationId xmlns:p14="http://schemas.microsoft.com/office/powerpoint/2010/main" val="337817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36576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2: Verbalize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 this offline.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Tell another person what you have read, or just say it out loud if no one else is available.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26FA78-0B89-42FE-B847-5145ED0D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336" y="2871514"/>
            <a:ext cx="6574506" cy="382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3: Chunk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B6FAE-1229-44E3-BEC2-7B1E827BA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093" y="2841169"/>
            <a:ext cx="6738984" cy="39802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chunking has been done for you.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chunk view, read a section until you think you can translate it without looking.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A1A2F6-9CBA-4445-B7F9-254FCBF942CF}"/>
              </a:ext>
            </a:extLst>
          </p:cNvPr>
          <p:cNvSpPr/>
          <p:nvPr/>
        </p:nvSpPr>
        <p:spPr>
          <a:xfrm>
            <a:off x="4026093" y="3484023"/>
            <a:ext cx="403032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483181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9B1C33-A75D-41C4-8617-4C91FC975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36576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9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36576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Click “piece of paper” behind the chunk.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397453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5A49E6-E58B-464D-8E4B-5AACB91F8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093" y="2841169"/>
            <a:ext cx="6738984" cy="398025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8EAF7D-F024-42BE-B04F-F57C0EB69A80}"/>
              </a:ext>
            </a:extLst>
          </p:cNvPr>
          <p:cNvSpPr/>
          <p:nvPr/>
        </p:nvSpPr>
        <p:spPr>
          <a:xfrm>
            <a:off x="4026093" y="3484023"/>
            <a:ext cx="403032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DD0AA0-8B08-48F6-A0D0-38516CAAE80E}"/>
              </a:ext>
            </a:extLst>
          </p:cNvPr>
          <p:cNvCxnSpPr>
            <a:cxnSpLocks/>
          </p:cNvCxnSpPr>
          <p:nvPr/>
        </p:nvCxnSpPr>
        <p:spPr>
          <a:xfrm>
            <a:off x="4314825" y="1828800"/>
            <a:ext cx="6286500" cy="30861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313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Implement MAST steps with translationStudio</a:t>
            </a:r>
          </a:p>
          <a:p>
            <a:r>
              <a:rPr lang="en-US" dirty="0"/>
              <a:t>Perform translations</a:t>
            </a:r>
          </a:p>
          <a:p>
            <a:r>
              <a:rPr lang="en-US" dirty="0"/>
              <a:t>Use translationStudio resources</a:t>
            </a:r>
          </a:p>
          <a:p>
            <a:r>
              <a:rPr lang="en-US" dirty="0"/>
              <a:t>Check and edit translations</a:t>
            </a:r>
          </a:p>
        </p:txBody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3C5AC90D-4539-49ED-B7B5-85968252B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35" y="1524904"/>
            <a:ext cx="3629332" cy="36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CCBFCA-5D1C-49A9-88F5-7270B7E36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36" y="2995372"/>
            <a:ext cx="6574506" cy="3728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36576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Click “piece of paper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“note card”.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508293"/>
            <a:ext cx="162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– translation “note card”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6F3465-503C-42E5-942F-2DAF4D68DD9D}"/>
              </a:ext>
            </a:extLst>
          </p:cNvPr>
          <p:cNvGrpSpPr/>
          <p:nvPr/>
        </p:nvGrpSpPr>
        <p:grpSpPr>
          <a:xfrm>
            <a:off x="4724400" y="2370201"/>
            <a:ext cx="5708073" cy="2215654"/>
            <a:chOff x="4724400" y="2370201"/>
            <a:chExt cx="5708073" cy="221565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F10878C-50C3-42B7-9323-7CB7E647518D}"/>
                </a:ext>
              </a:extLst>
            </p:cNvPr>
            <p:cNvSpPr/>
            <p:nvPr/>
          </p:nvSpPr>
          <p:spPr>
            <a:xfrm>
              <a:off x="4724400" y="3397453"/>
              <a:ext cx="5708073" cy="1188402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4AC1E22-B64A-43E0-AE65-498FC6F2B0EC}"/>
                </a:ext>
              </a:extLst>
            </p:cNvPr>
            <p:cNvCxnSpPr/>
            <p:nvPr/>
          </p:nvCxnSpPr>
          <p:spPr>
            <a:xfrm flipH="1">
              <a:off x="8077200" y="2370201"/>
              <a:ext cx="277091" cy="102725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99310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36576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Click “piece of paper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“note card”.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done, click “piece of paper” behind translated chunk to return to  source.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4832191"/>
            <a:ext cx="162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– translation “note card”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C098C-B2AA-455B-98D9-498ED9902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336" y="2940454"/>
            <a:ext cx="6386244" cy="378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29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36576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Click “piece of paper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“note card”.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done, click “piece of paper” behind translated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Translate each chunk in the chapter or passage, one by one.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0081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Checking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four steps of MAST are the checking steps.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 of the checking steps is a level one checked translation.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38D22A3-F5BE-4087-A064-DCA98597BEC9}"/>
              </a:ext>
            </a:extLst>
          </p:cNvPr>
          <p:cNvGrpSpPr/>
          <p:nvPr/>
        </p:nvGrpSpPr>
        <p:grpSpPr>
          <a:xfrm>
            <a:off x="1597304" y="2321740"/>
            <a:ext cx="9939050" cy="2841139"/>
            <a:chOff x="1597304" y="3194587"/>
            <a:chExt cx="9939050" cy="28411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FE4793-82C6-4216-8945-49EF7B513CE4}"/>
                </a:ext>
              </a:extLst>
            </p:cNvPr>
            <p:cNvSpPr txBox="1"/>
            <p:nvPr/>
          </p:nvSpPr>
          <p:spPr>
            <a:xfrm>
              <a:off x="2219261" y="566639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Self Edit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89E74-E126-4BB4-BA4A-D97003B6CA87}"/>
                </a:ext>
              </a:extLst>
            </p:cNvPr>
            <p:cNvSpPr txBox="1"/>
            <p:nvPr/>
          </p:nvSpPr>
          <p:spPr>
            <a:xfrm>
              <a:off x="4733576" y="5666394"/>
              <a:ext cx="10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Peer Edit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1B39C2-1592-40CC-9DEA-8467938B9D20}"/>
                </a:ext>
              </a:extLst>
            </p:cNvPr>
            <p:cNvSpPr txBox="1"/>
            <p:nvPr/>
          </p:nvSpPr>
          <p:spPr>
            <a:xfrm>
              <a:off x="6570704" y="5666394"/>
              <a:ext cx="2488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Important Terms Check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ACB64F-4E9D-48AB-AD29-94A8FDA98B6D}"/>
                </a:ext>
              </a:extLst>
            </p:cNvPr>
            <p:cNvSpPr txBox="1"/>
            <p:nvPr/>
          </p:nvSpPr>
          <p:spPr>
            <a:xfrm>
              <a:off x="9267373" y="5666394"/>
              <a:ext cx="2251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Verse by Verse Check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EB5A4FD-7CDA-4A04-B4C0-9A8BC3A1E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6337" y="3218399"/>
              <a:ext cx="2266950" cy="2286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1763B7D-3296-4031-81F6-59056716D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483" y="3227924"/>
              <a:ext cx="2333625" cy="226695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F99652E-E024-49F6-A2DD-B86467830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304" y="3194587"/>
              <a:ext cx="2266950" cy="233362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CE6D175-6A88-4E11-AA0C-1A6E9FD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0354" y="3227924"/>
              <a:ext cx="2286000" cy="2266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5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E18767F-B33C-45A0-BDFE-CCF2A0FD1EC5}"/>
              </a:ext>
            </a:extLst>
          </p:cNvPr>
          <p:cNvSpPr txBox="1"/>
          <p:nvPr/>
        </p:nvSpPr>
        <p:spPr>
          <a:xfrm>
            <a:off x="2730693" y="3916920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view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9CBC8-D335-4820-8D4F-97D0496F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776" y="2929693"/>
            <a:ext cx="6403128" cy="37934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translationStudio Resources in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any of the checking steps, you can use </a:t>
            </a:r>
            <a:r>
              <a:rPr lang="en-US" dirty="0" err="1"/>
              <a:t>translationStudio’s</a:t>
            </a:r>
            <a:r>
              <a:rPr lang="en-US" dirty="0"/>
              <a:t> resources to help.</a:t>
            </a:r>
          </a:p>
          <a:p>
            <a:r>
              <a:rPr lang="en-US" dirty="0"/>
              <a:t>In the check view, scroll the screen to the right to show the resources.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B0CE4E-EE43-416A-981B-680CE9337B49}"/>
              </a:ext>
            </a:extLst>
          </p:cNvPr>
          <p:cNvSpPr/>
          <p:nvPr/>
        </p:nvSpPr>
        <p:spPr>
          <a:xfrm>
            <a:off x="4354776" y="3916920"/>
            <a:ext cx="353702" cy="3693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8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E7621-9A02-4AE4-A822-CB6C912BB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091" y="2866030"/>
            <a:ext cx="6648813" cy="3939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translationStudio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displayed pertain to each chunk.</a:t>
            </a:r>
          </a:p>
          <a:p>
            <a:r>
              <a:rPr lang="en-US" dirty="0"/>
              <a:t>Three tabs display the three types of resources:</a:t>
            </a:r>
          </a:p>
          <a:p>
            <a:pPr lvl="1"/>
            <a:r>
              <a:rPr lang="en-US" dirty="0"/>
              <a:t>Notes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/>
              <a:t>Questions </a:t>
            </a:r>
          </a:p>
          <a:p>
            <a:r>
              <a:rPr lang="fr-FR" dirty="0"/>
              <a:t>4th tab displays </a:t>
            </a:r>
            <a:br>
              <a:rPr lang="fr-FR" dirty="0"/>
            </a:br>
            <a:r>
              <a:rPr lang="fr-FR" dirty="0"/>
              <a:t>the UDB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F2ACE5-605B-4C15-8926-1A89F811AE80}"/>
              </a:ext>
            </a:extLst>
          </p:cNvPr>
          <p:cNvSpPr/>
          <p:nvPr/>
        </p:nvSpPr>
        <p:spPr>
          <a:xfrm>
            <a:off x="8166453" y="3832807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763371-DC6D-4511-B860-F802BFDFB4E7}"/>
              </a:ext>
            </a:extLst>
          </p:cNvPr>
          <p:cNvSpPr/>
          <p:nvPr/>
        </p:nvSpPr>
        <p:spPr>
          <a:xfrm>
            <a:off x="8847598" y="3838002"/>
            <a:ext cx="512750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E2BBE1-7135-49A2-951B-3A9D47924E72}"/>
              </a:ext>
            </a:extLst>
          </p:cNvPr>
          <p:cNvSpPr/>
          <p:nvPr/>
        </p:nvSpPr>
        <p:spPr>
          <a:xfrm>
            <a:off x="9498743" y="3832807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894489-48AB-4FAF-8866-DE62867791CA}"/>
              </a:ext>
            </a:extLst>
          </p:cNvPr>
          <p:cNvSpPr/>
          <p:nvPr/>
        </p:nvSpPr>
        <p:spPr>
          <a:xfrm>
            <a:off x="4095470" y="3916920"/>
            <a:ext cx="353702" cy="3693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BEA9EA-4E41-4C24-A5D0-1B6D06219E03}"/>
              </a:ext>
            </a:extLst>
          </p:cNvPr>
          <p:cNvSpPr/>
          <p:nvPr/>
        </p:nvSpPr>
        <p:spPr>
          <a:xfrm>
            <a:off x="10158551" y="3832807"/>
            <a:ext cx="460958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show detailed information and/or translation suggestions about a word or phrase in the chunk.</a:t>
            </a:r>
          </a:p>
          <a:p>
            <a:r>
              <a:rPr lang="en-US" dirty="0"/>
              <a:t>Click the Notes tab.</a:t>
            </a:r>
          </a:p>
          <a:p>
            <a:r>
              <a:rPr lang="en-US" dirty="0"/>
              <a:t>Click a note to open it.</a:t>
            </a:r>
          </a:p>
          <a:p>
            <a:r>
              <a:rPr lang="en-US" dirty="0"/>
              <a:t>There may be links to</a:t>
            </a:r>
            <a:br>
              <a:rPr lang="en-US" dirty="0"/>
            </a:br>
            <a:r>
              <a:rPr lang="en-US" dirty="0"/>
              <a:t>additional information.</a:t>
            </a:r>
          </a:p>
          <a:p>
            <a:r>
              <a:rPr lang="en-US" dirty="0"/>
              <a:t>Click CLOSE to close the note.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B10F40-9747-4906-B4B9-88C065EC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044" y="1993895"/>
            <a:ext cx="3838095" cy="48380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E1D7DC-0BBC-49C1-9866-9D47EAF8D52F}"/>
              </a:ext>
            </a:extLst>
          </p:cNvPr>
          <p:cNvSpPr/>
          <p:nvPr/>
        </p:nvSpPr>
        <p:spPr>
          <a:xfrm>
            <a:off x="7755421" y="3907529"/>
            <a:ext cx="1402434" cy="2823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670814-7340-4D9E-A240-D074C421119C}"/>
              </a:ext>
            </a:extLst>
          </p:cNvPr>
          <p:cNvCxnSpPr>
            <a:cxnSpLocks/>
          </p:cNvCxnSpPr>
          <p:nvPr/>
        </p:nvCxnSpPr>
        <p:spPr>
          <a:xfrm>
            <a:off x="4899546" y="4030361"/>
            <a:ext cx="285587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6133810" cy="4367753"/>
          </a:xfrm>
        </p:spPr>
        <p:txBody>
          <a:bodyPr/>
          <a:lstStyle/>
          <a:p>
            <a:r>
              <a:rPr lang="en-US" dirty="0"/>
              <a:t>Words are key words or terms in the passage with definitions, additional information, and/or translation suggestions.</a:t>
            </a:r>
          </a:p>
          <a:p>
            <a:r>
              <a:rPr lang="en-US" dirty="0"/>
              <a:t>Click the Words tab.</a:t>
            </a:r>
          </a:p>
          <a:p>
            <a:r>
              <a:rPr lang="en-US" dirty="0"/>
              <a:t>Click a word to open it.</a:t>
            </a:r>
          </a:p>
          <a:p>
            <a:r>
              <a:rPr lang="en-US" dirty="0"/>
              <a:t>There may be links to other words </a:t>
            </a:r>
            <a:br>
              <a:rPr lang="en-US" dirty="0"/>
            </a:br>
            <a:r>
              <a:rPr lang="en-US" dirty="0"/>
              <a:t>or additional information.</a:t>
            </a:r>
          </a:p>
          <a:p>
            <a:r>
              <a:rPr lang="en-US" dirty="0"/>
              <a:t>Click CLOSE to close the word.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5D919-A540-44D3-A4BA-D94B30A6511D}"/>
              </a:ext>
            </a:extLst>
          </p:cNvPr>
          <p:cNvGrpSpPr/>
          <p:nvPr/>
        </p:nvGrpSpPr>
        <p:grpSpPr>
          <a:xfrm>
            <a:off x="7923021" y="1423446"/>
            <a:ext cx="3580002" cy="5125825"/>
            <a:chOff x="9090143" y="262737"/>
            <a:chExt cx="2784668" cy="43777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857359-8C47-4385-9EE9-085F10293C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798"/>
            <a:stretch/>
          </p:blipFill>
          <p:spPr>
            <a:xfrm>
              <a:off x="9090144" y="262737"/>
              <a:ext cx="2784667" cy="31662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746D9C-CF13-4503-BF3D-77848E6AC6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610"/>
            <a:stretch/>
          </p:blipFill>
          <p:spPr>
            <a:xfrm>
              <a:off x="9090143" y="1572904"/>
              <a:ext cx="2784667" cy="3067575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D74922-12B3-4632-829F-D1B1269224FF}"/>
              </a:ext>
            </a:extLst>
          </p:cNvPr>
          <p:cNvCxnSpPr>
            <a:cxnSpLocks/>
          </p:cNvCxnSpPr>
          <p:nvPr/>
        </p:nvCxnSpPr>
        <p:spPr>
          <a:xfrm>
            <a:off x="5609230" y="4230806"/>
            <a:ext cx="2524836" cy="12037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0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can be used in the checking steps to determine if the translation is clear and accurate.</a:t>
            </a:r>
          </a:p>
          <a:p>
            <a:r>
              <a:rPr lang="en-US" dirty="0"/>
              <a:t>Click the Questions tab.</a:t>
            </a:r>
          </a:p>
          <a:p>
            <a:r>
              <a:rPr lang="en-US" dirty="0"/>
              <a:t>Click a question to open it.</a:t>
            </a:r>
          </a:p>
          <a:p>
            <a:r>
              <a:rPr lang="en-US" dirty="0"/>
              <a:t>If someone cannot correctly answer the </a:t>
            </a:r>
            <a:br>
              <a:rPr lang="en-US" dirty="0"/>
            </a:br>
            <a:r>
              <a:rPr lang="en-US" dirty="0"/>
              <a:t>question just by reading the translation,</a:t>
            </a:r>
            <a:br>
              <a:rPr lang="en-US" dirty="0"/>
            </a:br>
            <a:r>
              <a:rPr lang="en-US" dirty="0"/>
              <a:t>the translation may not be clear and/or</a:t>
            </a:r>
            <a:br>
              <a:rPr lang="en-US" dirty="0"/>
            </a:br>
            <a:r>
              <a:rPr lang="en-US" dirty="0"/>
              <a:t>accurate.</a:t>
            </a:r>
          </a:p>
          <a:p>
            <a:r>
              <a:rPr lang="en-US" dirty="0"/>
              <a:t>Click CLOSE to close the question.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6EED2-09A8-4DE0-8882-93BAF9C1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737" y="2207323"/>
            <a:ext cx="3952381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pencil icon to edit.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A1487-2A37-418A-9DD6-905F00631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76" y="2973573"/>
            <a:ext cx="6574506" cy="373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F855D-8732-4901-8C04-D728BB7BE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129" y="2973573"/>
            <a:ext cx="6919753" cy="37362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EFCF8A-A292-4C5F-804E-C5613923E5FD}"/>
              </a:ext>
            </a:extLst>
          </p:cNvPr>
          <p:cNvSpPr/>
          <p:nvPr/>
        </p:nvSpPr>
        <p:spPr>
          <a:xfrm>
            <a:off x="3859043" y="3839542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BF48D8-AD33-47B5-BBD7-C5F5A5E4E4EC}"/>
              </a:ext>
            </a:extLst>
          </p:cNvPr>
          <p:cNvSpPr txBox="1"/>
          <p:nvPr/>
        </p:nvSpPr>
        <p:spPr>
          <a:xfrm>
            <a:off x="2420203" y="3838700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view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190894-C956-4F62-BB5F-2056324A1BD7}"/>
              </a:ext>
            </a:extLst>
          </p:cNvPr>
          <p:cNvGrpSpPr/>
          <p:nvPr/>
        </p:nvGrpSpPr>
        <p:grpSpPr>
          <a:xfrm>
            <a:off x="8939284" y="4988091"/>
            <a:ext cx="3418323" cy="948685"/>
            <a:chOff x="8939284" y="4988091"/>
            <a:chExt cx="3418323" cy="948685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136DD82-A1D3-4EF4-9CAA-19642A9610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9284" y="5311257"/>
              <a:ext cx="2104029" cy="62551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3AF9E-A01B-47F4-832A-F903A4732CAA}"/>
                </a:ext>
              </a:extLst>
            </p:cNvPr>
            <p:cNvSpPr txBox="1"/>
            <p:nvPr/>
          </p:nvSpPr>
          <p:spPr>
            <a:xfrm>
              <a:off x="11086092" y="4988091"/>
              <a:ext cx="1271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Missing word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D708A8C-03D9-4C41-B0E3-0A9BEB60D24C}"/>
              </a:ext>
            </a:extLst>
          </p:cNvPr>
          <p:cNvGrpSpPr/>
          <p:nvPr/>
        </p:nvGrpSpPr>
        <p:grpSpPr>
          <a:xfrm>
            <a:off x="9594376" y="6199494"/>
            <a:ext cx="2763231" cy="646331"/>
            <a:chOff x="9594376" y="6199494"/>
            <a:chExt cx="2763231" cy="64633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68F463-86CC-4B5A-862E-D712F10A1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4376" y="6490814"/>
              <a:ext cx="1417096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D52C7F-141D-4833-8F1D-6B2A62982FDD}"/>
                </a:ext>
              </a:extLst>
            </p:cNvPr>
            <p:cNvSpPr txBox="1"/>
            <p:nvPr/>
          </p:nvSpPr>
          <p:spPr>
            <a:xfrm>
              <a:off x="11086092" y="6199494"/>
              <a:ext cx="1271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Missing period 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1E08F28B-2333-4BA1-9237-DFC9FA7496FE}"/>
              </a:ext>
            </a:extLst>
          </p:cNvPr>
          <p:cNvSpPr/>
          <p:nvPr/>
        </p:nvSpPr>
        <p:spPr>
          <a:xfrm>
            <a:off x="10407123" y="4457204"/>
            <a:ext cx="445759" cy="4457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B595-1586-4DC3-A9B7-38E45831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You Translate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7E34-6324-4248-B55F-E3CBC2637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085" y="1437734"/>
            <a:ext cx="10018713" cy="4367753"/>
          </a:xfrm>
        </p:spPr>
        <p:txBody>
          <a:bodyPr/>
          <a:lstStyle/>
          <a:p>
            <a:r>
              <a:rPr lang="en-US" dirty="0"/>
              <a:t>Pray that God would help you make an easily-</a:t>
            </a:r>
            <a:br>
              <a:rPr lang="en-US" dirty="0"/>
            </a:br>
            <a:r>
              <a:rPr lang="en-US" dirty="0"/>
              <a:t>understandable, Scripturally-accurate translation</a:t>
            </a:r>
          </a:p>
          <a:p>
            <a:r>
              <a:rPr lang="en-US" dirty="0"/>
              <a:t>Translate everything that is in the source text language.</a:t>
            </a:r>
          </a:p>
          <a:p>
            <a:r>
              <a:rPr lang="en-US" dirty="0"/>
              <a:t>Do not add anything that that is not necessary for comprehension.</a:t>
            </a:r>
          </a:p>
          <a:p>
            <a:r>
              <a:rPr lang="en-US" dirty="0"/>
              <a:t>Always do your translation according to the Translation Guidelines (</a:t>
            </a:r>
            <a:r>
              <a:rPr lang="en-US" dirty="0">
                <a:hlinkClick r:id="rId2"/>
              </a:rPr>
              <a:t>https://unfoldingword.org/guidelines/</a:t>
            </a:r>
            <a:r>
              <a:rPr lang="en-US" dirty="0"/>
              <a:t>).</a:t>
            </a:r>
          </a:p>
          <a:p>
            <a:r>
              <a:rPr lang="en-US" dirty="0"/>
              <a:t>Ensure that you ascribe to the Statement of Faith (</a:t>
            </a:r>
            <a:r>
              <a:rPr lang="en-US" dirty="0">
                <a:hlinkClick r:id="rId3"/>
              </a:rPr>
              <a:t>https://unfoldingword.org/faith/</a:t>
            </a:r>
            <a:r>
              <a:rPr lang="en-US" dirty="0"/>
              <a:t>).</a:t>
            </a:r>
          </a:p>
          <a:p>
            <a:r>
              <a:rPr lang="en-US" dirty="0"/>
              <a:t>Use the translationWords (</a:t>
            </a:r>
            <a:r>
              <a:rPr lang="en-US" dirty="0">
                <a:hlinkClick r:id="rId4"/>
              </a:rPr>
              <a:t>https://unfoldingword.bible/tq/</a:t>
            </a:r>
            <a:r>
              <a:rPr lang="en-US" dirty="0"/>
              <a:t>), translationNotes (</a:t>
            </a:r>
            <a:r>
              <a:rPr lang="en-US" dirty="0">
                <a:hlinkClick r:id="rId5"/>
              </a:rPr>
              <a:t>https://unfoldingword.org/tn/</a:t>
            </a:r>
            <a:r>
              <a:rPr lang="en-US" dirty="0"/>
              <a:t>) and translationWords (</a:t>
            </a:r>
            <a:r>
              <a:rPr lang="en-US" dirty="0">
                <a:hlinkClick r:id="rId6"/>
              </a:rPr>
              <a:t>https://unfoldingword.org/tw/</a:t>
            </a:r>
            <a:r>
              <a:rPr lang="en-US" dirty="0"/>
              <a:t>) to help you make a better translation. These resources are also available within tS, in the Check view of the project.</a:t>
            </a:r>
          </a:p>
          <a:p>
            <a:endParaRPr lang="en-US" dirty="0"/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98BE4A46-87DA-4051-99B8-C0226A216C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150" y="308728"/>
            <a:ext cx="1535111" cy="23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0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D1B489-800D-4415-84CF-2473FD322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384" y="3152633"/>
            <a:ext cx="6588119" cy="35571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E8EBBB-1E70-45AC-AB19-CB03E7F5C7DE}"/>
              </a:ext>
            </a:extLst>
          </p:cNvPr>
          <p:cNvGrpSpPr/>
          <p:nvPr/>
        </p:nvGrpSpPr>
        <p:grpSpPr>
          <a:xfrm>
            <a:off x="9618909" y="5812392"/>
            <a:ext cx="1360594" cy="897381"/>
            <a:chOff x="8137328" y="3846111"/>
            <a:chExt cx="1360594" cy="8973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E08F28B-2333-4BA1-9237-DFC9FA7496FE}"/>
                </a:ext>
              </a:extLst>
            </p:cNvPr>
            <p:cNvSpPr/>
            <p:nvPr/>
          </p:nvSpPr>
          <p:spPr>
            <a:xfrm>
              <a:off x="8137328" y="3846111"/>
              <a:ext cx="680297" cy="44575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5B885A-823D-4719-AC22-23F4D1665E9B}"/>
                </a:ext>
              </a:extLst>
            </p:cNvPr>
            <p:cNvSpPr/>
            <p:nvPr/>
          </p:nvSpPr>
          <p:spPr>
            <a:xfrm>
              <a:off x="8817625" y="4297733"/>
              <a:ext cx="680297" cy="44575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7FA47E-DDE3-4B8E-85B8-AACDDA6F6837}"/>
              </a:ext>
            </a:extLst>
          </p:cNvPr>
          <p:cNvSpPr txBox="1">
            <a:spLocks/>
          </p:cNvSpPr>
          <p:nvPr/>
        </p:nvSpPr>
        <p:spPr>
          <a:xfrm>
            <a:off x="1484310" y="2967376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/>
              <a:t>Make corrections.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Click check mark</a:t>
            </a:r>
            <a:br>
              <a:rPr lang="en-US" dirty="0"/>
            </a:br>
            <a:r>
              <a:rPr lang="en-US" dirty="0"/>
              <a:t>to save.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1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5401F04-6F77-4213-8684-4326CD7AF28A}"/>
              </a:ext>
            </a:extLst>
          </p:cNvPr>
          <p:cNvSpPr/>
          <p:nvPr/>
        </p:nvSpPr>
        <p:spPr>
          <a:xfrm>
            <a:off x="10341203" y="4708323"/>
            <a:ext cx="680297" cy="4457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1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134203-DAFF-40CB-952F-931F5F283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13" y="3063278"/>
            <a:ext cx="6652727" cy="3592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7FA47E-DDE3-4B8E-85B8-AACDDA6F6837}"/>
              </a:ext>
            </a:extLst>
          </p:cNvPr>
          <p:cNvSpPr txBox="1">
            <a:spLocks/>
          </p:cNvSpPr>
          <p:nvPr/>
        </p:nvSpPr>
        <p:spPr>
          <a:xfrm>
            <a:off x="1484310" y="2967376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/>
              <a:t>Make corrections.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Click check mark</a:t>
            </a:r>
            <a:br>
              <a:rPr lang="en-US" dirty="0"/>
            </a:br>
            <a:r>
              <a:rPr lang="en-US" dirty="0"/>
              <a:t>to save.</a:t>
            </a:r>
            <a:endParaRPr lang="en-US" sz="1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DE92A-1C59-40FA-9959-1A294AE58FBF}"/>
              </a:ext>
            </a:extLst>
          </p:cNvPr>
          <p:cNvSpPr txBox="1">
            <a:spLocks/>
          </p:cNvSpPr>
          <p:nvPr/>
        </p:nvSpPr>
        <p:spPr>
          <a:xfrm>
            <a:off x="1484308" y="4352820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en-US" dirty="0"/>
              <a:t>Drag verse</a:t>
            </a:r>
            <a:br>
              <a:rPr lang="en-US" dirty="0"/>
            </a:br>
            <a:r>
              <a:rPr lang="en-US" dirty="0"/>
              <a:t>markers to the</a:t>
            </a:r>
            <a:br>
              <a:rPr lang="en-US" dirty="0"/>
            </a:br>
            <a:r>
              <a:rPr lang="en-US" dirty="0"/>
              <a:t>first word of </a:t>
            </a:r>
            <a:br>
              <a:rPr lang="en-US" dirty="0"/>
            </a:br>
            <a:r>
              <a:rPr lang="en-US" dirty="0"/>
              <a:t>each verse.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1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B6F2A5-E53A-47F3-8332-76801D44F95B}"/>
              </a:ext>
            </a:extLst>
          </p:cNvPr>
          <p:cNvCxnSpPr>
            <a:cxnSpLocks/>
          </p:cNvCxnSpPr>
          <p:nvPr/>
        </p:nvCxnSpPr>
        <p:spPr>
          <a:xfrm>
            <a:off x="8461612" y="5308979"/>
            <a:ext cx="846161" cy="8052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6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7FA47E-DDE3-4B8E-85B8-AACDDA6F6837}"/>
              </a:ext>
            </a:extLst>
          </p:cNvPr>
          <p:cNvSpPr txBox="1">
            <a:spLocks/>
          </p:cNvSpPr>
          <p:nvPr/>
        </p:nvSpPr>
        <p:spPr>
          <a:xfrm>
            <a:off x="1484310" y="2967376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/>
              <a:t>Make corrections.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Click check mark</a:t>
            </a:r>
            <a:br>
              <a:rPr lang="en-US" dirty="0"/>
            </a:br>
            <a:r>
              <a:rPr lang="en-US" dirty="0"/>
              <a:t>to save.</a:t>
            </a:r>
            <a:endParaRPr lang="en-US" sz="1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DE92A-1C59-40FA-9959-1A294AE58FBF}"/>
              </a:ext>
            </a:extLst>
          </p:cNvPr>
          <p:cNvSpPr txBox="1">
            <a:spLocks/>
          </p:cNvSpPr>
          <p:nvPr/>
        </p:nvSpPr>
        <p:spPr>
          <a:xfrm>
            <a:off x="1484308" y="4352820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en-US" dirty="0"/>
              <a:t>Drag verse</a:t>
            </a:r>
            <a:br>
              <a:rPr lang="en-US" dirty="0"/>
            </a:br>
            <a:r>
              <a:rPr lang="en-US" dirty="0"/>
              <a:t>markers.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1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472EC1D-E3C2-4E23-9AAF-A4B269AEE91E}"/>
              </a:ext>
            </a:extLst>
          </p:cNvPr>
          <p:cNvSpPr txBox="1">
            <a:spLocks/>
          </p:cNvSpPr>
          <p:nvPr/>
        </p:nvSpPr>
        <p:spPr>
          <a:xfrm>
            <a:off x="1484308" y="5215566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en-US" dirty="0"/>
              <a:t>Mark chunk </a:t>
            </a:r>
            <a:br>
              <a:rPr lang="en-US" dirty="0"/>
            </a:br>
            <a:r>
              <a:rPr lang="en-US" dirty="0"/>
              <a:t>complete.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1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AC28DC-8836-44F2-9FA9-DDA7AEEBF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585" y="3063278"/>
            <a:ext cx="6653255" cy="359230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EC03CB-02DF-435A-91E0-77846A4499BA}"/>
              </a:ext>
            </a:extLst>
          </p:cNvPr>
          <p:cNvSpPr/>
          <p:nvPr/>
        </p:nvSpPr>
        <p:spPr>
          <a:xfrm>
            <a:off x="10292054" y="6028753"/>
            <a:ext cx="735786" cy="4156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9E59313-F1F5-4A32-9771-477B549F0970}"/>
              </a:ext>
            </a:extLst>
          </p:cNvPr>
          <p:cNvSpPr txBox="1">
            <a:spLocks/>
          </p:cNvSpPr>
          <p:nvPr/>
        </p:nvSpPr>
        <p:spPr>
          <a:xfrm>
            <a:off x="1899946" y="6028753"/>
            <a:ext cx="2755181" cy="13058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dirty="0"/>
              <a:t>Do all chunks </a:t>
            </a:r>
            <a:br>
              <a:rPr lang="en-US" dirty="0"/>
            </a:br>
            <a:r>
              <a:rPr lang="en-US" dirty="0"/>
              <a:t>in passage.</a:t>
            </a:r>
          </a:p>
          <a:p>
            <a:pPr marL="457200" indent="-457200">
              <a:buFont typeface="+mj-lt"/>
              <a:buAutoNum type="arabicPeriod" startAt="8"/>
            </a:pPr>
            <a:endParaRPr lang="en-US" sz="18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4D3A3E-AAE5-4EDB-9B1F-A10BA49E8A45}"/>
              </a:ext>
            </a:extLst>
          </p:cNvPr>
          <p:cNvGrpSpPr/>
          <p:nvPr/>
        </p:nvGrpSpPr>
        <p:grpSpPr>
          <a:xfrm>
            <a:off x="8481216" y="3724472"/>
            <a:ext cx="2519328" cy="530830"/>
            <a:chOff x="8481216" y="3724472"/>
            <a:chExt cx="2519328" cy="53083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7BB39D-DA72-4BBF-8C05-C89738234B61}"/>
                </a:ext>
              </a:extLst>
            </p:cNvPr>
            <p:cNvSpPr/>
            <p:nvPr/>
          </p:nvSpPr>
          <p:spPr>
            <a:xfrm>
              <a:off x="10554994" y="3809752"/>
              <a:ext cx="445550" cy="44555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A2A716-A062-4CB6-95AD-0B3F7FD2E7F7}"/>
                </a:ext>
              </a:extLst>
            </p:cNvPr>
            <p:cNvSpPr txBox="1"/>
            <p:nvPr/>
          </p:nvSpPr>
          <p:spPr>
            <a:xfrm>
              <a:off x="8481216" y="3724472"/>
              <a:ext cx="2014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No more edit icon!</a:t>
              </a:r>
            </a:p>
          </p:txBody>
        </p:sp>
      </p:grp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C937FA23-BA71-4232-91ED-893CF7ED534F}"/>
              </a:ext>
            </a:extLst>
          </p:cNvPr>
          <p:cNvSpPr/>
          <p:nvPr/>
        </p:nvSpPr>
        <p:spPr>
          <a:xfrm>
            <a:off x="7785373" y="4748291"/>
            <a:ext cx="1931829" cy="982855"/>
          </a:xfrm>
          <a:prstGeom prst="wedgeRectCallout">
            <a:avLst>
              <a:gd name="adj1" fmla="val 76043"/>
              <a:gd name="adj2" fmla="val 83395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When finished, mark chunk as Done.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9E97F53-C551-43B0-B247-7395EBD16193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10973248" y="3885987"/>
            <a:ext cx="54592" cy="2350584"/>
          </a:xfrm>
          <a:prstGeom prst="curvedConnector4">
            <a:avLst>
              <a:gd name="adj1" fmla="val -1832679"/>
              <a:gd name="adj2" fmla="val 109994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16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7" grpId="0" animBg="1"/>
      <p:bldP spid="20" grpId="0" uiExpand="1" build="p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CAB33D-265B-4C79-AB83-DA115CC00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041" y="3118004"/>
            <a:ext cx="6619059" cy="3573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7EA07-9183-4F31-B7D3-0BA0ABF20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003" y="491179"/>
            <a:ext cx="2333625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6: Peer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view, have another person check your translation.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suggested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edit a chunk, click the “Chunk Completed” toggle,</a:t>
            </a:r>
            <a:br>
              <a:rPr lang="en-US" dirty="0"/>
            </a:br>
            <a:r>
              <a:rPr lang="en-US" dirty="0"/>
              <a:t>and then click </a:t>
            </a:r>
            <a:br>
              <a:rPr lang="en-US" dirty="0"/>
            </a:br>
            <a:r>
              <a:rPr lang="en-US" dirty="0"/>
              <a:t>the pencil icon.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970A64-B96F-4D9B-A8B4-D374E0918073}"/>
              </a:ext>
            </a:extLst>
          </p:cNvPr>
          <p:cNvSpPr/>
          <p:nvPr/>
        </p:nvSpPr>
        <p:spPr>
          <a:xfrm>
            <a:off x="10413242" y="6043070"/>
            <a:ext cx="791562" cy="4156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4398C4-EBA3-4C44-BE62-B8FDDA66EEF8}"/>
              </a:ext>
            </a:extLst>
          </p:cNvPr>
          <p:cNvSpPr/>
          <p:nvPr/>
        </p:nvSpPr>
        <p:spPr>
          <a:xfrm>
            <a:off x="10715815" y="3780958"/>
            <a:ext cx="445550" cy="4455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4B87FF-1B2C-4B12-B436-ADD32A4A5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678" y="481654"/>
            <a:ext cx="2266950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MAST Step 7: Important Terms Check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the translationWords resource.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 that all important terms and concepts are:</a:t>
            </a:r>
          </a:p>
          <a:p>
            <a:pPr lvl="1"/>
            <a:r>
              <a:rPr lang="en-US" dirty="0"/>
              <a:t>Present in the translation</a:t>
            </a:r>
          </a:p>
          <a:p>
            <a:pPr lvl="1"/>
            <a:r>
              <a:rPr lang="en-US" dirty="0"/>
              <a:t>Translated clearly and accurately</a:t>
            </a:r>
          </a:p>
          <a:p>
            <a:pPr lvl="1"/>
            <a:r>
              <a:rPr lang="en-US" dirty="0"/>
              <a:t>Translated consistently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CD16E-E882-4FEA-97FE-B8A254AF4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179" y="2454257"/>
            <a:ext cx="3638218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67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B81F31-2928-4FC9-8030-A2CBAEF24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28" y="491179"/>
            <a:ext cx="2286000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MAST Step 8: Verse by Verse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435545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Orally back-translate your translation into the language of </a:t>
            </a:r>
            <a:br>
              <a:rPr lang="en-US" dirty="0"/>
            </a:br>
            <a:r>
              <a:rPr lang="en-US" dirty="0"/>
              <a:t>the checker (may need an intermediate interpreter).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Checkers compare the meaning with source in their language.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suggested </a:t>
            </a:r>
            <a:br>
              <a:rPr lang="en-US" dirty="0"/>
            </a:br>
            <a:r>
              <a:rPr lang="en-US" dirty="0"/>
              <a:t>corrections; use the</a:t>
            </a:r>
            <a:br>
              <a:rPr lang="en-US" dirty="0"/>
            </a:br>
            <a:r>
              <a:rPr lang="en-US" dirty="0"/>
              <a:t>resources to resolve </a:t>
            </a:r>
            <a:br>
              <a:rPr lang="en-US" dirty="0"/>
            </a:br>
            <a:r>
              <a:rPr lang="en-US" dirty="0"/>
              <a:t>any disputes.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edit a chunk, </a:t>
            </a:r>
            <a:br>
              <a:rPr lang="en-US" dirty="0"/>
            </a:br>
            <a:r>
              <a:rPr lang="en-US" dirty="0"/>
              <a:t>click the </a:t>
            </a:r>
            <a:br>
              <a:rPr lang="en-US" dirty="0"/>
            </a:br>
            <a:r>
              <a:rPr lang="en-US" dirty="0"/>
              <a:t>“Chunk Completed”</a:t>
            </a:r>
            <a:br>
              <a:rPr lang="en-US" dirty="0"/>
            </a:br>
            <a:r>
              <a:rPr lang="en-US" dirty="0"/>
              <a:t>toggle, and then </a:t>
            </a:r>
            <a:br>
              <a:rPr lang="en-US" dirty="0"/>
            </a:br>
            <a:r>
              <a:rPr lang="en-US" dirty="0"/>
              <a:t>click the pencil icon.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D26A7-47B4-4B28-8035-AA3948908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418" y="3118004"/>
            <a:ext cx="6619059" cy="357384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694BB3-A1DF-4CD8-B478-2293CFC56EEF}"/>
              </a:ext>
            </a:extLst>
          </p:cNvPr>
          <p:cNvSpPr/>
          <p:nvPr/>
        </p:nvSpPr>
        <p:spPr>
          <a:xfrm>
            <a:off x="10863619" y="6043070"/>
            <a:ext cx="791562" cy="4156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5B6DB8-4A0A-4E6D-98EC-668046C12EFC}"/>
              </a:ext>
            </a:extLst>
          </p:cNvPr>
          <p:cNvSpPr/>
          <p:nvPr/>
        </p:nvSpPr>
        <p:spPr>
          <a:xfrm>
            <a:off x="11166192" y="3780958"/>
            <a:ext cx="445550" cy="4455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Implement MAST steps with translationStudio</a:t>
            </a:r>
          </a:p>
          <a:p>
            <a:r>
              <a:rPr lang="en-US" dirty="0"/>
              <a:t>Perform translations</a:t>
            </a:r>
          </a:p>
          <a:p>
            <a:r>
              <a:rPr lang="en-US" dirty="0"/>
              <a:t>Use translationStudio resources</a:t>
            </a:r>
          </a:p>
          <a:p>
            <a:r>
              <a:rPr lang="en-US" dirty="0"/>
              <a:t>Check and edit translations</a:t>
            </a:r>
          </a:p>
        </p:txBody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406ED24C-3DFB-46B9-9D0F-80339CA3C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173" y="1524904"/>
            <a:ext cx="3629332" cy="36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CFF0-23A5-4712-883F-5EF572E5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Performing</a:t>
            </a:r>
            <a:r>
              <a:rPr lang="fr-FR" dirty="0"/>
              <a:t> Mother Tongue Translation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EB52-0EA6-41F5-BED4-19D795359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translate </a:t>
            </a:r>
            <a:r>
              <a:rPr lang="fr-FR" dirty="0" err="1"/>
              <a:t>from</a:t>
            </a:r>
            <a:r>
              <a:rPr lang="fr-FR" dirty="0"/>
              <a:t> English or a Gateway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a </a:t>
            </a:r>
            <a:r>
              <a:rPr lang="fr-FR" dirty="0" err="1"/>
              <a:t>mother</a:t>
            </a:r>
            <a:r>
              <a:rPr lang="fr-FR" dirty="0"/>
              <a:t> </a:t>
            </a:r>
            <a:r>
              <a:rPr lang="fr-FR" dirty="0" err="1"/>
              <a:t>tongue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:</a:t>
            </a:r>
          </a:p>
          <a:p>
            <a:r>
              <a:rPr lang="fr-FR" dirty="0"/>
              <a:t>Use the MAST process</a:t>
            </a:r>
          </a:p>
          <a:p>
            <a:r>
              <a:rPr lang="fr-FR" dirty="0"/>
              <a:t>Work in a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in translationStudio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7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and translationStudio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E3856-E807-49FB-9AF5-A5D91828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5581508" cy="4367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MAST is  a method that : </a:t>
            </a:r>
          </a:p>
          <a:p>
            <a:r>
              <a:rPr lang="en-US" dirty="0"/>
              <a:t>Enables rapid and accurate translation of Bible text</a:t>
            </a:r>
          </a:p>
          <a:p>
            <a:r>
              <a:rPr lang="en-US" dirty="0"/>
              <a:t>Utilizes native speakers to do translation</a:t>
            </a:r>
          </a:p>
          <a:p>
            <a:r>
              <a:rPr lang="en-US" dirty="0"/>
              <a:t>Can be implemented with translationStudio</a:t>
            </a:r>
          </a:p>
          <a:p>
            <a:r>
              <a:rPr lang="en-US" dirty="0"/>
              <a:t>Consists of 8 steps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EDF86-8ED6-4AD2-88C7-8080117B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833" y="1423447"/>
            <a:ext cx="4276190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3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F6840-5ED0-4EAE-B879-FD2D5AC50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10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3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615770-BD42-4ED0-95E1-22F0715A4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09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</p:txBody>
      </p:sp>
    </p:spTree>
    <p:extLst>
      <p:ext uri="{BB962C8B-B14F-4D97-AF65-F5344CB8AC3E}">
        <p14:creationId xmlns:p14="http://schemas.microsoft.com/office/powerpoint/2010/main" val="376824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CE69BA-87D9-4FC9-8738-B80933F8A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08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</p:txBody>
      </p:sp>
    </p:spTree>
    <p:extLst>
      <p:ext uri="{BB962C8B-B14F-4D97-AF65-F5344CB8AC3E}">
        <p14:creationId xmlns:p14="http://schemas.microsoft.com/office/powerpoint/2010/main" val="404416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259DF1-2DC2-457C-A040-82E7F2B94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2251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Blind draft: Close the source text and translate a chunk without looking at the source.</a:t>
            </a:r>
          </a:p>
        </p:txBody>
      </p:sp>
    </p:spTree>
    <p:extLst>
      <p:ext uri="{BB962C8B-B14F-4D97-AF65-F5344CB8AC3E}">
        <p14:creationId xmlns:p14="http://schemas.microsoft.com/office/powerpoint/2010/main" val="502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92891</TotalTime>
  <Words>1631</Words>
  <Application>Microsoft Office PowerPoint</Application>
  <PresentationFormat>Widescreen</PresentationFormat>
  <Paragraphs>234</Paragraphs>
  <Slides>36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Corbel</vt:lpstr>
      <vt:lpstr>Parallax</vt:lpstr>
      <vt:lpstr>translationStudio for the Desktop</vt:lpstr>
      <vt:lpstr>What Is This Presentation About?</vt:lpstr>
      <vt:lpstr>As You Translate</vt:lpstr>
      <vt:lpstr>Performing Mother Tongue Translation</vt:lpstr>
      <vt:lpstr>MAST and translationStudio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Implementing MAST in translationStudio</vt:lpstr>
      <vt:lpstr>MAST Drafting Steps</vt:lpstr>
      <vt:lpstr>MAST Step 1: Consume</vt:lpstr>
      <vt:lpstr>MAST Step 2: Verbalize</vt:lpstr>
      <vt:lpstr>MAST Step 3: Chunk</vt:lpstr>
      <vt:lpstr>MAST Step 4: Blind Draft</vt:lpstr>
      <vt:lpstr>MAST Step 4: Blind Draft</vt:lpstr>
      <vt:lpstr>MAST Step 4: Blind Draft</vt:lpstr>
      <vt:lpstr>MAST Step 4: Blind Draft</vt:lpstr>
      <vt:lpstr>MAST Checking Steps</vt:lpstr>
      <vt:lpstr>Using translationStudio Resources in Checking</vt:lpstr>
      <vt:lpstr>Using translationStudio Resources</vt:lpstr>
      <vt:lpstr>Using translationNotes</vt:lpstr>
      <vt:lpstr>Using translationWords</vt:lpstr>
      <vt:lpstr>Using translationQuestions</vt:lpstr>
      <vt:lpstr>MAST Step 5: Self Edit</vt:lpstr>
      <vt:lpstr>MAST Step 5: Self Edit</vt:lpstr>
      <vt:lpstr>MAST Step 5: Self Edit</vt:lpstr>
      <vt:lpstr>MAST Step 5: Self Edit</vt:lpstr>
      <vt:lpstr>MAST Step 6: Peer Edit</vt:lpstr>
      <vt:lpstr>MAST Step 7: Important Terms Check </vt:lpstr>
      <vt:lpstr>MAST Step 8: Verse by Verse Check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advance</dc:title>
  <dc:creator>Pamela Gamer</dc:creator>
  <cp:lastModifiedBy>Pamela Gamer</cp:lastModifiedBy>
  <cp:revision>211</cp:revision>
  <cp:lastPrinted>2018-07-12T21:23:19Z</cp:lastPrinted>
  <dcterms:created xsi:type="dcterms:W3CDTF">2017-12-18T19:21:48Z</dcterms:created>
  <dcterms:modified xsi:type="dcterms:W3CDTF">2018-11-28T15:26:54Z</dcterms:modified>
</cp:coreProperties>
</file>