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8"/>
  </p:notesMasterIdLst>
  <p:handoutMasterIdLst>
    <p:handoutMasterId r:id="rId19"/>
  </p:handoutMasterIdLst>
  <p:sldIdLst>
    <p:sldId id="256" r:id="rId2"/>
    <p:sldId id="300" r:id="rId3"/>
    <p:sldId id="279" r:id="rId4"/>
    <p:sldId id="303" r:id="rId5"/>
    <p:sldId id="262" r:id="rId6"/>
    <p:sldId id="305" r:id="rId7"/>
    <p:sldId id="263" r:id="rId8"/>
    <p:sldId id="306" r:id="rId9"/>
    <p:sldId id="264" r:id="rId10"/>
    <p:sldId id="308" r:id="rId11"/>
    <p:sldId id="311" r:id="rId12"/>
    <p:sldId id="309" r:id="rId13"/>
    <p:sldId id="310" r:id="rId14"/>
    <p:sldId id="259" r:id="rId15"/>
    <p:sldId id="281" r:id="rId16"/>
    <p:sldId id="301" r:id="rId17"/>
  </p:sldIdLst>
  <p:sldSz cx="12192000" cy="6858000"/>
  <p:notesSz cx="9296400" cy="7010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A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86095" autoAdjust="0"/>
  </p:normalViewPr>
  <p:slideViewPr>
    <p:cSldViewPr snapToGrid="0">
      <p:cViewPr varScale="1">
        <p:scale>
          <a:sx n="64" d="100"/>
          <a:sy n="64" d="100"/>
        </p:scale>
        <p:origin x="90" y="22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0AB5B12-8375-44E9-9DE3-DAB08A83205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7E2332-5B98-466F-8292-69A36A5093F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265809" y="0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E1BD177A-307D-4817-A1B7-9D1B13D14424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1C3C3C-DC8F-4B64-B720-DFCB7C27D74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EF52C-B148-4A45-920E-988AFC1DF44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265809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137D4348-ED1B-45F6-81AF-28E85AE86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6984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09" y="0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C599EF31-6AEA-45D6-A346-68C25B1B42BF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46350" y="876300"/>
            <a:ext cx="4203700" cy="2365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73755"/>
            <a:ext cx="7437120" cy="2760345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09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F42FD7F-75AC-4945-AADB-25D3D6323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750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94997" indent="-194997" fontAlgn="base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 err="1"/>
              <a:t>translationStudio</a:t>
            </a:r>
            <a:r>
              <a:rPr lang="en-US" dirty="0"/>
              <a:t>-Android is a mobile app where translators can do offline translating. It can be downloaded for Android devices. </a:t>
            </a:r>
          </a:p>
          <a:p>
            <a:pPr marL="194997" indent="-194997" fontAlgn="base">
              <a:buFont typeface="Arial" panose="020B0604020202020204" pitchFamily="34" charset="0"/>
              <a:buChar char="•"/>
            </a:pPr>
            <a:r>
              <a:rPr lang="en-US" dirty="0"/>
              <a:t>The tool named </a:t>
            </a:r>
            <a:r>
              <a:rPr lang="en-US" dirty="0" err="1"/>
              <a:t>translationStudio</a:t>
            </a:r>
            <a:r>
              <a:rPr lang="en-US" dirty="0"/>
              <a:t> was created by Distant Shore Media programmers so that anyone with an Android tablet can translate the Bible into their heart language.</a:t>
            </a:r>
          </a:p>
          <a:p>
            <a:pPr marL="194997" indent="-194997" fontAlgn="base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 err="1"/>
              <a:t>translationStudio</a:t>
            </a:r>
            <a:r>
              <a:rPr lang="en-US" dirty="0"/>
              <a:t> tool is open source (without cost) and copyright free (content is not copyrighted against translation)</a:t>
            </a:r>
          </a:p>
          <a:p>
            <a:pPr marL="714983" lvl="1" indent="-194997" fontAlgn="base">
              <a:buFont typeface="Arial" panose="020B0604020202020204" pitchFamily="34" charset="0"/>
              <a:buChar char="•"/>
            </a:pPr>
            <a:r>
              <a:rPr lang="en-US" dirty="0"/>
              <a:t>Most Bibles and resources are copyrighted – can’t use as a translation source unless receiving permission from publisher, often involving paying royalties. For example, if you translate out of a single source, it is considered plagiarism to publish. You must use at least 3 sources for it not to be plagiarism. </a:t>
            </a:r>
          </a:p>
          <a:p>
            <a:pPr marL="194997" indent="-194997" fontAlgn="base">
              <a:buFont typeface="Arial" panose="020B0604020202020204" pitchFamily="34" charset="0"/>
              <a:buChar char="•"/>
            </a:pPr>
            <a:r>
              <a:rPr lang="en-US" dirty="0"/>
              <a:t>It contains the content that needs to be translated as well as </a:t>
            </a:r>
            <a:r>
              <a:rPr lang="en-US" dirty="0" err="1"/>
              <a:t>translationHelps</a:t>
            </a:r>
            <a:r>
              <a:rPr lang="en-US" dirty="0"/>
              <a:t> (Bible resources – notes, words, questions) . </a:t>
            </a:r>
          </a:p>
          <a:p>
            <a:pPr marL="194997" indent="-194997" fontAlgn="base">
              <a:buFont typeface="Arial" panose="020B0604020202020204" pitchFamily="34" charset="0"/>
              <a:buChar char="•"/>
            </a:pPr>
            <a:r>
              <a:rPr lang="en-US" dirty="0"/>
              <a:t>Information can be shared directly from device to device and finished content can be uploaded to Door43 and digitally published.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6609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862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94997" indent="-194997" fontAlgn="base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 err="1"/>
              <a:t>translationStudio</a:t>
            </a:r>
            <a:r>
              <a:rPr lang="en-US" dirty="0"/>
              <a:t>-Android is a mobile app where translators can do offline translating. It can be downloaded for Android devices. </a:t>
            </a:r>
          </a:p>
          <a:p>
            <a:pPr marL="194997" indent="-194997" fontAlgn="base">
              <a:buFont typeface="Arial" panose="020B0604020202020204" pitchFamily="34" charset="0"/>
              <a:buChar char="•"/>
            </a:pPr>
            <a:r>
              <a:rPr lang="en-US" dirty="0"/>
              <a:t>The tool named </a:t>
            </a:r>
            <a:r>
              <a:rPr lang="en-US" dirty="0" err="1"/>
              <a:t>translationStudio</a:t>
            </a:r>
            <a:r>
              <a:rPr lang="en-US" dirty="0"/>
              <a:t> was created by Distant Shore Media programmers so that anyone with an Android tablet can translate the Bible into their heart language.</a:t>
            </a:r>
          </a:p>
          <a:p>
            <a:pPr marL="194997" indent="-194997" fontAlgn="base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 err="1"/>
              <a:t>translationStudio</a:t>
            </a:r>
            <a:r>
              <a:rPr lang="en-US" dirty="0"/>
              <a:t> tool is open source (without cost) and copyright free (content is not copyrighted against translation)</a:t>
            </a:r>
          </a:p>
          <a:p>
            <a:pPr marL="714983" lvl="1" indent="-194997" fontAlgn="base">
              <a:buFont typeface="Arial" panose="020B0604020202020204" pitchFamily="34" charset="0"/>
              <a:buChar char="•"/>
            </a:pPr>
            <a:r>
              <a:rPr lang="en-US" dirty="0"/>
              <a:t>Most Bibles and resources are copyrighted – can’t use as a translation source unless receiving permission from publisher, often involving paying royalties. For example, if you translate out of a single source, it is considered plagiarism to publish. You must use at least 3 sources for it not to be plagiarism. </a:t>
            </a:r>
          </a:p>
          <a:p>
            <a:pPr marL="194997" indent="-194997" fontAlgn="base">
              <a:buFont typeface="Arial" panose="020B0604020202020204" pitchFamily="34" charset="0"/>
              <a:buChar char="•"/>
            </a:pPr>
            <a:r>
              <a:rPr lang="en-US" dirty="0"/>
              <a:t>It contains the content that needs to be translated as well as </a:t>
            </a:r>
            <a:r>
              <a:rPr lang="en-US" dirty="0" err="1"/>
              <a:t>translationHelps</a:t>
            </a:r>
            <a:r>
              <a:rPr lang="en-US" dirty="0"/>
              <a:t> (Bible resources – notes, words, questions) . </a:t>
            </a:r>
          </a:p>
          <a:p>
            <a:pPr marL="194997" indent="-194997" fontAlgn="base">
              <a:buFont typeface="Arial" panose="020B0604020202020204" pitchFamily="34" charset="0"/>
              <a:buChar char="•"/>
            </a:pPr>
            <a:r>
              <a:rPr lang="en-US" dirty="0"/>
              <a:t>Information can be shared directly from device to device and finished content can be uploaded to Door43 and digitally published.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035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640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707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6714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0271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6211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8232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2444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1630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531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308728"/>
            <a:ext cx="10018713" cy="8979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423447"/>
            <a:ext cx="10018713" cy="4367753"/>
          </a:xfrm>
        </p:spPr>
        <p:txBody>
          <a:bodyPr anchor="t" anchorCtr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090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389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722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423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2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815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082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847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071B87F-141C-4871-A01A-50F139738E5B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030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EB508D97-84FB-49B8-A4EC-4D4F02AD93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4847" y="450161"/>
            <a:ext cx="10123674" cy="2616199"/>
          </a:xfrm>
        </p:spPr>
        <p:txBody>
          <a:bodyPr>
            <a:normAutofit/>
          </a:bodyPr>
          <a:lstStyle/>
          <a:p>
            <a:r>
              <a:rPr lang="en-US" dirty="0"/>
              <a:t>translationStudio for Android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0F3EC3EB-938A-4006-B37E-B3F5CFA9EE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30875" y="3066360"/>
            <a:ext cx="6987645" cy="1388534"/>
          </a:xfrm>
        </p:spPr>
        <p:txBody>
          <a:bodyPr>
            <a:normAutofit/>
          </a:bodyPr>
          <a:lstStyle/>
          <a:p>
            <a:r>
              <a:rPr lang="en-US" sz="3600"/>
              <a:t>Performing Navigation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9035754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48D687F-830E-47F2-B26B-AF6A96802F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5688" y="2620006"/>
            <a:ext cx="7307843" cy="413461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E42860E-347A-4485-9281-D4011F82F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Types of Screens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B00EF22-7C99-48D0-A07E-EA8B4FC8FBB7}"/>
              </a:ext>
            </a:extLst>
          </p:cNvPr>
          <p:cNvSpPr txBox="1">
            <a:spLocks/>
          </p:cNvSpPr>
          <p:nvPr/>
        </p:nvSpPr>
        <p:spPr>
          <a:xfrm>
            <a:off x="1575814" y="1536995"/>
            <a:ext cx="10018713" cy="43677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2"/>
            </a:pPr>
            <a:r>
              <a:rPr lang="en-US" i="1" dirty="0"/>
              <a:t>Project: </a:t>
            </a:r>
            <a:r>
              <a:rPr lang="en-US" dirty="0"/>
              <a:t>Your working area for a single project. </a:t>
            </a:r>
          </a:p>
          <a:p>
            <a:pPr marL="457200" lvl="1" indent="0">
              <a:buNone/>
            </a:pPr>
            <a:r>
              <a:rPr lang="en-US" dirty="0"/>
              <a:t>Has 3 different views: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i="1" dirty="0"/>
              <a:t>Chapter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i="1" dirty="0"/>
              <a:t>Chunk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i="1" dirty="0"/>
              <a:t>Check</a:t>
            </a:r>
          </a:p>
          <a:p>
            <a:pPr lvl="1"/>
            <a:endParaRPr lang="en-US" i="1" dirty="0"/>
          </a:p>
          <a:p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endParaRPr lang="en-US" i="1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EEB7D72-2E36-4ED4-BBEE-E36D56439AFC}"/>
              </a:ext>
            </a:extLst>
          </p:cNvPr>
          <p:cNvCxnSpPr>
            <a:cxnSpLocks/>
          </p:cNvCxnSpPr>
          <p:nvPr/>
        </p:nvCxnSpPr>
        <p:spPr>
          <a:xfrm flipV="1">
            <a:off x="3560782" y="3585089"/>
            <a:ext cx="1237433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39F14D3-F227-4045-921D-A7E67FD99726}"/>
              </a:ext>
            </a:extLst>
          </p:cNvPr>
          <p:cNvSpPr txBox="1">
            <a:spLocks/>
          </p:cNvSpPr>
          <p:nvPr/>
        </p:nvSpPr>
        <p:spPr>
          <a:xfrm>
            <a:off x="1595698" y="3891250"/>
            <a:ext cx="10018713" cy="43677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Check view with</a:t>
            </a:r>
            <a:br>
              <a:rPr lang="en-US" dirty="0"/>
            </a:br>
            <a:r>
              <a:rPr lang="en-US" dirty="0"/>
              <a:t>English ULB source </a:t>
            </a:r>
            <a:br>
              <a:rPr lang="en-US" dirty="0"/>
            </a:br>
            <a:r>
              <a:rPr lang="en-US" dirty="0"/>
              <a:t>text has </a:t>
            </a:r>
            <a:br>
              <a:rPr lang="en-US" dirty="0"/>
            </a:br>
            <a:r>
              <a:rPr lang="en-US" dirty="0"/>
              <a:t>helpful resources</a:t>
            </a:r>
            <a:br>
              <a:rPr lang="en-US" dirty="0"/>
            </a:br>
            <a:r>
              <a:rPr lang="en-US" dirty="0"/>
              <a:t>(swipe left to see)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i="1" dirty="0"/>
          </a:p>
          <a:p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endParaRPr lang="en-US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1FC886A-8F85-46DA-9BAB-4CD954EE5174}"/>
              </a:ext>
            </a:extLst>
          </p:cNvPr>
          <p:cNvSpPr txBox="1"/>
          <p:nvPr/>
        </p:nvSpPr>
        <p:spPr>
          <a:xfrm>
            <a:off x="6016587" y="2230796"/>
            <a:ext cx="5200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Check view with source, translation, and resources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F9BDECA-7AC7-42EA-9D88-553188035248}"/>
              </a:ext>
            </a:extLst>
          </p:cNvPr>
          <p:cNvGrpSpPr/>
          <p:nvPr/>
        </p:nvGrpSpPr>
        <p:grpSpPr>
          <a:xfrm rot="19370223">
            <a:off x="4265915" y="2491231"/>
            <a:ext cx="7504313" cy="2800036"/>
            <a:chOff x="3556044" y="3725875"/>
            <a:chExt cx="7422719" cy="2800036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9019F526-2470-4D70-B1CE-BA44B5295ECE}"/>
                </a:ext>
              </a:extLst>
            </p:cNvPr>
            <p:cNvCxnSpPr>
              <a:cxnSpLocks/>
            </p:cNvCxnSpPr>
            <p:nvPr/>
          </p:nvCxnSpPr>
          <p:spPr>
            <a:xfrm rot="2229777" flipV="1">
              <a:off x="3556044" y="3725875"/>
              <a:ext cx="5607698" cy="223714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307955E-5055-439A-AFF4-1567CA45FBAB}"/>
                </a:ext>
              </a:extLst>
            </p:cNvPr>
            <p:cNvSpPr/>
            <p:nvPr/>
          </p:nvSpPr>
          <p:spPr>
            <a:xfrm rot="18227749">
              <a:off x="9683595" y="5230742"/>
              <a:ext cx="744884" cy="1845453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9C4CC874-7B4B-4252-89C1-0EB672EA0A14}"/>
              </a:ext>
            </a:extLst>
          </p:cNvPr>
          <p:cNvSpPr/>
          <p:nvPr/>
        </p:nvSpPr>
        <p:spPr>
          <a:xfrm>
            <a:off x="5978222" y="2238286"/>
            <a:ext cx="5238827" cy="34218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294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48D687F-830E-47F2-B26B-AF6A96802F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5688" y="2620006"/>
            <a:ext cx="7307843" cy="413461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E42860E-347A-4485-9281-D4011F82F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Types of Screens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B00EF22-7C99-48D0-A07E-EA8B4FC8FBB7}"/>
              </a:ext>
            </a:extLst>
          </p:cNvPr>
          <p:cNvSpPr txBox="1">
            <a:spLocks/>
          </p:cNvSpPr>
          <p:nvPr/>
        </p:nvSpPr>
        <p:spPr>
          <a:xfrm>
            <a:off x="1575814" y="1536995"/>
            <a:ext cx="10018713" cy="43677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2"/>
            </a:pPr>
            <a:r>
              <a:rPr lang="en-US" i="1" dirty="0"/>
              <a:t>Project: </a:t>
            </a:r>
            <a:r>
              <a:rPr lang="en-US" dirty="0"/>
              <a:t>Your working area for a single project. </a:t>
            </a:r>
          </a:p>
          <a:p>
            <a:pPr marL="457200" lvl="1" indent="0">
              <a:buNone/>
            </a:pPr>
            <a:r>
              <a:rPr lang="en-US" dirty="0"/>
              <a:t>Has 3 different views: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i="1" dirty="0"/>
              <a:t>Chapter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i="1" dirty="0"/>
              <a:t>Chunk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i="1" dirty="0"/>
              <a:t>Check</a:t>
            </a:r>
          </a:p>
          <a:p>
            <a:pPr lvl="1"/>
            <a:endParaRPr lang="en-US" i="1" dirty="0"/>
          </a:p>
          <a:p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endParaRPr lang="en-US" i="1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EEB7D72-2E36-4ED4-BBEE-E36D56439AFC}"/>
              </a:ext>
            </a:extLst>
          </p:cNvPr>
          <p:cNvCxnSpPr>
            <a:cxnSpLocks/>
          </p:cNvCxnSpPr>
          <p:nvPr/>
        </p:nvCxnSpPr>
        <p:spPr>
          <a:xfrm flipV="1">
            <a:off x="3560782" y="3585089"/>
            <a:ext cx="1237433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39F14D3-F227-4045-921D-A7E67FD99726}"/>
              </a:ext>
            </a:extLst>
          </p:cNvPr>
          <p:cNvSpPr txBox="1">
            <a:spLocks/>
          </p:cNvSpPr>
          <p:nvPr/>
        </p:nvSpPr>
        <p:spPr>
          <a:xfrm>
            <a:off x="1595698" y="4026160"/>
            <a:ext cx="10018713" cy="43677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Check view with</a:t>
            </a:r>
            <a:br>
              <a:rPr lang="en-US" dirty="0"/>
            </a:br>
            <a:r>
              <a:rPr lang="en-US" dirty="0"/>
              <a:t>English ULB source </a:t>
            </a:r>
            <a:br>
              <a:rPr lang="en-US" dirty="0"/>
            </a:br>
            <a:r>
              <a:rPr lang="en-US" dirty="0"/>
              <a:t>text has </a:t>
            </a:r>
            <a:br>
              <a:rPr lang="en-US" dirty="0"/>
            </a:br>
            <a:r>
              <a:rPr lang="en-US" dirty="0"/>
              <a:t>helpful resources</a:t>
            </a:r>
            <a:br>
              <a:rPr lang="en-US" dirty="0"/>
            </a:br>
            <a:r>
              <a:rPr lang="en-US" dirty="0"/>
              <a:t>(swipe left to see)</a:t>
            </a:r>
          </a:p>
          <a:p>
            <a:pPr lvl="1"/>
            <a:r>
              <a:rPr lang="en-US" dirty="0"/>
              <a:t>Edit by tapping </a:t>
            </a:r>
            <a:br>
              <a:rPr lang="en-US" dirty="0"/>
            </a:br>
            <a:r>
              <a:rPr lang="en-US" dirty="0"/>
              <a:t>the pencil.</a:t>
            </a:r>
          </a:p>
          <a:p>
            <a:endParaRPr lang="en-US" i="1" dirty="0"/>
          </a:p>
          <a:p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endParaRPr lang="en-US" i="1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969CD72-80A0-4AAE-AA7A-500857CCF8F2}"/>
              </a:ext>
            </a:extLst>
          </p:cNvPr>
          <p:cNvGrpSpPr/>
          <p:nvPr/>
        </p:nvGrpSpPr>
        <p:grpSpPr>
          <a:xfrm rot="19370223">
            <a:off x="4099691" y="2784735"/>
            <a:ext cx="5900928" cy="2882619"/>
            <a:chOff x="3855873" y="3827778"/>
            <a:chExt cx="5836767" cy="2882619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D41A9FF4-6DAE-431D-8AE3-178415E15295}"/>
                </a:ext>
              </a:extLst>
            </p:cNvPr>
            <p:cNvCxnSpPr>
              <a:cxnSpLocks/>
            </p:cNvCxnSpPr>
            <p:nvPr/>
          </p:nvCxnSpPr>
          <p:spPr>
            <a:xfrm rot="2229777" flipV="1">
              <a:off x="3855873" y="3827778"/>
              <a:ext cx="5059350" cy="288261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7FC9D6F-B488-4CF9-B5B2-177DB3653BA0}"/>
                </a:ext>
              </a:extLst>
            </p:cNvPr>
            <p:cNvSpPr/>
            <p:nvPr/>
          </p:nvSpPr>
          <p:spPr>
            <a:xfrm>
              <a:off x="9292530" y="5465357"/>
              <a:ext cx="400110" cy="40011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01FC886A-8F85-46DA-9BAB-4CD954EE5174}"/>
              </a:ext>
            </a:extLst>
          </p:cNvPr>
          <p:cNvSpPr txBox="1"/>
          <p:nvPr/>
        </p:nvSpPr>
        <p:spPr>
          <a:xfrm>
            <a:off x="6016587" y="2230796"/>
            <a:ext cx="5200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Check view with source, translation, and resources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6C2ECF6-F16D-41AB-BC20-A271C0ABEB4B}"/>
              </a:ext>
            </a:extLst>
          </p:cNvPr>
          <p:cNvSpPr/>
          <p:nvPr/>
        </p:nvSpPr>
        <p:spPr>
          <a:xfrm>
            <a:off x="5978222" y="2238286"/>
            <a:ext cx="5238827" cy="34218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641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70A3B2D-02D1-476C-8A99-8954EE4D98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0553" y="2600127"/>
            <a:ext cx="7342978" cy="41544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E42860E-347A-4485-9281-D4011F82F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Types of Screens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B00EF22-7C99-48D0-A07E-EA8B4FC8FBB7}"/>
              </a:ext>
            </a:extLst>
          </p:cNvPr>
          <p:cNvSpPr txBox="1">
            <a:spLocks/>
          </p:cNvSpPr>
          <p:nvPr/>
        </p:nvSpPr>
        <p:spPr>
          <a:xfrm>
            <a:off x="1575814" y="1536995"/>
            <a:ext cx="10018713" cy="43677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2"/>
            </a:pPr>
            <a:r>
              <a:rPr lang="en-US" i="1" dirty="0"/>
              <a:t>Project: </a:t>
            </a:r>
            <a:r>
              <a:rPr lang="en-US" dirty="0"/>
              <a:t>Your working area for a single project. </a:t>
            </a:r>
          </a:p>
          <a:p>
            <a:pPr marL="457200" lvl="1" indent="0">
              <a:buNone/>
            </a:pPr>
            <a:r>
              <a:rPr lang="en-US" dirty="0"/>
              <a:t>Has 3 different views: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i="1" dirty="0"/>
              <a:t>Chapter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i="1" dirty="0"/>
              <a:t>Chunk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i="1" dirty="0"/>
              <a:t>Check</a:t>
            </a:r>
          </a:p>
          <a:p>
            <a:pPr lvl="1"/>
            <a:endParaRPr lang="en-US" i="1" dirty="0"/>
          </a:p>
          <a:p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endParaRPr lang="en-US" i="1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EEB7D72-2E36-4ED4-BBEE-E36D56439AFC}"/>
              </a:ext>
            </a:extLst>
          </p:cNvPr>
          <p:cNvCxnSpPr>
            <a:cxnSpLocks/>
          </p:cNvCxnSpPr>
          <p:nvPr/>
        </p:nvCxnSpPr>
        <p:spPr>
          <a:xfrm flipV="1">
            <a:off x="3560782" y="3585089"/>
            <a:ext cx="1237433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39F14D3-F227-4045-921D-A7E67FD99726}"/>
              </a:ext>
            </a:extLst>
          </p:cNvPr>
          <p:cNvSpPr txBox="1">
            <a:spLocks/>
          </p:cNvSpPr>
          <p:nvPr/>
        </p:nvSpPr>
        <p:spPr>
          <a:xfrm>
            <a:off x="1575814" y="3720871"/>
            <a:ext cx="2989950" cy="43677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Drag verse markers to correct locations.</a:t>
            </a:r>
          </a:p>
          <a:p>
            <a:endParaRPr lang="en-US" i="1" dirty="0"/>
          </a:p>
          <a:p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endParaRPr lang="en-US" i="1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41A9FF4-6DAE-431D-8AE3-178415E15295}"/>
              </a:ext>
            </a:extLst>
          </p:cNvPr>
          <p:cNvCxnSpPr>
            <a:cxnSpLocks/>
          </p:cNvCxnSpPr>
          <p:nvPr/>
        </p:nvCxnSpPr>
        <p:spPr>
          <a:xfrm flipV="1">
            <a:off x="3889612" y="3915454"/>
            <a:ext cx="3562066" cy="113421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1FC886A-8F85-46DA-9BAB-4CD954EE5174}"/>
              </a:ext>
            </a:extLst>
          </p:cNvPr>
          <p:cNvSpPr txBox="1"/>
          <p:nvPr/>
        </p:nvSpPr>
        <p:spPr>
          <a:xfrm>
            <a:off x="6016587" y="2230796"/>
            <a:ext cx="5200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Check view with source, translation, and resources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C535174-013A-4E4D-8377-D670C65A6C3F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093480">
            <a:off x="7568372" y="3583115"/>
            <a:ext cx="809162" cy="809007"/>
          </a:xfrm>
          <a:prstGeom prst="rect">
            <a:avLst/>
          </a:prstGeom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A57EAAA-146B-4457-B362-4FC999429238}"/>
              </a:ext>
            </a:extLst>
          </p:cNvPr>
          <p:cNvSpPr/>
          <p:nvPr/>
        </p:nvSpPr>
        <p:spPr>
          <a:xfrm>
            <a:off x="5978222" y="2238286"/>
            <a:ext cx="5238827" cy="34218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09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C69915C-CD2D-4201-B483-CF29D507D1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8215" y="2627093"/>
            <a:ext cx="7295316" cy="41275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E42860E-347A-4485-9281-D4011F82F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Types of Screens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B00EF22-7C99-48D0-A07E-EA8B4FC8FBB7}"/>
              </a:ext>
            </a:extLst>
          </p:cNvPr>
          <p:cNvSpPr txBox="1">
            <a:spLocks/>
          </p:cNvSpPr>
          <p:nvPr/>
        </p:nvSpPr>
        <p:spPr>
          <a:xfrm>
            <a:off x="1575814" y="1536995"/>
            <a:ext cx="10018713" cy="43677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2"/>
            </a:pPr>
            <a:r>
              <a:rPr lang="en-US" i="1" dirty="0"/>
              <a:t>Project: </a:t>
            </a:r>
            <a:r>
              <a:rPr lang="en-US" dirty="0"/>
              <a:t>Your working area for a single project. </a:t>
            </a:r>
          </a:p>
          <a:p>
            <a:pPr marL="457200" lvl="1" indent="0">
              <a:buNone/>
            </a:pPr>
            <a:r>
              <a:rPr lang="en-US" dirty="0"/>
              <a:t>Has 3 different views: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i="1" dirty="0"/>
              <a:t>Chapter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i="1" dirty="0"/>
              <a:t>Chunk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i="1" dirty="0"/>
              <a:t>Check</a:t>
            </a:r>
          </a:p>
          <a:p>
            <a:pPr lvl="1"/>
            <a:endParaRPr lang="en-US" i="1" dirty="0"/>
          </a:p>
          <a:p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endParaRPr lang="en-US" i="1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EEB7D72-2E36-4ED4-BBEE-E36D56439AFC}"/>
              </a:ext>
            </a:extLst>
          </p:cNvPr>
          <p:cNvCxnSpPr>
            <a:cxnSpLocks/>
          </p:cNvCxnSpPr>
          <p:nvPr/>
        </p:nvCxnSpPr>
        <p:spPr>
          <a:xfrm flipV="1">
            <a:off x="3560782" y="3585089"/>
            <a:ext cx="1237433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41A9FF4-6DAE-431D-8AE3-178415E15295}"/>
              </a:ext>
            </a:extLst>
          </p:cNvPr>
          <p:cNvCxnSpPr>
            <a:cxnSpLocks/>
          </p:cNvCxnSpPr>
          <p:nvPr/>
        </p:nvCxnSpPr>
        <p:spPr>
          <a:xfrm>
            <a:off x="3302759" y="5904749"/>
            <a:ext cx="6045957" cy="59271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1FC886A-8F85-46DA-9BAB-4CD954EE5174}"/>
              </a:ext>
            </a:extLst>
          </p:cNvPr>
          <p:cNvSpPr txBox="1"/>
          <p:nvPr/>
        </p:nvSpPr>
        <p:spPr>
          <a:xfrm>
            <a:off x="6016587" y="2230796"/>
            <a:ext cx="5200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Check view with source, translation, and resources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C535174-013A-4E4D-8377-D670C65A6C3F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093480">
            <a:off x="9574593" y="6095397"/>
            <a:ext cx="809162" cy="809007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A220DC9B-74BB-4898-BA0A-8CCCD7CD1248}"/>
              </a:ext>
            </a:extLst>
          </p:cNvPr>
          <p:cNvSpPr txBox="1">
            <a:spLocks/>
          </p:cNvSpPr>
          <p:nvPr/>
        </p:nvSpPr>
        <p:spPr>
          <a:xfrm>
            <a:off x="1575814" y="4096205"/>
            <a:ext cx="2989950" cy="43677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Drag verse markers to correct locations.</a:t>
            </a:r>
          </a:p>
          <a:p>
            <a:pPr lvl="1"/>
            <a:r>
              <a:rPr lang="en-US" dirty="0"/>
              <a:t>Mark chunk as done</a:t>
            </a:r>
          </a:p>
          <a:p>
            <a:endParaRPr lang="en-US" i="1" dirty="0"/>
          </a:p>
          <a:p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endParaRPr lang="en-US" i="1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7FEF276-57E2-4E8A-9767-580B651980C0}"/>
              </a:ext>
            </a:extLst>
          </p:cNvPr>
          <p:cNvSpPr/>
          <p:nvPr/>
        </p:nvSpPr>
        <p:spPr>
          <a:xfrm>
            <a:off x="5978222" y="2238286"/>
            <a:ext cx="5238827" cy="34218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696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C84341C-5B8B-485B-85B3-78FD0E376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Click 3 dots in lower left (or right if holding tablet vertically):</a:t>
            </a:r>
          </a:p>
          <a:p>
            <a:r>
              <a:rPr lang="en-US" dirty="0"/>
              <a:t>2 different menus from the 2 different screens:</a:t>
            </a:r>
          </a:p>
          <a:p>
            <a:pPr lvl="1"/>
            <a:r>
              <a:rPr lang="en-US" dirty="0"/>
              <a:t>On the Home screen: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E30B00-68D5-41F5-BE4F-90F2CE4BB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Options (3-dot) Menu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40D7ACB-1219-4A18-B8A9-7259AE3CF9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2495" y="634999"/>
            <a:ext cx="1286171" cy="114326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3ECA7F0-4B5A-4A4C-B932-84614CBD00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6757" y="2958418"/>
            <a:ext cx="2304181" cy="3326458"/>
          </a:xfrm>
          <a:prstGeom prst="rect">
            <a:avLst/>
          </a:prstGeom>
        </p:spPr>
      </p:pic>
      <p:sp>
        <p:nvSpPr>
          <p:cNvPr id="13" name="Content Placeholder 7">
            <a:extLst>
              <a:ext uri="{FF2B5EF4-FFF2-40B4-BE49-F238E27FC236}">
                <a16:creationId xmlns:a16="http://schemas.microsoft.com/office/drawing/2014/main" id="{F6B0C15B-EE63-406B-9758-2B3068B42563}"/>
              </a:ext>
            </a:extLst>
          </p:cNvPr>
          <p:cNvSpPr txBox="1">
            <a:spLocks/>
          </p:cNvSpPr>
          <p:nvPr/>
        </p:nvSpPr>
        <p:spPr>
          <a:xfrm>
            <a:off x="6452570" y="2463503"/>
            <a:ext cx="3722146" cy="67772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On the Project screen: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59186C0-14EA-4916-B947-DE391EB11C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21579" y="2958418"/>
            <a:ext cx="2217639" cy="332645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7A16F1A-506D-4DCA-AD20-5805F2FC8688}"/>
              </a:ext>
            </a:extLst>
          </p:cNvPr>
          <p:cNvSpPr txBox="1"/>
          <p:nvPr/>
        </p:nvSpPr>
        <p:spPr>
          <a:xfrm>
            <a:off x="4391732" y="2937568"/>
            <a:ext cx="2197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Source/target language files, </a:t>
            </a:r>
            <a:r>
              <a:rPr lang="en-US" dirty="0" err="1"/>
              <a:t>tS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961DFD-5145-4B5E-9A5A-494331901726}"/>
              </a:ext>
            </a:extLst>
          </p:cNvPr>
          <p:cNvSpPr txBox="1"/>
          <p:nvPr/>
        </p:nvSpPr>
        <p:spPr>
          <a:xfrm>
            <a:off x="4391732" y="3604886"/>
            <a:ext cx="2220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Project or source text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B1268C3-1AD3-4D65-8C73-73693702BB81}"/>
              </a:ext>
            </a:extLst>
          </p:cNvPr>
          <p:cNvSpPr txBox="1"/>
          <p:nvPr/>
        </p:nvSpPr>
        <p:spPr>
          <a:xfrm>
            <a:off x="4391732" y="4171362"/>
            <a:ext cx="140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Report a bug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4FDF68C-6191-46CA-BAFB-F4200B75715E}"/>
              </a:ext>
            </a:extLst>
          </p:cNvPr>
          <p:cNvSpPr txBox="1"/>
          <p:nvPr/>
        </p:nvSpPr>
        <p:spPr>
          <a:xfrm>
            <a:off x="4391732" y="4983361"/>
            <a:ext cx="19794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 out (so you can log in as a different user)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6BFFF9E-02C5-40BD-8E3C-D19D98EC79E5}"/>
              </a:ext>
            </a:extLst>
          </p:cNvPr>
          <p:cNvSpPr txBox="1"/>
          <p:nvPr/>
        </p:nvSpPr>
        <p:spPr>
          <a:xfrm>
            <a:off x="9337149" y="3565032"/>
            <a:ext cx="2450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Prepare for publishing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33DEA7E-A3D6-4B48-A841-93E600C1D2D2}"/>
              </a:ext>
            </a:extLst>
          </p:cNvPr>
          <p:cNvSpPr txBox="1"/>
          <p:nvPr/>
        </p:nvSpPr>
        <p:spPr>
          <a:xfrm>
            <a:off x="9337149" y="2978884"/>
            <a:ext cx="2444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Return to Home screen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4F7B73-FD75-4903-929E-7D61D48503E9}"/>
              </a:ext>
            </a:extLst>
          </p:cNvPr>
          <p:cNvSpPr txBox="1"/>
          <p:nvPr/>
        </p:nvSpPr>
        <p:spPr>
          <a:xfrm>
            <a:off x="9337149" y="4050338"/>
            <a:ext cx="2450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Upload to Door43 or export to a file 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E0F06E1-8CEF-4361-9CD8-17ED1B13ED9F}"/>
              </a:ext>
            </a:extLst>
          </p:cNvPr>
          <p:cNvCxnSpPr>
            <a:cxnSpLocks/>
            <a:endCxn id="17" idx="3"/>
          </p:cNvCxnSpPr>
          <p:nvPr/>
        </p:nvCxnSpPr>
        <p:spPr>
          <a:xfrm flipH="1" flipV="1">
            <a:off x="5798207" y="4356028"/>
            <a:ext cx="1155154" cy="108899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07978208-C86E-4CFE-8333-2D0770795E29}"/>
              </a:ext>
            </a:extLst>
          </p:cNvPr>
          <p:cNvSpPr/>
          <p:nvPr/>
        </p:nvSpPr>
        <p:spPr>
          <a:xfrm>
            <a:off x="1933731" y="5848785"/>
            <a:ext cx="7570608" cy="49641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31F1534-FAA4-4796-8ED2-C7437CBAF66E}"/>
              </a:ext>
            </a:extLst>
          </p:cNvPr>
          <p:cNvSpPr txBox="1"/>
          <p:nvPr/>
        </p:nvSpPr>
        <p:spPr>
          <a:xfrm>
            <a:off x="4371842" y="5884273"/>
            <a:ext cx="2534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Modify program settings</a:t>
            </a:r>
          </a:p>
        </p:txBody>
      </p:sp>
    </p:spTree>
    <p:extLst>
      <p:ext uri="{BB962C8B-B14F-4D97-AF65-F5344CB8AC3E}">
        <p14:creationId xmlns:p14="http://schemas.microsoft.com/office/powerpoint/2010/main" val="1119306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bldLvl="2"/>
      <p:bldP spid="13" grpId="0" build="p"/>
      <p:bldP spid="15" grpId="0"/>
      <p:bldP spid="16" grpId="0"/>
      <p:bldP spid="17" grpId="0"/>
      <p:bldP spid="18" grpId="0"/>
      <p:bldP spid="19" grpId="0"/>
      <p:bldP spid="20" grpId="0"/>
      <p:bldP spid="21" grpId="0"/>
      <p:bldP spid="29" grpId="0" animBg="1"/>
      <p:bldP spid="2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28ABD-06AC-45BC-868C-834BFAFE4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to the Home Screen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4AD09-9BF5-446C-B828-EF8A3E5B6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23447"/>
            <a:ext cx="10018713" cy="959989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Tap the 3 dots to open options menu.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Tap Home.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2928C94-75F9-4666-802D-4FF2BCEC88AB}"/>
              </a:ext>
            </a:extLst>
          </p:cNvPr>
          <p:cNvGrpSpPr/>
          <p:nvPr/>
        </p:nvGrpSpPr>
        <p:grpSpPr>
          <a:xfrm>
            <a:off x="1484310" y="2383436"/>
            <a:ext cx="6835515" cy="4086332"/>
            <a:chOff x="1484310" y="2383436"/>
            <a:chExt cx="6835515" cy="408633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DD19B2A-4E88-4FD2-87A0-E136C2EA0F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84310" y="2383436"/>
              <a:ext cx="6835515" cy="386738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EA76D1A-BD8D-4F23-9F57-E7E04DA9BA65}"/>
                </a:ext>
              </a:extLst>
            </p:cNvPr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093480">
              <a:off x="1644797" y="5660683"/>
              <a:ext cx="809162" cy="809007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D2D05E7A-4FF3-4B94-A03E-4C72275B654C}"/>
              </a:ext>
            </a:extLst>
          </p:cNvPr>
          <p:cNvGrpSpPr/>
          <p:nvPr/>
        </p:nvGrpSpPr>
        <p:grpSpPr>
          <a:xfrm>
            <a:off x="6259107" y="1903441"/>
            <a:ext cx="6835515" cy="3867380"/>
            <a:chOff x="7468027" y="1903441"/>
            <a:chExt cx="6835515" cy="386738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1B4E864-360F-44CA-9E6A-A4AE4DA112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468027" y="1903441"/>
              <a:ext cx="6835515" cy="386738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825EDF9-B523-4EE5-96DA-FA8867710CBD}"/>
                </a:ext>
              </a:extLst>
            </p:cNvPr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093480">
              <a:off x="8002582" y="3672625"/>
              <a:ext cx="809162" cy="809007"/>
            </a:xfrm>
            <a:prstGeom prst="rect">
              <a:avLst/>
            </a:prstGeom>
          </p:spPr>
        </p:pic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5F58FEE-C331-4314-B4FB-F7F6126990F2}"/>
              </a:ext>
            </a:extLst>
          </p:cNvPr>
          <p:cNvCxnSpPr>
            <a:endCxn id="6" idx="0"/>
          </p:cNvCxnSpPr>
          <p:nvPr/>
        </p:nvCxnSpPr>
        <p:spPr>
          <a:xfrm flipH="1">
            <a:off x="1658460" y="1753849"/>
            <a:ext cx="1534445" cy="42073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06061D6-C470-43D1-AB10-413B655AA90B}"/>
              </a:ext>
            </a:extLst>
          </p:cNvPr>
          <p:cNvCxnSpPr>
            <a:cxnSpLocks/>
          </p:cNvCxnSpPr>
          <p:nvPr/>
        </p:nvCxnSpPr>
        <p:spPr>
          <a:xfrm>
            <a:off x="3269105" y="2074120"/>
            <a:ext cx="2990002" cy="19380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9927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89B76-491D-4376-A986-0496E00BB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 You Learn?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91E74-C58F-4BD6-B724-A5405BF85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32875"/>
            <a:ext cx="6305675" cy="43583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In this presentation you learned to:</a:t>
            </a:r>
          </a:p>
          <a:p>
            <a:r>
              <a:rPr lang="en-US" dirty="0"/>
              <a:t>List the two tS screens</a:t>
            </a:r>
          </a:p>
          <a:p>
            <a:r>
              <a:rPr lang="en-US" dirty="0"/>
              <a:t>Move between tS screens</a:t>
            </a:r>
          </a:p>
          <a:p>
            <a:r>
              <a:rPr lang="en-US" dirty="0"/>
              <a:t>Describe the three views of a project</a:t>
            </a:r>
          </a:p>
          <a:p>
            <a:r>
              <a:rPr lang="en-US" dirty="0"/>
              <a:t>Navigate within a project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67869D9-0938-47FD-BFD2-785CD29C85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2617" y="1432875"/>
            <a:ext cx="4160406" cy="3336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040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89B76-491D-4376-A986-0496E00BB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This Presentation About?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91E74-C58F-4BD6-B724-A5405BF85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32875"/>
            <a:ext cx="6305675" cy="43583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In this presentation you learn to:</a:t>
            </a:r>
          </a:p>
          <a:p>
            <a:r>
              <a:rPr lang="en-US" dirty="0"/>
              <a:t>Explain the difference between the Home screen and a Project screen</a:t>
            </a:r>
          </a:p>
          <a:p>
            <a:r>
              <a:rPr lang="en-US" dirty="0"/>
              <a:t>Move between tS screens</a:t>
            </a:r>
          </a:p>
          <a:p>
            <a:r>
              <a:rPr lang="en-US" dirty="0"/>
              <a:t>Describe the three views of a project</a:t>
            </a:r>
          </a:p>
          <a:p>
            <a:r>
              <a:rPr lang="en-US" dirty="0"/>
              <a:t>Navigate within a project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67869D9-0938-47FD-BFD2-785CD29C85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2617" y="1432875"/>
            <a:ext cx="4160406" cy="3336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753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C74083A0-8EDE-4E62-BEDD-C2EE5D44CB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780" y="2523080"/>
            <a:ext cx="5349406" cy="337479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4A66B-4E83-487C-8DE9-52860652B4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3979" y="1423447"/>
            <a:ext cx="10018713" cy="436775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i="1" dirty="0"/>
              <a:t>Home: </a:t>
            </a:r>
            <a:r>
              <a:rPr lang="en-US" dirty="0"/>
              <a:t>Lists all of your projects</a:t>
            </a:r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9A5A7AF-5464-4D73-98C4-875AAD08681C}"/>
              </a:ext>
            </a:extLst>
          </p:cNvPr>
          <p:cNvSpPr txBox="1">
            <a:spLocks/>
          </p:cNvSpPr>
          <p:nvPr/>
        </p:nvSpPr>
        <p:spPr>
          <a:xfrm>
            <a:off x="1979050" y="1028814"/>
            <a:ext cx="10018713" cy="43677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                                                               , or welcomes you if you have no projects yet.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i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42860E-347A-4485-9281-D4011F82F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Types of Screens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0A2385-5EA2-46C0-8F25-EF6A286C61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4577" y="2505927"/>
            <a:ext cx="5274548" cy="3374793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1C556749-9FEF-4AC5-9620-A97E2B732718}"/>
              </a:ext>
            </a:extLst>
          </p:cNvPr>
          <p:cNvGrpSpPr/>
          <p:nvPr/>
        </p:nvGrpSpPr>
        <p:grpSpPr>
          <a:xfrm>
            <a:off x="1484310" y="2366682"/>
            <a:ext cx="6600490" cy="580913"/>
            <a:chOff x="1484310" y="2366682"/>
            <a:chExt cx="6600490" cy="580913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3771EF9-1709-4129-98D7-FF9566620FBF}"/>
                </a:ext>
              </a:extLst>
            </p:cNvPr>
            <p:cNvSpPr/>
            <p:nvPr/>
          </p:nvSpPr>
          <p:spPr>
            <a:xfrm>
              <a:off x="1484310" y="2366682"/>
              <a:ext cx="1172829" cy="580913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30B8791-6B5D-41ED-87CA-D9C5E2133C14}"/>
                </a:ext>
              </a:extLst>
            </p:cNvPr>
            <p:cNvSpPr/>
            <p:nvPr/>
          </p:nvSpPr>
          <p:spPr>
            <a:xfrm>
              <a:off x="6911971" y="2366682"/>
              <a:ext cx="1172829" cy="580913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052B43ED-D30D-4692-B3E2-0CA9D4118EAC}"/>
              </a:ext>
            </a:extLst>
          </p:cNvPr>
          <p:cNvGrpSpPr/>
          <p:nvPr/>
        </p:nvGrpSpPr>
        <p:grpSpPr>
          <a:xfrm>
            <a:off x="4155232" y="2906357"/>
            <a:ext cx="6667548" cy="428514"/>
            <a:chOff x="4155232" y="2906357"/>
            <a:chExt cx="6667548" cy="428514"/>
          </a:xfrm>
        </p:grpSpPr>
        <p:sp>
          <p:nvSpPr>
            <p:cNvPr id="4" name="Speech Bubble: Rectangle 3">
              <a:extLst>
                <a:ext uri="{FF2B5EF4-FFF2-40B4-BE49-F238E27FC236}">
                  <a16:creationId xmlns:a16="http://schemas.microsoft.com/office/drawing/2014/main" id="{5A291554-9770-4E79-924F-36C55C178DFE}"/>
                </a:ext>
              </a:extLst>
            </p:cNvPr>
            <p:cNvSpPr/>
            <p:nvPr/>
          </p:nvSpPr>
          <p:spPr>
            <a:xfrm>
              <a:off x="4155232" y="2947595"/>
              <a:ext cx="1258645" cy="387276"/>
            </a:xfrm>
            <a:prstGeom prst="wedgeRectCallout">
              <a:avLst>
                <a:gd name="adj1" fmla="val 29594"/>
                <a:gd name="adj2" fmla="val -104166"/>
              </a:avLst>
            </a:prstGeom>
            <a:solidFill>
              <a:schemeClr val="bg1">
                <a:lumMod val="95000"/>
              </a:scheme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User name</a:t>
              </a:r>
            </a:p>
          </p:txBody>
        </p:sp>
        <p:sp>
          <p:nvSpPr>
            <p:cNvPr id="11" name="Speech Bubble: Rectangle 10">
              <a:extLst>
                <a:ext uri="{FF2B5EF4-FFF2-40B4-BE49-F238E27FC236}">
                  <a16:creationId xmlns:a16="http://schemas.microsoft.com/office/drawing/2014/main" id="{AE4D7E80-309E-46AD-8A14-D24A0D03ABE2}"/>
                </a:ext>
              </a:extLst>
            </p:cNvPr>
            <p:cNvSpPr/>
            <p:nvPr/>
          </p:nvSpPr>
          <p:spPr>
            <a:xfrm>
              <a:off x="9564135" y="2906357"/>
              <a:ext cx="1258645" cy="387276"/>
            </a:xfrm>
            <a:prstGeom prst="wedgeRectCallout">
              <a:avLst>
                <a:gd name="adj1" fmla="val 29594"/>
                <a:gd name="adj2" fmla="val -104166"/>
              </a:avLst>
            </a:prstGeom>
            <a:solidFill>
              <a:schemeClr val="bg1">
                <a:lumMod val="95000"/>
              </a:scheme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User name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3344970-A12F-4E79-998E-885E6443FAA4}"/>
              </a:ext>
            </a:extLst>
          </p:cNvPr>
          <p:cNvGrpSpPr/>
          <p:nvPr/>
        </p:nvGrpSpPr>
        <p:grpSpPr>
          <a:xfrm>
            <a:off x="5329999" y="3059911"/>
            <a:ext cx="6341423" cy="669593"/>
            <a:chOff x="5329999" y="3059911"/>
            <a:chExt cx="6341423" cy="669593"/>
          </a:xfrm>
        </p:grpSpPr>
        <p:sp>
          <p:nvSpPr>
            <p:cNvPr id="12" name="Speech Bubble: Rectangle 11">
              <a:extLst>
                <a:ext uri="{FF2B5EF4-FFF2-40B4-BE49-F238E27FC236}">
                  <a16:creationId xmlns:a16="http://schemas.microsoft.com/office/drawing/2014/main" id="{F6B20FEE-B816-4CE9-B0F3-EF07224832DE}"/>
                </a:ext>
              </a:extLst>
            </p:cNvPr>
            <p:cNvSpPr/>
            <p:nvPr/>
          </p:nvSpPr>
          <p:spPr>
            <a:xfrm>
              <a:off x="5329999" y="3099995"/>
              <a:ext cx="940489" cy="629509"/>
            </a:xfrm>
            <a:prstGeom prst="wedgeRectCallout">
              <a:avLst>
                <a:gd name="adj1" fmla="val 29594"/>
                <a:gd name="adj2" fmla="val -104166"/>
              </a:avLst>
            </a:prstGeom>
            <a:solidFill>
              <a:schemeClr val="bg1">
                <a:lumMod val="95000"/>
              </a:scheme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Logout button</a:t>
              </a:r>
            </a:p>
          </p:txBody>
        </p:sp>
        <p:sp>
          <p:nvSpPr>
            <p:cNvPr id="13" name="Speech Bubble: Rectangle 12">
              <a:extLst>
                <a:ext uri="{FF2B5EF4-FFF2-40B4-BE49-F238E27FC236}">
                  <a16:creationId xmlns:a16="http://schemas.microsoft.com/office/drawing/2014/main" id="{C127EAB1-6B53-446B-894F-E94E3CA47F22}"/>
                </a:ext>
              </a:extLst>
            </p:cNvPr>
            <p:cNvSpPr/>
            <p:nvPr/>
          </p:nvSpPr>
          <p:spPr>
            <a:xfrm>
              <a:off x="10730933" y="3059911"/>
              <a:ext cx="940489" cy="629509"/>
            </a:xfrm>
            <a:prstGeom prst="wedgeRectCallout">
              <a:avLst>
                <a:gd name="adj1" fmla="val 29594"/>
                <a:gd name="adj2" fmla="val -104166"/>
              </a:avLst>
            </a:prstGeom>
            <a:solidFill>
              <a:schemeClr val="bg1">
                <a:lumMod val="95000"/>
              </a:scheme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Logout button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24732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2A12D-8A4C-44E2-8DEE-EDFA36DBE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Navigating to the Project Screen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4AF89-EE25-4A5E-A895-E7BA58280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navigate to the Project screen,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FECBF9-BF3C-45E9-A408-4FCFBD1E78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7310" y="1919926"/>
            <a:ext cx="7490517" cy="47255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A543D08-28A4-46E4-B553-F8B75E6EEF68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18475">
            <a:off x="4677426" y="2987899"/>
            <a:ext cx="987888" cy="11542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BFA9F49-8889-465D-9C0B-D7CCDAE299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35050">
            <a:off x="4482072" y="2866657"/>
            <a:ext cx="1378595" cy="1396735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FABC95E-DFB8-43CC-863E-9F75CF43F36F}"/>
              </a:ext>
            </a:extLst>
          </p:cNvPr>
          <p:cNvSpPr txBox="1">
            <a:spLocks/>
          </p:cNvSpPr>
          <p:nvPr/>
        </p:nvSpPr>
        <p:spPr>
          <a:xfrm>
            <a:off x="6036765" y="1422091"/>
            <a:ext cx="10018713" cy="436775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tap the project you want to open:</a:t>
            </a:r>
          </a:p>
        </p:txBody>
      </p:sp>
    </p:spTree>
    <p:extLst>
      <p:ext uri="{BB962C8B-B14F-4D97-AF65-F5344CB8AC3E}">
        <p14:creationId xmlns:p14="http://schemas.microsoft.com/office/powerpoint/2010/main" val="1697381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9"/>
                                            </p:cond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2D0E5E4-DAB3-4432-A7AC-08D70BEA02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5600" y="2556224"/>
            <a:ext cx="7076459" cy="40233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E42860E-347A-4485-9281-D4011F82F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Types of Screens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B00EF22-7C99-48D0-A07E-EA8B4FC8FBB7}"/>
              </a:ext>
            </a:extLst>
          </p:cNvPr>
          <p:cNvSpPr txBox="1">
            <a:spLocks/>
          </p:cNvSpPr>
          <p:nvPr/>
        </p:nvSpPr>
        <p:spPr>
          <a:xfrm>
            <a:off x="1593741" y="1766108"/>
            <a:ext cx="10018713" cy="436775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2"/>
            </a:pPr>
            <a:r>
              <a:rPr lang="en-US" i="1" dirty="0"/>
              <a:t>Project: </a:t>
            </a:r>
            <a:r>
              <a:rPr lang="en-US" dirty="0"/>
              <a:t>Your working area for a single project. </a:t>
            </a:r>
          </a:p>
          <a:p>
            <a:pPr marL="457200" lvl="1" indent="0">
              <a:buNone/>
            </a:pPr>
            <a:r>
              <a:rPr lang="en-US" dirty="0"/>
              <a:t>Has 3 different views: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i="1" dirty="0"/>
              <a:t>Chapter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5F6B315-9C6E-4A00-AC18-A78F5A1A3ABA}"/>
              </a:ext>
            </a:extLst>
          </p:cNvPr>
          <p:cNvCxnSpPr>
            <a:cxnSpLocks/>
          </p:cNvCxnSpPr>
          <p:nvPr/>
        </p:nvCxnSpPr>
        <p:spPr>
          <a:xfrm>
            <a:off x="3724835" y="2904565"/>
            <a:ext cx="80076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3B62B0A-C14E-40A2-ACA7-A03D425CBBA7}"/>
              </a:ext>
            </a:extLst>
          </p:cNvPr>
          <p:cNvCxnSpPr>
            <a:cxnSpLocks/>
          </p:cNvCxnSpPr>
          <p:nvPr/>
        </p:nvCxnSpPr>
        <p:spPr>
          <a:xfrm flipV="1">
            <a:off x="3560782" y="4456017"/>
            <a:ext cx="1093105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94ABC40-4955-4950-87D9-7895ADD829F7}"/>
              </a:ext>
            </a:extLst>
          </p:cNvPr>
          <p:cNvSpPr txBox="1">
            <a:spLocks/>
          </p:cNvSpPr>
          <p:nvPr/>
        </p:nvSpPr>
        <p:spPr>
          <a:xfrm>
            <a:off x="2082673" y="1976440"/>
            <a:ext cx="10018713" cy="43677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Slider moves </a:t>
            </a:r>
            <a:br>
              <a:rPr lang="en-US" dirty="0"/>
            </a:br>
            <a:r>
              <a:rPr lang="en-US" dirty="0"/>
              <a:t>through the</a:t>
            </a:r>
            <a:br>
              <a:rPr lang="en-US" dirty="0"/>
            </a:br>
            <a:r>
              <a:rPr lang="en-US" dirty="0"/>
              <a:t>text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7966074-916C-404A-9DE7-DF1AF02068D5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093480">
            <a:off x="11338395" y="5505042"/>
            <a:ext cx="809162" cy="809007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DB88CB6-3E63-4870-9977-DA3B0D019828}"/>
              </a:ext>
            </a:extLst>
          </p:cNvPr>
          <p:cNvSpPr txBox="1">
            <a:spLocks/>
          </p:cNvSpPr>
          <p:nvPr/>
        </p:nvSpPr>
        <p:spPr>
          <a:xfrm>
            <a:off x="2082672" y="3778703"/>
            <a:ext cx="10018713" cy="43677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Tap right to</a:t>
            </a:r>
            <a:br>
              <a:rPr lang="en-US" dirty="0"/>
            </a:br>
            <a:r>
              <a:rPr lang="en-US" dirty="0"/>
              <a:t>see translated</a:t>
            </a:r>
            <a:br>
              <a:rPr lang="en-US" dirty="0"/>
            </a:br>
            <a:r>
              <a:rPr lang="en-US" dirty="0"/>
              <a:t>text, if any</a:t>
            </a:r>
            <a:endParaRPr lang="en-US" i="1" dirty="0"/>
          </a:p>
          <a:p>
            <a:pPr marL="0" indent="0">
              <a:buNone/>
            </a:pPr>
            <a:endParaRPr lang="en-US" i="1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E4C896D-19A8-4A1A-B129-085C67217B4F}"/>
              </a:ext>
            </a:extLst>
          </p:cNvPr>
          <p:cNvCxnSpPr>
            <a:cxnSpLocks/>
          </p:cNvCxnSpPr>
          <p:nvPr/>
        </p:nvCxnSpPr>
        <p:spPr>
          <a:xfrm>
            <a:off x="4126443" y="5976093"/>
            <a:ext cx="726943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E623141-2548-4557-B3A7-B5B9981CC03C}"/>
              </a:ext>
            </a:extLst>
          </p:cNvPr>
          <p:cNvSpPr txBox="1"/>
          <p:nvPr/>
        </p:nvSpPr>
        <p:spPr>
          <a:xfrm>
            <a:off x="6472896" y="2238286"/>
            <a:ext cx="3291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Chapter view of the source text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9DF3E35-C091-44D1-850C-37633C0518E0}"/>
              </a:ext>
            </a:extLst>
          </p:cNvPr>
          <p:cNvSpPr/>
          <p:nvPr/>
        </p:nvSpPr>
        <p:spPr>
          <a:xfrm>
            <a:off x="6472896" y="2238286"/>
            <a:ext cx="3291286" cy="31793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451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9DCEC72-E209-4B61-9F16-BBB60411B0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5599" y="2563960"/>
            <a:ext cx="7086856" cy="402927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E42860E-347A-4485-9281-D4011F82F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Types of Screens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B00EF22-7C99-48D0-A07E-EA8B4FC8FBB7}"/>
              </a:ext>
            </a:extLst>
          </p:cNvPr>
          <p:cNvSpPr txBox="1">
            <a:spLocks/>
          </p:cNvSpPr>
          <p:nvPr/>
        </p:nvSpPr>
        <p:spPr>
          <a:xfrm>
            <a:off x="1593741" y="1766108"/>
            <a:ext cx="10018713" cy="436775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2"/>
            </a:pPr>
            <a:r>
              <a:rPr lang="en-US" i="1" dirty="0"/>
              <a:t>Project: </a:t>
            </a:r>
            <a:r>
              <a:rPr lang="en-US" dirty="0"/>
              <a:t>Your working area for a single project. </a:t>
            </a:r>
          </a:p>
          <a:p>
            <a:pPr marL="457200" lvl="1" indent="0">
              <a:buNone/>
            </a:pPr>
            <a:r>
              <a:rPr lang="en-US" dirty="0"/>
              <a:t>Has 3 different views: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i="1" dirty="0"/>
              <a:t>Chapter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5F6B315-9C6E-4A00-AC18-A78F5A1A3ABA}"/>
              </a:ext>
            </a:extLst>
          </p:cNvPr>
          <p:cNvCxnSpPr>
            <a:cxnSpLocks/>
          </p:cNvCxnSpPr>
          <p:nvPr/>
        </p:nvCxnSpPr>
        <p:spPr>
          <a:xfrm>
            <a:off x="3724835" y="2904565"/>
            <a:ext cx="80076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3B62B0A-C14E-40A2-ACA7-A03D425CBBA7}"/>
              </a:ext>
            </a:extLst>
          </p:cNvPr>
          <p:cNvCxnSpPr>
            <a:cxnSpLocks/>
          </p:cNvCxnSpPr>
          <p:nvPr/>
        </p:nvCxnSpPr>
        <p:spPr>
          <a:xfrm flipV="1">
            <a:off x="3560782" y="4456017"/>
            <a:ext cx="1093105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94ABC40-4955-4950-87D9-7895ADD829F7}"/>
              </a:ext>
            </a:extLst>
          </p:cNvPr>
          <p:cNvSpPr txBox="1">
            <a:spLocks/>
          </p:cNvSpPr>
          <p:nvPr/>
        </p:nvSpPr>
        <p:spPr>
          <a:xfrm>
            <a:off x="2082673" y="1976440"/>
            <a:ext cx="10018713" cy="43677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Slider moves </a:t>
            </a:r>
            <a:br>
              <a:rPr lang="en-US" dirty="0"/>
            </a:br>
            <a:r>
              <a:rPr lang="en-US" dirty="0"/>
              <a:t>through the</a:t>
            </a:r>
            <a:br>
              <a:rPr lang="en-US" dirty="0"/>
            </a:br>
            <a:r>
              <a:rPr lang="en-US" dirty="0"/>
              <a:t>text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7966074-916C-404A-9DE7-DF1AF02068D5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093480">
            <a:off x="11338395" y="5505042"/>
            <a:ext cx="809162" cy="809007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DB88CB6-3E63-4870-9977-DA3B0D019828}"/>
              </a:ext>
            </a:extLst>
          </p:cNvPr>
          <p:cNvSpPr txBox="1">
            <a:spLocks/>
          </p:cNvSpPr>
          <p:nvPr/>
        </p:nvSpPr>
        <p:spPr>
          <a:xfrm>
            <a:off x="2082672" y="3778703"/>
            <a:ext cx="10018713" cy="43677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/>
          </a:p>
          <a:p>
            <a:pPr lvl="1"/>
            <a:r>
              <a:rPr lang="en-US" dirty="0"/>
              <a:t>Tap right to</a:t>
            </a:r>
            <a:br>
              <a:rPr lang="en-US" dirty="0"/>
            </a:br>
            <a:r>
              <a:rPr lang="en-US" dirty="0"/>
              <a:t>return to </a:t>
            </a:r>
            <a:br>
              <a:rPr lang="en-US" dirty="0"/>
            </a:br>
            <a:r>
              <a:rPr lang="en-US" dirty="0"/>
              <a:t>source text.</a:t>
            </a:r>
            <a:endParaRPr lang="en-US" i="1" dirty="0"/>
          </a:p>
          <a:p>
            <a:pPr marL="0" indent="0">
              <a:buNone/>
            </a:pPr>
            <a:endParaRPr lang="en-US" i="1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E4C896D-19A8-4A1A-B129-085C67217B4F}"/>
              </a:ext>
            </a:extLst>
          </p:cNvPr>
          <p:cNvCxnSpPr>
            <a:cxnSpLocks/>
          </p:cNvCxnSpPr>
          <p:nvPr/>
        </p:nvCxnSpPr>
        <p:spPr>
          <a:xfrm>
            <a:off x="4126443" y="5976093"/>
            <a:ext cx="726943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B5E76C1-9E32-4368-8DD4-A62A382B4BAB}"/>
              </a:ext>
            </a:extLst>
          </p:cNvPr>
          <p:cNvSpPr txBox="1"/>
          <p:nvPr/>
        </p:nvSpPr>
        <p:spPr>
          <a:xfrm>
            <a:off x="6493666" y="2230796"/>
            <a:ext cx="3664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Chapter view of the translated text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0BAF16F-F7B5-487F-811E-034E5D7DC361}"/>
              </a:ext>
            </a:extLst>
          </p:cNvPr>
          <p:cNvSpPr/>
          <p:nvPr/>
        </p:nvSpPr>
        <p:spPr>
          <a:xfrm>
            <a:off x="6442916" y="2238286"/>
            <a:ext cx="3685556" cy="32567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129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396C289-D95E-4F86-8993-8CB36E9B36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2490" y="2578608"/>
            <a:ext cx="7407366" cy="41909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E42860E-347A-4485-9281-D4011F82F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Types of Screens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B00EF22-7C99-48D0-A07E-EA8B4FC8FBB7}"/>
              </a:ext>
            </a:extLst>
          </p:cNvPr>
          <p:cNvSpPr txBox="1">
            <a:spLocks/>
          </p:cNvSpPr>
          <p:nvPr/>
        </p:nvSpPr>
        <p:spPr>
          <a:xfrm>
            <a:off x="1605171" y="1771523"/>
            <a:ext cx="10018713" cy="436775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2"/>
            </a:pPr>
            <a:r>
              <a:rPr lang="en-US" i="1" dirty="0"/>
              <a:t>Project: </a:t>
            </a:r>
            <a:r>
              <a:rPr lang="en-US" dirty="0"/>
              <a:t>Your working area for a single project. </a:t>
            </a:r>
          </a:p>
          <a:p>
            <a:pPr marL="457200" lvl="1" indent="0">
              <a:buNone/>
            </a:pPr>
            <a:r>
              <a:rPr lang="en-US" dirty="0"/>
              <a:t>Has 3 different views: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i="1" dirty="0"/>
              <a:t>Chapter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i="1" dirty="0"/>
              <a:t>Chunk</a:t>
            </a:r>
          </a:p>
          <a:p>
            <a:endParaRPr lang="en-US" i="1" dirty="0"/>
          </a:p>
          <a:p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endParaRPr lang="en-US" i="1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8FEE436-2288-4AE5-BB5C-41BEE07C0570}"/>
              </a:ext>
            </a:extLst>
          </p:cNvPr>
          <p:cNvCxnSpPr>
            <a:cxnSpLocks/>
          </p:cNvCxnSpPr>
          <p:nvPr/>
        </p:nvCxnSpPr>
        <p:spPr>
          <a:xfrm flipV="1">
            <a:off x="3299791" y="3180522"/>
            <a:ext cx="962699" cy="21866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719977FB-3754-4ADB-B4A8-763CC7186E34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093480">
            <a:off x="11355693" y="3878290"/>
            <a:ext cx="809162" cy="80900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F182EFA-74EF-45C8-B7B0-DC0A2F60547C}"/>
              </a:ext>
            </a:extLst>
          </p:cNvPr>
          <p:cNvSpPr txBox="1"/>
          <p:nvPr/>
        </p:nvSpPr>
        <p:spPr>
          <a:xfrm>
            <a:off x="6472896" y="2238286"/>
            <a:ext cx="3130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Chunk view of the source text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F64C91-3EAA-49B5-B7A5-436AB198F549}"/>
              </a:ext>
            </a:extLst>
          </p:cNvPr>
          <p:cNvSpPr/>
          <p:nvPr/>
        </p:nvSpPr>
        <p:spPr>
          <a:xfrm>
            <a:off x="1484310" y="4036494"/>
            <a:ext cx="263049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/>
              <a:t>Tap right to see translated text or to translate a chunk </a:t>
            </a:r>
            <a:endParaRPr lang="en-US" i="1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A296BEE-0A5C-48F2-B996-1806BCCC2172}"/>
              </a:ext>
            </a:extLst>
          </p:cNvPr>
          <p:cNvCxnSpPr>
            <a:cxnSpLocks/>
          </p:cNvCxnSpPr>
          <p:nvPr/>
        </p:nvCxnSpPr>
        <p:spPr>
          <a:xfrm>
            <a:off x="3995945" y="4445467"/>
            <a:ext cx="726943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D78FE28-2A17-4219-B32A-4855D2FC4A24}"/>
              </a:ext>
            </a:extLst>
          </p:cNvPr>
          <p:cNvSpPr/>
          <p:nvPr/>
        </p:nvSpPr>
        <p:spPr>
          <a:xfrm>
            <a:off x="6442916" y="2238286"/>
            <a:ext cx="3160965" cy="34032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857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33B3581-EE29-4291-8696-DA8AF01920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0100" y="2622837"/>
            <a:ext cx="7299024" cy="41296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E42860E-347A-4485-9281-D4011F82F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Types of Screens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B00EF22-7C99-48D0-A07E-EA8B4FC8FBB7}"/>
              </a:ext>
            </a:extLst>
          </p:cNvPr>
          <p:cNvSpPr txBox="1">
            <a:spLocks/>
          </p:cNvSpPr>
          <p:nvPr/>
        </p:nvSpPr>
        <p:spPr>
          <a:xfrm>
            <a:off x="1605171" y="1771523"/>
            <a:ext cx="10018713" cy="436775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2"/>
            </a:pPr>
            <a:r>
              <a:rPr lang="en-US" i="1" dirty="0"/>
              <a:t>Project: </a:t>
            </a:r>
            <a:r>
              <a:rPr lang="en-US" dirty="0"/>
              <a:t>Your working area for a single project. </a:t>
            </a:r>
          </a:p>
          <a:p>
            <a:pPr marL="457200" lvl="1" indent="0">
              <a:buNone/>
            </a:pPr>
            <a:r>
              <a:rPr lang="en-US" dirty="0"/>
              <a:t>Has 3 different views: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i="1" dirty="0"/>
              <a:t>Chapter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i="1" dirty="0"/>
              <a:t>Chunk</a:t>
            </a:r>
          </a:p>
          <a:p>
            <a:endParaRPr lang="en-US" i="1" dirty="0"/>
          </a:p>
          <a:p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endParaRPr lang="en-US" i="1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8FEE436-2288-4AE5-BB5C-41BEE07C0570}"/>
              </a:ext>
            </a:extLst>
          </p:cNvPr>
          <p:cNvCxnSpPr>
            <a:cxnSpLocks/>
          </p:cNvCxnSpPr>
          <p:nvPr/>
        </p:nvCxnSpPr>
        <p:spPr>
          <a:xfrm flipV="1">
            <a:off x="3339548" y="3160643"/>
            <a:ext cx="1150552" cy="21866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719977FB-3754-4ADB-B4A8-763CC7186E34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093480">
            <a:off x="11474961" y="3798778"/>
            <a:ext cx="809162" cy="809007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B723E41-4F35-4C28-8EC2-0612ACBF03DB}"/>
              </a:ext>
            </a:extLst>
          </p:cNvPr>
          <p:cNvSpPr/>
          <p:nvPr/>
        </p:nvSpPr>
        <p:spPr>
          <a:xfrm>
            <a:off x="1484310" y="4036494"/>
            <a:ext cx="26304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/>
              <a:t>Tap right to return to source text chunk</a:t>
            </a:r>
            <a:endParaRPr lang="en-US" i="1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484022F-C990-4D7A-8C56-97A88ED01BEB}"/>
              </a:ext>
            </a:extLst>
          </p:cNvPr>
          <p:cNvCxnSpPr>
            <a:cxnSpLocks/>
          </p:cNvCxnSpPr>
          <p:nvPr/>
        </p:nvCxnSpPr>
        <p:spPr>
          <a:xfrm flipV="1">
            <a:off x="3995945" y="4234070"/>
            <a:ext cx="7507078" cy="21139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FA23CDC-9365-4C59-9CB6-C829AED6734C}"/>
              </a:ext>
            </a:extLst>
          </p:cNvPr>
          <p:cNvSpPr txBox="1"/>
          <p:nvPr/>
        </p:nvSpPr>
        <p:spPr>
          <a:xfrm>
            <a:off x="6493666" y="2230796"/>
            <a:ext cx="3504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Chunk view of the translated text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965B203-A418-4B11-A8E6-E612B6952872}"/>
              </a:ext>
            </a:extLst>
          </p:cNvPr>
          <p:cNvSpPr/>
          <p:nvPr/>
        </p:nvSpPr>
        <p:spPr>
          <a:xfrm>
            <a:off x="6442916" y="2238286"/>
            <a:ext cx="3685556" cy="32567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637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FE7DEAB-32C8-4153-907F-1D21EBAB52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8215" y="2598083"/>
            <a:ext cx="7346591" cy="415653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E42860E-347A-4485-9281-D4011F82F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Types of Screens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B00EF22-7C99-48D0-A07E-EA8B4FC8FBB7}"/>
              </a:ext>
            </a:extLst>
          </p:cNvPr>
          <p:cNvSpPr txBox="1">
            <a:spLocks/>
          </p:cNvSpPr>
          <p:nvPr/>
        </p:nvSpPr>
        <p:spPr>
          <a:xfrm>
            <a:off x="1575814" y="1536995"/>
            <a:ext cx="10018713" cy="43677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2"/>
            </a:pPr>
            <a:r>
              <a:rPr lang="en-US" i="1" dirty="0"/>
              <a:t>Project: </a:t>
            </a:r>
            <a:r>
              <a:rPr lang="en-US" dirty="0"/>
              <a:t>Your working area for a single project. </a:t>
            </a:r>
          </a:p>
          <a:p>
            <a:pPr marL="457200" lvl="1" indent="0">
              <a:buNone/>
            </a:pPr>
            <a:r>
              <a:rPr lang="en-US" dirty="0"/>
              <a:t>Has 3 different views: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i="1" dirty="0"/>
              <a:t>Chapter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i="1" dirty="0"/>
              <a:t>Chunk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i="1" dirty="0"/>
              <a:t>Check</a:t>
            </a:r>
          </a:p>
          <a:p>
            <a:pPr lvl="1"/>
            <a:endParaRPr lang="en-US" i="1" dirty="0"/>
          </a:p>
          <a:p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endParaRPr lang="en-US" i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148D3F5-FBAA-4941-8087-6D24F09167A7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093480">
            <a:off x="10603552" y="4123819"/>
            <a:ext cx="809162" cy="809007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EEB7D72-2E36-4ED4-BBEE-E36D56439AFC}"/>
              </a:ext>
            </a:extLst>
          </p:cNvPr>
          <p:cNvCxnSpPr>
            <a:cxnSpLocks/>
          </p:cNvCxnSpPr>
          <p:nvPr/>
        </p:nvCxnSpPr>
        <p:spPr>
          <a:xfrm flipV="1">
            <a:off x="3560782" y="3585089"/>
            <a:ext cx="1237433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9F62AB1-B9D5-4ADE-B755-89F71FF0B10A}"/>
              </a:ext>
            </a:extLst>
          </p:cNvPr>
          <p:cNvCxnSpPr>
            <a:cxnSpLocks/>
          </p:cNvCxnSpPr>
          <p:nvPr/>
        </p:nvCxnSpPr>
        <p:spPr>
          <a:xfrm flipV="1">
            <a:off x="4482059" y="4507679"/>
            <a:ext cx="6236886" cy="2064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39F14D3-F227-4045-921D-A7E67FD99726}"/>
              </a:ext>
            </a:extLst>
          </p:cNvPr>
          <p:cNvSpPr txBox="1">
            <a:spLocks/>
          </p:cNvSpPr>
          <p:nvPr/>
        </p:nvSpPr>
        <p:spPr>
          <a:xfrm>
            <a:off x="1595698" y="3529201"/>
            <a:ext cx="10018713" cy="43677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Check view with</a:t>
            </a:r>
            <a:br>
              <a:rPr lang="en-US" dirty="0"/>
            </a:br>
            <a:r>
              <a:rPr lang="en-US" dirty="0"/>
              <a:t>English ULB source </a:t>
            </a:r>
            <a:br>
              <a:rPr lang="en-US" dirty="0"/>
            </a:br>
            <a:r>
              <a:rPr lang="en-US" dirty="0"/>
              <a:t>text has </a:t>
            </a:r>
            <a:br>
              <a:rPr lang="en-US" dirty="0"/>
            </a:br>
            <a:r>
              <a:rPr lang="en-US" dirty="0"/>
              <a:t>helpful resources</a:t>
            </a:r>
            <a:br>
              <a:rPr lang="en-US" dirty="0"/>
            </a:br>
            <a:r>
              <a:rPr lang="en-US" dirty="0"/>
              <a:t>(swipe left to see)</a:t>
            </a:r>
          </a:p>
          <a:p>
            <a:endParaRPr lang="en-US" i="1" dirty="0"/>
          </a:p>
          <a:p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endParaRPr lang="en-US" i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96BA22-F714-4C68-A960-E27CCCE561B7}"/>
              </a:ext>
            </a:extLst>
          </p:cNvPr>
          <p:cNvSpPr txBox="1"/>
          <p:nvPr/>
        </p:nvSpPr>
        <p:spPr>
          <a:xfrm>
            <a:off x="6016587" y="2230796"/>
            <a:ext cx="5253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Check view with source and translation side by side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E504197-268C-42CC-9DEB-BD14B6288C51}"/>
              </a:ext>
            </a:extLst>
          </p:cNvPr>
          <p:cNvSpPr/>
          <p:nvPr/>
        </p:nvSpPr>
        <p:spPr>
          <a:xfrm>
            <a:off x="6016588" y="2268266"/>
            <a:ext cx="5253360" cy="27718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364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07407E-6 L -0.25 -4.07407E-6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  <p:bldP spid="18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59961</TotalTime>
  <Words>889</Words>
  <Application>Microsoft Office PowerPoint</Application>
  <PresentationFormat>Widescreen</PresentationFormat>
  <Paragraphs>159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Corbel</vt:lpstr>
      <vt:lpstr>Parallax</vt:lpstr>
      <vt:lpstr>translationStudio for Android</vt:lpstr>
      <vt:lpstr>What Is This Presentation About?</vt:lpstr>
      <vt:lpstr>Two Types of Screens</vt:lpstr>
      <vt:lpstr>Navigating to the Project Screen</vt:lpstr>
      <vt:lpstr>Two Types of Screens</vt:lpstr>
      <vt:lpstr>Two Types of Screens</vt:lpstr>
      <vt:lpstr>Two Types of Screens</vt:lpstr>
      <vt:lpstr>Two Types of Screens</vt:lpstr>
      <vt:lpstr>Two Types of Screens</vt:lpstr>
      <vt:lpstr>Two Types of Screens</vt:lpstr>
      <vt:lpstr>Two Types of Screens</vt:lpstr>
      <vt:lpstr>Two Types of Screens</vt:lpstr>
      <vt:lpstr>Two Types of Screens</vt:lpstr>
      <vt:lpstr>Options (3-dot) Menu</vt:lpstr>
      <vt:lpstr>Return to the Home Screen</vt:lpstr>
      <vt:lpstr>What Did You Learn?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 advance</dc:title>
  <dc:creator>Pamela Gamer</dc:creator>
  <cp:lastModifiedBy>Pamela Gamer</cp:lastModifiedBy>
  <cp:revision>148</cp:revision>
  <cp:lastPrinted>2018-02-06T14:58:19Z</cp:lastPrinted>
  <dcterms:created xsi:type="dcterms:W3CDTF">2017-12-18T19:21:48Z</dcterms:created>
  <dcterms:modified xsi:type="dcterms:W3CDTF">2018-07-05T16:02:17Z</dcterms:modified>
</cp:coreProperties>
</file>