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8" r:id="rId3"/>
    <p:sldId id="329" r:id="rId4"/>
    <p:sldId id="330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82" r:id="rId13"/>
    <p:sldId id="318" r:id="rId14"/>
    <p:sldId id="287" r:id="rId15"/>
    <p:sldId id="307" r:id="rId16"/>
    <p:sldId id="308" r:id="rId17"/>
    <p:sldId id="309" r:id="rId18"/>
    <p:sldId id="310" r:id="rId19"/>
    <p:sldId id="311" r:id="rId20"/>
    <p:sldId id="312" r:id="rId21"/>
    <p:sldId id="319" r:id="rId22"/>
    <p:sldId id="320" r:id="rId23"/>
    <p:sldId id="321" r:id="rId24"/>
    <p:sldId id="322" r:id="rId25"/>
    <p:sldId id="325" r:id="rId26"/>
    <p:sldId id="326" r:id="rId27"/>
    <p:sldId id="313" r:id="rId28"/>
    <p:sldId id="315" r:id="rId29"/>
    <p:sldId id="316" r:id="rId30"/>
    <p:sldId id="317" r:id="rId31"/>
    <p:sldId id="314" r:id="rId32"/>
    <p:sldId id="327" r:id="rId33"/>
    <p:sldId id="328" r:id="rId34"/>
    <p:sldId id="299" r:id="rId35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86095" autoAdjust="0"/>
  </p:normalViewPr>
  <p:slideViewPr>
    <p:cSldViewPr snapToGrid="0">
      <p:cViewPr varScale="1">
        <p:scale>
          <a:sx n="74" d="100"/>
          <a:sy n="74" d="100"/>
        </p:scale>
        <p:origin x="44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AB5B12-8375-44E9-9DE3-DAB08A832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E2332-5B98-466F-8292-69A36A5093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1BD177A-307D-4817-A1B7-9D1B13D14424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C3C3C-DC8F-4B64-B720-DFCB7C27D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EF52C-B148-4A45-920E-988AFC1DF4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37D4348-ED1B-45F6-81AF-28E85AE86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8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703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599EF31-6AEA-45D6-A346-68C25B1B42B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1"/>
            <a:ext cx="7680960" cy="288036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F42FD7F-75AC-4945-AADB-25D3D632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90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48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0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2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72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3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4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1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as a group exercise. Have them tell how they would implement each step in tS, then click to show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3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72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76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7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2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4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8728"/>
            <a:ext cx="10018713" cy="897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2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B87F-141C-4871-A01A-50F139738E5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4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71B87F-141C-4871-A01A-50F139738E5B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6B7FDA-FBAB-4F85-91DD-AF93FFAD9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8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8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5.gif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5.gif"/><Relationship Id="rId4" Type="http://schemas.openxmlformats.org/officeDocument/2006/relationships/image" Target="../media/image8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F3F8740-3207-4EA9-A218-45E0DB35B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847" y="450161"/>
            <a:ext cx="10123674" cy="2616199"/>
          </a:xfrm>
        </p:spPr>
        <p:txBody>
          <a:bodyPr>
            <a:normAutofit/>
          </a:bodyPr>
          <a:lstStyle/>
          <a:p>
            <a:r>
              <a:rPr lang="en-US" dirty="0"/>
              <a:t>translationStudio for Android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8F61873-4C30-4261-98ED-BBE3F6659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75" y="3066360"/>
            <a:ext cx="6987645" cy="1388534"/>
          </a:xfrm>
        </p:spPr>
        <p:txBody>
          <a:bodyPr>
            <a:normAutofit/>
          </a:bodyPr>
          <a:lstStyle/>
          <a:p>
            <a:r>
              <a:rPr lang="en-US" sz="3600" dirty="0"/>
              <a:t>Performing Translation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13E965-0238-4583-B93A-0F8548C4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54798"/>
            <a:ext cx="226695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Peer edit: Have a partner compare translation draft with source and discuss corrections; translator makes any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Important terms check: Check key terms to ensure they are present in the draft and translated clearly and consistently.</a:t>
            </a:r>
          </a:p>
        </p:txBody>
      </p:sp>
    </p:spTree>
    <p:extLst>
      <p:ext uri="{BB962C8B-B14F-4D97-AF65-F5344CB8AC3E}">
        <p14:creationId xmlns:p14="http://schemas.microsoft.com/office/powerpoint/2010/main" val="131945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9E0F9A-A6AD-4022-B989-F9BB0FC29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3848"/>
            <a:ext cx="2286000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Peer edit: Have a partner compare translation draft with source and discuss corrections; translator makes any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Important terms check: Check key terms to ensure they are present in the draft and translated clearly and consistently.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Verse-by-verse check: Back-translate the draft orally while someone checks it against a source text.</a:t>
            </a:r>
          </a:p>
        </p:txBody>
      </p:sp>
    </p:spTree>
    <p:extLst>
      <p:ext uri="{BB962C8B-B14F-4D97-AF65-F5344CB8AC3E}">
        <p14:creationId xmlns:p14="http://schemas.microsoft.com/office/powerpoint/2010/main" val="8796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52" y="95232"/>
            <a:ext cx="10018713" cy="897903"/>
          </a:xfrm>
        </p:spPr>
        <p:txBody>
          <a:bodyPr/>
          <a:lstStyle/>
          <a:p>
            <a:r>
              <a:rPr lang="en-US" dirty="0"/>
              <a:t>Implementing MAST in translationStudio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89C6-27D8-4EED-82D1-5829448F2A31}"/>
              </a:ext>
            </a:extLst>
          </p:cNvPr>
          <p:cNvSpPr txBox="1"/>
          <p:nvPr/>
        </p:nvSpPr>
        <p:spPr>
          <a:xfrm>
            <a:off x="6924597" y="993135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AF2B6D-6DEB-42FC-9BC3-F53DF768CC53}"/>
              </a:ext>
            </a:extLst>
          </p:cNvPr>
          <p:cNvSpPr/>
          <p:nvPr/>
        </p:nvSpPr>
        <p:spPr>
          <a:xfrm>
            <a:off x="1627094" y="993135"/>
            <a:ext cx="10354235" cy="5690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1AB96-6750-40C6-9C12-04AB930CAEE1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1627094" y="3838162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D85635-B07C-46F2-AA14-954C91D05F53}"/>
              </a:ext>
            </a:extLst>
          </p:cNvPr>
          <p:cNvCxnSpPr/>
          <p:nvPr/>
        </p:nvCxnSpPr>
        <p:spPr>
          <a:xfrm>
            <a:off x="1627094" y="4488103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A3D61A-3E9B-4F59-8F7D-B933EF4E7F15}"/>
              </a:ext>
            </a:extLst>
          </p:cNvPr>
          <p:cNvCxnSpPr/>
          <p:nvPr/>
        </p:nvCxnSpPr>
        <p:spPr>
          <a:xfrm>
            <a:off x="1627094" y="5931421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44AB99-8A1A-4918-9374-BC8E9B6D4450}"/>
              </a:ext>
            </a:extLst>
          </p:cNvPr>
          <p:cNvCxnSpPr/>
          <p:nvPr/>
        </p:nvCxnSpPr>
        <p:spPr>
          <a:xfrm>
            <a:off x="1627094" y="5263550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7A0C83-CF72-4082-BABF-CA34E6B1C479}"/>
              </a:ext>
            </a:extLst>
          </p:cNvPr>
          <p:cNvCxnSpPr/>
          <p:nvPr/>
        </p:nvCxnSpPr>
        <p:spPr>
          <a:xfrm>
            <a:off x="1627094" y="3062715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D74E2C-2B30-439D-9456-1903CF7F3818}"/>
              </a:ext>
            </a:extLst>
          </p:cNvPr>
          <p:cNvCxnSpPr/>
          <p:nvPr/>
        </p:nvCxnSpPr>
        <p:spPr>
          <a:xfrm>
            <a:off x="1627094" y="1695597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225EC9-C2B6-4E69-A356-1F2F23A5AD92}"/>
              </a:ext>
            </a:extLst>
          </p:cNvPr>
          <p:cNvCxnSpPr/>
          <p:nvPr/>
        </p:nvCxnSpPr>
        <p:spPr>
          <a:xfrm>
            <a:off x="1627094" y="2412774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9A9727-CFD4-4984-9986-D7CCFCF9CFC1}"/>
              </a:ext>
            </a:extLst>
          </p:cNvPr>
          <p:cNvCxnSpPr>
            <a:cxnSpLocks/>
          </p:cNvCxnSpPr>
          <p:nvPr/>
        </p:nvCxnSpPr>
        <p:spPr>
          <a:xfrm flipV="1">
            <a:off x="3623982" y="993135"/>
            <a:ext cx="0" cy="5690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D8DE70-7202-4CB9-BC02-6F4F9109CF9E}"/>
              </a:ext>
            </a:extLst>
          </p:cNvPr>
          <p:cNvSpPr txBox="1"/>
          <p:nvPr/>
        </p:nvSpPr>
        <p:spPr>
          <a:xfrm>
            <a:off x="1573306" y="1158725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Consume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BEB679-0983-402A-9995-F943277B37AA}"/>
              </a:ext>
            </a:extLst>
          </p:cNvPr>
          <p:cNvSpPr txBox="1"/>
          <p:nvPr/>
        </p:nvSpPr>
        <p:spPr>
          <a:xfrm>
            <a:off x="1573306" y="2543617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Chunk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942B7-866A-4AF0-8BA2-842C27604BD7}"/>
              </a:ext>
            </a:extLst>
          </p:cNvPr>
          <p:cNvSpPr txBox="1"/>
          <p:nvPr/>
        </p:nvSpPr>
        <p:spPr>
          <a:xfrm>
            <a:off x="1573306" y="3262393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Blind Draft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DC396D-1825-49C6-A9B5-FC5C8D310CB8}"/>
              </a:ext>
            </a:extLst>
          </p:cNvPr>
          <p:cNvSpPr txBox="1"/>
          <p:nvPr/>
        </p:nvSpPr>
        <p:spPr>
          <a:xfrm>
            <a:off x="1573306" y="3953029"/>
            <a:ext cx="1509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Self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5AF5F-9F30-4914-B16A-79A209F2CA11}"/>
              </a:ext>
            </a:extLst>
          </p:cNvPr>
          <p:cNvSpPr txBox="1"/>
          <p:nvPr/>
        </p:nvSpPr>
        <p:spPr>
          <a:xfrm>
            <a:off x="1573306" y="4646463"/>
            <a:ext cx="1588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Peer Check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1E4FE-1A68-4413-A4D4-3D0778C97F7B}"/>
              </a:ext>
            </a:extLst>
          </p:cNvPr>
          <p:cNvSpPr txBox="1"/>
          <p:nvPr/>
        </p:nvSpPr>
        <p:spPr>
          <a:xfrm>
            <a:off x="1573306" y="5204490"/>
            <a:ext cx="2050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Important Terms Check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942B4-CD88-487C-86FC-53F0A513D6A0}"/>
              </a:ext>
            </a:extLst>
          </p:cNvPr>
          <p:cNvSpPr txBox="1"/>
          <p:nvPr/>
        </p:nvSpPr>
        <p:spPr>
          <a:xfrm>
            <a:off x="1573306" y="5930621"/>
            <a:ext cx="2050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Verse by Verse     </a:t>
            </a:r>
            <a:br>
              <a:rPr lang="en-US" sz="2400" dirty="0"/>
            </a:br>
            <a:r>
              <a:rPr lang="en-US" sz="2400" dirty="0"/>
              <a:t> Check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304C63-4A32-4105-81F7-3EE1A32AF50F}"/>
              </a:ext>
            </a:extLst>
          </p:cNvPr>
          <p:cNvSpPr txBox="1"/>
          <p:nvPr/>
        </p:nvSpPr>
        <p:spPr>
          <a:xfrm>
            <a:off x="1573306" y="1836243"/>
            <a:ext cx="1366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Verbalize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C46284-7821-48B1-957A-23D1CAAA1BAA}"/>
              </a:ext>
            </a:extLst>
          </p:cNvPr>
          <p:cNvSpPr txBox="1"/>
          <p:nvPr/>
        </p:nvSpPr>
        <p:spPr>
          <a:xfrm>
            <a:off x="3726425" y="1158725"/>
            <a:ext cx="7492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rbel" panose="020B0503020204020204" pitchFamily="34" charset="0"/>
              </a:rPr>
              <a:t>In Chapter view, read the entire chapter in the source text.</a:t>
            </a:r>
            <a:endParaRPr lang="en-US" sz="2200" dirty="0">
              <a:latin typeface="Arial" panose="020B0604020202020204" pitchFamily="34" charset="0"/>
            </a:endParaRPr>
          </a:p>
          <a:p>
            <a:endParaRPr lang="en-US" sz="2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C81EE8-E298-4C44-8FEB-F54DCB0F4DB5}"/>
              </a:ext>
            </a:extLst>
          </p:cNvPr>
          <p:cNvSpPr txBox="1"/>
          <p:nvPr/>
        </p:nvSpPr>
        <p:spPr>
          <a:xfrm>
            <a:off x="3726425" y="2344563"/>
            <a:ext cx="8119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Has been done for you – see the Chunk view; read a chunk until you can retell it.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80A18-EB56-4D97-BECA-6253D10675F4}"/>
              </a:ext>
            </a:extLst>
          </p:cNvPr>
          <p:cNvSpPr txBox="1"/>
          <p:nvPr/>
        </p:nvSpPr>
        <p:spPr>
          <a:xfrm>
            <a:off x="3726426" y="3769032"/>
            <a:ext cx="8012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200" dirty="0"/>
              <a:t>In Check view, compare translation draft with source and make corrections; use the resources; place the verse markers.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09D9CB-CE2B-483D-9F16-0FCD2A3A3E7C}"/>
              </a:ext>
            </a:extLst>
          </p:cNvPr>
          <p:cNvSpPr txBox="1"/>
          <p:nvPr/>
        </p:nvSpPr>
        <p:spPr>
          <a:xfrm>
            <a:off x="3726424" y="3129951"/>
            <a:ext cx="8126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200" dirty="0"/>
              <a:t>Tap the “paper” behind the source text and translate the chunk; you can’t see the source while you are translating.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D9195D-EEE6-4080-B7BF-0C4186808446}"/>
              </a:ext>
            </a:extLst>
          </p:cNvPr>
          <p:cNvSpPr txBox="1"/>
          <p:nvPr/>
        </p:nvSpPr>
        <p:spPr>
          <a:xfrm>
            <a:off x="3726424" y="4488103"/>
            <a:ext cx="8308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200" dirty="0"/>
              <a:t>In Check view, have a partner compare translation draft with source and discuss corrections; use the resources to help resolve issues.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9AFFCA-E6C0-44CA-A717-9D79560F3AFC}"/>
              </a:ext>
            </a:extLst>
          </p:cNvPr>
          <p:cNvSpPr txBox="1"/>
          <p:nvPr/>
        </p:nvSpPr>
        <p:spPr>
          <a:xfrm>
            <a:off x="3726424" y="5365854"/>
            <a:ext cx="5152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200" dirty="0"/>
              <a:t>Check the resources for the key terms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5FB87C-1E5C-4A24-9D71-EF0781B00704}"/>
              </a:ext>
            </a:extLst>
          </p:cNvPr>
          <p:cNvSpPr txBox="1"/>
          <p:nvPr/>
        </p:nvSpPr>
        <p:spPr>
          <a:xfrm>
            <a:off x="3726425" y="5959767"/>
            <a:ext cx="6996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200" dirty="0"/>
              <a:t>Can use the resources for in-depth checking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DBC96A-4C3F-49B9-837B-E41BEA1AD950}"/>
              </a:ext>
            </a:extLst>
          </p:cNvPr>
          <p:cNvSpPr txBox="1"/>
          <p:nvPr/>
        </p:nvSpPr>
        <p:spPr>
          <a:xfrm>
            <a:off x="3726425" y="1836243"/>
            <a:ext cx="1922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Do offline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595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build="p"/>
      <p:bldP spid="35" grpId="0" build="p"/>
      <p:bldP spid="36" grpId="0" build="p"/>
      <p:bldP spid="37" grpId="0" build="p"/>
      <p:bldP spid="38" grpId="0" build="p"/>
      <p:bldP spid="39" grpId="0" build="p"/>
      <p:bldP spid="4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Drafting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four steps of MAST are the drafting steps.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result of the drafting steps is a first draft of the translation.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C84C12-267C-407C-B138-0872394C11FD}"/>
              </a:ext>
            </a:extLst>
          </p:cNvPr>
          <p:cNvGrpSpPr/>
          <p:nvPr/>
        </p:nvGrpSpPr>
        <p:grpSpPr>
          <a:xfrm>
            <a:off x="1484310" y="2148110"/>
            <a:ext cx="9311486" cy="2779252"/>
            <a:chOff x="1484310" y="3256474"/>
            <a:chExt cx="9311486" cy="27792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EB9FA5-A06C-47BE-90C1-DD1899F32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1296" y="3256474"/>
              <a:ext cx="1714500" cy="23336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DB1B02-F030-43CD-86EB-BDB94CF11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8968" y="3256474"/>
              <a:ext cx="1714500" cy="23336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9FF764-28F7-45CD-AD24-0A83A523B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310" y="3256474"/>
              <a:ext cx="1714500" cy="23336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C49CAD5-432B-4460-A8E4-4C859E079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6639" y="3256474"/>
              <a:ext cx="1714500" cy="233362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FE4793-82C6-4216-8945-49EF7B513CE4}"/>
                </a:ext>
              </a:extLst>
            </p:cNvPr>
            <p:cNvSpPr txBox="1"/>
            <p:nvPr/>
          </p:nvSpPr>
          <p:spPr>
            <a:xfrm>
              <a:off x="1784356" y="5638684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Consume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89E74-E126-4BB4-BA4A-D97003B6CA87}"/>
                </a:ext>
              </a:extLst>
            </p:cNvPr>
            <p:cNvSpPr txBox="1"/>
            <p:nvPr/>
          </p:nvSpPr>
          <p:spPr>
            <a:xfrm>
              <a:off x="4327873" y="5638684"/>
              <a:ext cx="1105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Verbalize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1B39C2-1592-40CC-9DEA-8467938B9D20}"/>
                </a:ext>
              </a:extLst>
            </p:cNvPr>
            <p:cNvSpPr txBox="1"/>
            <p:nvPr/>
          </p:nvSpPr>
          <p:spPr>
            <a:xfrm>
              <a:off x="6996085" y="5666394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Chunk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ACB64F-4E9D-48AB-AD29-94A8FDA98B6D}"/>
                </a:ext>
              </a:extLst>
            </p:cNvPr>
            <p:cNvSpPr txBox="1"/>
            <p:nvPr/>
          </p:nvSpPr>
          <p:spPr>
            <a:xfrm>
              <a:off x="9337229" y="5638684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Blind Draft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A318C7-DBF9-4857-9356-2B73138CD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965" y="2834409"/>
            <a:ext cx="6888410" cy="39065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1: Consume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Chapter view, read an entire chapter.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an overall picture of the story or passage.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7F07-5198-4FC1-97D9-A58451275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592" y="39818"/>
            <a:ext cx="1714500" cy="23336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D4AB10-6258-4940-87B2-F56DF5611979}"/>
              </a:ext>
            </a:extLst>
          </p:cNvPr>
          <p:cNvSpPr/>
          <p:nvPr/>
        </p:nvSpPr>
        <p:spPr>
          <a:xfrm>
            <a:off x="3739487" y="2934271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B6FBF-3D1E-4B65-BA82-D9E0189980E5}"/>
              </a:ext>
            </a:extLst>
          </p:cNvPr>
          <p:cNvSpPr txBox="1"/>
          <p:nvPr/>
        </p:nvSpPr>
        <p:spPr>
          <a:xfrm>
            <a:off x="2136871" y="2933429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Chapter view </a:t>
            </a:r>
          </a:p>
        </p:txBody>
      </p:sp>
    </p:spTree>
    <p:extLst>
      <p:ext uri="{BB962C8B-B14F-4D97-AF65-F5344CB8AC3E}">
        <p14:creationId xmlns:p14="http://schemas.microsoft.com/office/powerpoint/2010/main" val="337817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2: Verbalize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 this offline.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Tell another person what you have read, or just say it out loud if no one else is available.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26FA78-0B89-42FE-B847-5145ED0D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36" y="2871514"/>
            <a:ext cx="6574506" cy="382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AE785-CB45-459E-AFF9-A3902A9C4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510" y="3007994"/>
            <a:ext cx="6582332" cy="3732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3: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chunking has been done for you.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chunk view, read a section until you think you can translate it without looking.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1A2F6-9CBA-4445-B7F9-254FCBF942CF}"/>
              </a:ext>
            </a:extLst>
          </p:cNvPr>
          <p:cNvSpPr/>
          <p:nvPr/>
        </p:nvSpPr>
        <p:spPr>
          <a:xfrm>
            <a:off x="4026093" y="3398295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397453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9B1C33-A75D-41C4-8617-4C91FC975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9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AE785-CB45-459E-AFF9-A3902A9C4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510" y="3007994"/>
            <a:ext cx="6582332" cy="37329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Tap “piece of paper behind the chunk.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1A2F6-9CBA-4445-B7F9-254FCBF942CF}"/>
              </a:ext>
            </a:extLst>
          </p:cNvPr>
          <p:cNvSpPr/>
          <p:nvPr/>
        </p:nvSpPr>
        <p:spPr>
          <a:xfrm>
            <a:off x="4026093" y="3398295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397453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07FE0-DEDB-4049-B7ED-8890D198C3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080" y="3954748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CCBFCA-5D1C-49A9-88F5-7270B7E36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36" y="2995372"/>
            <a:ext cx="6574506" cy="3728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Tap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“note card”.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508293"/>
            <a:ext cx="162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– translation “note card”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6F3465-503C-42E5-942F-2DAF4D68DD9D}"/>
              </a:ext>
            </a:extLst>
          </p:cNvPr>
          <p:cNvGrpSpPr/>
          <p:nvPr/>
        </p:nvGrpSpPr>
        <p:grpSpPr>
          <a:xfrm>
            <a:off x="4724400" y="2370201"/>
            <a:ext cx="5708073" cy="2215654"/>
            <a:chOff x="4724400" y="2370201"/>
            <a:chExt cx="5708073" cy="221565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F10878C-50C3-42B7-9323-7CB7E647518D}"/>
                </a:ext>
              </a:extLst>
            </p:cNvPr>
            <p:cNvSpPr/>
            <p:nvPr/>
          </p:nvSpPr>
          <p:spPr>
            <a:xfrm>
              <a:off x="4724400" y="3397453"/>
              <a:ext cx="5708073" cy="1188402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4AC1E22-B64A-43E0-AE65-498FC6F2B0EC}"/>
                </a:ext>
              </a:extLst>
            </p:cNvPr>
            <p:cNvCxnSpPr/>
            <p:nvPr/>
          </p:nvCxnSpPr>
          <p:spPr>
            <a:xfrm flipH="1">
              <a:off x="8077200" y="2370201"/>
              <a:ext cx="277091" cy="102725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99310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91F277-F5D9-4E40-8764-EAD536F66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36" y="2987728"/>
            <a:ext cx="6574506" cy="3736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10018713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Tap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“note card”.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done, tap “piece of paper” behind translated chunk to return to  source.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480583"/>
            <a:ext cx="162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– translation “note card”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17045-6489-46CB-955C-94DE9CC0A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080" y="3326949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2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 to:</a:t>
            </a:r>
          </a:p>
          <a:p>
            <a:r>
              <a:rPr lang="en-US" dirty="0"/>
              <a:t>Implement MAST steps with translationStudio</a:t>
            </a:r>
          </a:p>
          <a:p>
            <a:r>
              <a:rPr lang="en-US" dirty="0"/>
              <a:t>Perform translations</a:t>
            </a:r>
          </a:p>
          <a:p>
            <a:r>
              <a:rPr lang="en-US" dirty="0"/>
              <a:t>Use translationStudio resources</a:t>
            </a:r>
          </a:p>
          <a:p>
            <a:r>
              <a:rPr lang="en-US" dirty="0"/>
              <a:t>Check and edit translations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69D9-0938-47FD-BFD2-785CD29C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28" y="36576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Tap “piece of paper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“note card”.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done, tap “piece of paper” behind translated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Translate each chunk in the chapter or passage, one by one.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0081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Checking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four steps of MAST are the checking steps.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 of the checking steps is a level one checked translation.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38D22A3-F5BE-4087-A064-DCA98597BEC9}"/>
              </a:ext>
            </a:extLst>
          </p:cNvPr>
          <p:cNvGrpSpPr/>
          <p:nvPr/>
        </p:nvGrpSpPr>
        <p:grpSpPr>
          <a:xfrm>
            <a:off x="1597304" y="2321740"/>
            <a:ext cx="9939050" cy="2841139"/>
            <a:chOff x="1597304" y="3194587"/>
            <a:chExt cx="9939050" cy="28411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FE4793-82C6-4216-8945-49EF7B513CE4}"/>
                </a:ext>
              </a:extLst>
            </p:cNvPr>
            <p:cNvSpPr txBox="1"/>
            <p:nvPr/>
          </p:nvSpPr>
          <p:spPr>
            <a:xfrm>
              <a:off x="2219261" y="566639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Self Edit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89E74-E126-4BB4-BA4A-D97003B6CA87}"/>
                </a:ext>
              </a:extLst>
            </p:cNvPr>
            <p:cNvSpPr txBox="1"/>
            <p:nvPr/>
          </p:nvSpPr>
          <p:spPr>
            <a:xfrm>
              <a:off x="4733576" y="5666394"/>
              <a:ext cx="10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Peer Edit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1B39C2-1592-40CC-9DEA-8467938B9D20}"/>
                </a:ext>
              </a:extLst>
            </p:cNvPr>
            <p:cNvSpPr txBox="1"/>
            <p:nvPr/>
          </p:nvSpPr>
          <p:spPr>
            <a:xfrm>
              <a:off x="6570704" y="5666394"/>
              <a:ext cx="2488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Important Terms Check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ACB64F-4E9D-48AB-AD29-94A8FDA98B6D}"/>
                </a:ext>
              </a:extLst>
            </p:cNvPr>
            <p:cNvSpPr txBox="1"/>
            <p:nvPr/>
          </p:nvSpPr>
          <p:spPr>
            <a:xfrm>
              <a:off x="9267373" y="5666394"/>
              <a:ext cx="2251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Verse by Verse Check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EB5A4FD-7CDA-4A04-B4C0-9A8BC3A1E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6337" y="3218399"/>
              <a:ext cx="2266950" cy="2286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1763B7D-3296-4031-81F6-59056716D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483" y="3227924"/>
              <a:ext cx="2333625" cy="226695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F99652E-E024-49F6-A2DD-B86467830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7304" y="3194587"/>
              <a:ext cx="2266950" cy="233362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CE6D175-6A88-4E11-AA0C-1A6E9FD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0354" y="3227924"/>
              <a:ext cx="2286000" cy="2266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420BB9B-AAA9-478D-A478-A051A88D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36" y="2987728"/>
            <a:ext cx="6574506" cy="3736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18767F-B33C-45A0-BDFE-CCF2A0FD1EC5}"/>
              </a:ext>
            </a:extLst>
          </p:cNvPr>
          <p:cNvSpPr txBox="1"/>
          <p:nvPr/>
        </p:nvSpPr>
        <p:spPr>
          <a:xfrm>
            <a:off x="2587253" y="3607323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view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C325B-458F-4F11-9582-E3E9C32B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533" y="2987727"/>
            <a:ext cx="6616309" cy="3735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translationStudio Resources in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any of the checking steps, you can use </a:t>
            </a:r>
            <a:r>
              <a:rPr lang="en-US" dirty="0" err="1"/>
              <a:t>translationStudio’s</a:t>
            </a:r>
            <a:r>
              <a:rPr lang="en-US" dirty="0"/>
              <a:t> resources to help.</a:t>
            </a:r>
          </a:p>
          <a:p>
            <a:r>
              <a:rPr lang="en-US" dirty="0"/>
              <a:t>In the check view, swipe the screen left to show the resources.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0442FC-08FE-4066-800D-96F5D266A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79" y="3274709"/>
            <a:ext cx="1402434" cy="1420887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B0CE4E-EE43-416A-981B-680CE9337B49}"/>
              </a:ext>
            </a:extLst>
          </p:cNvPr>
          <p:cNvSpPr/>
          <p:nvPr/>
        </p:nvSpPr>
        <p:spPr>
          <a:xfrm>
            <a:off x="4026093" y="3616663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FC325B-458F-4F11-9582-E3E9C32B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533" y="2987727"/>
            <a:ext cx="6616309" cy="3735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translationStudio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displayed pertain to each chunk.</a:t>
            </a:r>
          </a:p>
          <a:p>
            <a:r>
              <a:rPr lang="en-US" dirty="0"/>
              <a:t>Three tabs display the three types of resources: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Questions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B0CE4E-EE43-416A-981B-680CE9337B49}"/>
              </a:ext>
            </a:extLst>
          </p:cNvPr>
          <p:cNvSpPr/>
          <p:nvPr/>
        </p:nvSpPr>
        <p:spPr>
          <a:xfrm>
            <a:off x="4026093" y="3616663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F2ACE5-605B-4C15-8926-1A89F811AE80}"/>
              </a:ext>
            </a:extLst>
          </p:cNvPr>
          <p:cNvSpPr/>
          <p:nvPr/>
        </p:nvSpPr>
        <p:spPr>
          <a:xfrm>
            <a:off x="8856742" y="3422862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763371-DC6D-4511-B860-F802BFDFB4E7}"/>
              </a:ext>
            </a:extLst>
          </p:cNvPr>
          <p:cNvSpPr/>
          <p:nvPr/>
        </p:nvSpPr>
        <p:spPr>
          <a:xfrm>
            <a:off x="9429235" y="3423078"/>
            <a:ext cx="512750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E2BBE1-7135-49A2-951B-3A9D47924E72}"/>
              </a:ext>
            </a:extLst>
          </p:cNvPr>
          <p:cNvSpPr/>
          <p:nvPr/>
        </p:nvSpPr>
        <p:spPr>
          <a:xfrm>
            <a:off x="9941985" y="3414428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show detailed information and/or translation suggestions about a word or phrase in the chunk.</a:t>
            </a:r>
          </a:p>
          <a:p>
            <a:r>
              <a:rPr lang="en-US" dirty="0"/>
              <a:t>Tap the Notes tab.</a:t>
            </a:r>
          </a:p>
          <a:p>
            <a:r>
              <a:rPr lang="en-US" dirty="0"/>
              <a:t>Tap a note to open it.</a:t>
            </a:r>
          </a:p>
          <a:p>
            <a:r>
              <a:rPr lang="en-US" dirty="0"/>
              <a:t>There may be links to</a:t>
            </a:r>
            <a:br>
              <a:rPr lang="en-US" dirty="0"/>
            </a:br>
            <a:r>
              <a:rPr lang="en-US" dirty="0"/>
              <a:t>additional information.</a:t>
            </a:r>
          </a:p>
          <a:p>
            <a:r>
              <a:rPr lang="en-US" dirty="0"/>
              <a:t>Tap CLOSE to close the note.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EDE00-AB92-49CE-83E7-4475F5B6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759" y="2194037"/>
            <a:ext cx="3276190" cy="41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8F181F-9D84-43AA-84DC-732A6F7B8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04" y="1852530"/>
            <a:ext cx="1402434" cy="14208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538D77-2E55-4262-BB70-1F31FEAFA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906" y="2992056"/>
            <a:ext cx="1402434" cy="1420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2886F-0614-4F71-A132-BEA85B773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044" y="2213261"/>
            <a:ext cx="3247619" cy="463809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48A826-44AC-4913-8A76-FCB554E28FE6}"/>
              </a:ext>
            </a:extLst>
          </p:cNvPr>
          <p:cNvGrpSpPr/>
          <p:nvPr/>
        </p:nvGrpSpPr>
        <p:grpSpPr>
          <a:xfrm>
            <a:off x="4676503" y="3709851"/>
            <a:ext cx="5599866" cy="516392"/>
            <a:chOff x="4676503" y="3709851"/>
            <a:chExt cx="5599866" cy="51639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7084A9-5E4D-42D8-971A-203B31F440F7}"/>
                </a:ext>
              </a:extLst>
            </p:cNvPr>
            <p:cNvSpPr/>
            <p:nvPr/>
          </p:nvSpPr>
          <p:spPr>
            <a:xfrm>
              <a:off x="7600844" y="3774758"/>
              <a:ext cx="2675525" cy="451485"/>
            </a:xfrm>
            <a:custGeom>
              <a:avLst/>
              <a:gdLst>
                <a:gd name="connsiteX0" fmla="*/ 886265 w 2613094"/>
                <a:gd name="connsiteY0" fmla="*/ 5715 h 385763"/>
                <a:gd name="connsiteX1" fmla="*/ 886265 w 2613094"/>
                <a:gd name="connsiteY1" fmla="*/ 5715 h 385763"/>
                <a:gd name="connsiteX2" fmla="*/ 1697795 w 2613094"/>
                <a:gd name="connsiteY2" fmla="*/ 2858 h 385763"/>
                <a:gd name="connsiteX3" fmla="*/ 1772090 w 2613094"/>
                <a:gd name="connsiteY3" fmla="*/ 0 h 385763"/>
                <a:gd name="connsiteX4" fmla="*/ 2174997 w 2613094"/>
                <a:gd name="connsiteY4" fmla="*/ 2858 h 385763"/>
                <a:gd name="connsiteX5" fmla="*/ 2440745 w 2613094"/>
                <a:gd name="connsiteY5" fmla="*/ 8573 h 385763"/>
                <a:gd name="connsiteX6" fmla="*/ 2486465 w 2613094"/>
                <a:gd name="connsiteY6" fmla="*/ 11430 h 385763"/>
                <a:gd name="connsiteX7" fmla="*/ 2569332 w 2613094"/>
                <a:gd name="connsiteY7" fmla="*/ 14288 h 385763"/>
                <a:gd name="connsiteX8" fmla="*/ 2586477 w 2613094"/>
                <a:gd name="connsiteY8" fmla="*/ 20003 h 385763"/>
                <a:gd name="connsiteX9" fmla="*/ 2597907 w 2613094"/>
                <a:gd name="connsiteY9" fmla="*/ 40005 h 385763"/>
                <a:gd name="connsiteX10" fmla="*/ 2606480 w 2613094"/>
                <a:gd name="connsiteY10" fmla="*/ 57150 h 385763"/>
                <a:gd name="connsiteX11" fmla="*/ 2595050 w 2613094"/>
                <a:gd name="connsiteY11" fmla="*/ 168593 h 385763"/>
                <a:gd name="connsiteX12" fmla="*/ 2586477 w 2613094"/>
                <a:gd name="connsiteY12" fmla="*/ 171450 h 385763"/>
                <a:gd name="connsiteX13" fmla="*/ 2580762 w 2613094"/>
                <a:gd name="connsiteY13" fmla="*/ 180023 h 385763"/>
                <a:gd name="connsiteX14" fmla="*/ 2569332 w 2613094"/>
                <a:gd name="connsiteY14" fmla="*/ 182880 h 385763"/>
                <a:gd name="connsiteX15" fmla="*/ 2552187 w 2613094"/>
                <a:gd name="connsiteY15" fmla="*/ 185738 h 385763"/>
                <a:gd name="connsiteX16" fmla="*/ 2540757 w 2613094"/>
                <a:gd name="connsiteY16" fmla="*/ 188595 h 385763"/>
                <a:gd name="connsiteX17" fmla="*/ 2509325 w 2613094"/>
                <a:gd name="connsiteY17" fmla="*/ 191453 h 385763"/>
                <a:gd name="connsiteX18" fmla="*/ 2277867 w 2613094"/>
                <a:gd name="connsiteY18" fmla="*/ 197168 h 385763"/>
                <a:gd name="connsiteX19" fmla="*/ 2235005 w 2613094"/>
                <a:gd name="connsiteY19" fmla="*/ 202883 h 385763"/>
                <a:gd name="connsiteX20" fmla="*/ 2043552 w 2613094"/>
                <a:gd name="connsiteY20" fmla="*/ 205740 h 385763"/>
                <a:gd name="connsiteX21" fmla="*/ 2034980 w 2613094"/>
                <a:gd name="connsiteY21" fmla="*/ 208598 h 385763"/>
                <a:gd name="connsiteX22" fmla="*/ 1663505 w 2613094"/>
                <a:gd name="connsiteY22" fmla="*/ 205740 h 385763"/>
                <a:gd name="connsiteX23" fmla="*/ 1637787 w 2613094"/>
                <a:gd name="connsiteY23" fmla="*/ 202883 h 385763"/>
                <a:gd name="connsiteX24" fmla="*/ 1523487 w 2613094"/>
                <a:gd name="connsiteY24" fmla="*/ 200025 h 385763"/>
                <a:gd name="connsiteX25" fmla="*/ 1463480 w 2613094"/>
                <a:gd name="connsiteY25" fmla="*/ 191453 h 385763"/>
                <a:gd name="connsiteX26" fmla="*/ 1443477 w 2613094"/>
                <a:gd name="connsiteY26" fmla="*/ 185738 h 385763"/>
                <a:gd name="connsiteX27" fmla="*/ 1423475 w 2613094"/>
                <a:gd name="connsiteY27" fmla="*/ 188595 h 385763"/>
                <a:gd name="connsiteX28" fmla="*/ 1417760 w 2613094"/>
                <a:gd name="connsiteY28" fmla="*/ 205740 h 385763"/>
                <a:gd name="connsiteX29" fmla="*/ 1412045 w 2613094"/>
                <a:gd name="connsiteY29" fmla="*/ 240030 h 385763"/>
                <a:gd name="connsiteX30" fmla="*/ 1409187 w 2613094"/>
                <a:gd name="connsiteY30" fmla="*/ 325755 h 385763"/>
                <a:gd name="connsiteX31" fmla="*/ 1406330 w 2613094"/>
                <a:gd name="connsiteY31" fmla="*/ 342900 h 385763"/>
                <a:gd name="connsiteX32" fmla="*/ 1403472 w 2613094"/>
                <a:gd name="connsiteY32" fmla="*/ 351473 h 385763"/>
                <a:gd name="connsiteX33" fmla="*/ 1380612 w 2613094"/>
                <a:gd name="connsiteY33" fmla="*/ 362903 h 385763"/>
                <a:gd name="connsiteX34" fmla="*/ 1309175 w 2613094"/>
                <a:gd name="connsiteY34" fmla="*/ 368618 h 385763"/>
                <a:gd name="connsiteX35" fmla="*/ 1269170 w 2613094"/>
                <a:gd name="connsiteY35" fmla="*/ 368618 h 385763"/>
                <a:gd name="connsiteX36" fmla="*/ 17585 w 2613094"/>
                <a:gd name="connsiteY36" fmla="*/ 385763 h 385763"/>
                <a:gd name="connsiteX37" fmla="*/ 9012 w 2613094"/>
                <a:gd name="connsiteY37" fmla="*/ 320040 h 385763"/>
                <a:gd name="connsiteX38" fmla="*/ 3297 w 2613094"/>
                <a:gd name="connsiteY38" fmla="*/ 297180 h 385763"/>
                <a:gd name="connsiteX39" fmla="*/ 6155 w 2613094"/>
                <a:gd name="connsiteY39" fmla="*/ 228600 h 385763"/>
                <a:gd name="connsiteX40" fmla="*/ 51875 w 2613094"/>
                <a:gd name="connsiteY40" fmla="*/ 222885 h 385763"/>
                <a:gd name="connsiteX41" fmla="*/ 69020 w 2613094"/>
                <a:gd name="connsiteY41" fmla="*/ 220028 h 385763"/>
                <a:gd name="connsiteX42" fmla="*/ 86165 w 2613094"/>
                <a:gd name="connsiteY42" fmla="*/ 211455 h 385763"/>
                <a:gd name="connsiteX43" fmla="*/ 109025 w 2613094"/>
                <a:gd name="connsiteY43" fmla="*/ 205740 h 385763"/>
                <a:gd name="connsiteX44" fmla="*/ 660522 w 2613094"/>
                <a:gd name="connsiteY44" fmla="*/ 208598 h 385763"/>
                <a:gd name="connsiteX45" fmla="*/ 671952 w 2613094"/>
                <a:gd name="connsiteY45" fmla="*/ 211455 h 385763"/>
                <a:gd name="connsiteX46" fmla="*/ 700527 w 2613094"/>
                <a:gd name="connsiteY46" fmla="*/ 214313 h 385763"/>
                <a:gd name="connsiteX47" fmla="*/ 757677 w 2613094"/>
                <a:gd name="connsiteY47" fmla="*/ 217170 h 385763"/>
                <a:gd name="connsiteX48" fmla="*/ 869120 w 2613094"/>
                <a:gd name="connsiteY48" fmla="*/ 205740 h 385763"/>
                <a:gd name="connsiteX49" fmla="*/ 871977 w 2613094"/>
                <a:gd name="connsiteY49" fmla="*/ 197168 h 385763"/>
                <a:gd name="connsiteX50" fmla="*/ 886265 w 2613094"/>
                <a:gd name="connsiteY50" fmla="*/ 5715 h 38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613094" h="385763">
                  <a:moveTo>
                    <a:pt x="886265" y="5715"/>
                  </a:moveTo>
                  <a:lnTo>
                    <a:pt x="886265" y="5715"/>
                  </a:lnTo>
                  <a:lnTo>
                    <a:pt x="1697795" y="2858"/>
                  </a:lnTo>
                  <a:cubicBezTo>
                    <a:pt x="1722578" y="2698"/>
                    <a:pt x="1747307" y="0"/>
                    <a:pt x="1772090" y="0"/>
                  </a:cubicBezTo>
                  <a:lnTo>
                    <a:pt x="2174997" y="2858"/>
                  </a:lnTo>
                  <a:cubicBezTo>
                    <a:pt x="2332946" y="10036"/>
                    <a:pt x="2128159" y="1387"/>
                    <a:pt x="2440745" y="8573"/>
                  </a:cubicBezTo>
                  <a:cubicBezTo>
                    <a:pt x="2456011" y="8924"/>
                    <a:pt x="2471210" y="10752"/>
                    <a:pt x="2486465" y="11430"/>
                  </a:cubicBezTo>
                  <a:lnTo>
                    <a:pt x="2569332" y="14288"/>
                  </a:lnTo>
                  <a:cubicBezTo>
                    <a:pt x="2575047" y="16193"/>
                    <a:pt x="2581465" y="16661"/>
                    <a:pt x="2586477" y="20003"/>
                  </a:cubicBezTo>
                  <a:cubicBezTo>
                    <a:pt x="2596843" y="26914"/>
                    <a:pt x="2593553" y="31297"/>
                    <a:pt x="2597907" y="40005"/>
                  </a:cubicBezTo>
                  <a:cubicBezTo>
                    <a:pt x="2608989" y="62170"/>
                    <a:pt x="2599294" y="35598"/>
                    <a:pt x="2606480" y="57150"/>
                  </a:cubicBezTo>
                  <a:cubicBezTo>
                    <a:pt x="2606140" y="69390"/>
                    <a:pt x="2627567" y="146915"/>
                    <a:pt x="2595050" y="168593"/>
                  </a:cubicBezTo>
                  <a:cubicBezTo>
                    <a:pt x="2592544" y="170264"/>
                    <a:pt x="2589335" y="170498"/>
                    <a:pt x="2586477" y="171450"/>
                  </a:cubicBezTo>
                  <a:cubicBezTo>
                    <a:pt x="2584572" y="174308"/>
                    <a:pt x="2583620" y="178118"/>
                    <a:pt x="2580762" y="180023"/>
                  </a:cubicBezTo>
                  <a:cubicBezTo>
                    <a:pt x="2577494" y="182201"/>
                    <a:pt x="2573183" y="182110"/>
                    <a:pt x="2569332" y="182880"/>
                  </a:cubicBezTo>
                  <a:cubicBezTo>
                    <a:pt x="2563651" y="184016"/>
                    <a:pt x="2557868" y="184602"/>
                    <a:pt x="2552187" y="185738"/>
                  </a:cubicBezTo>
                  <a:cubicBezTo>
                    <a:pt x="2548336" y="186508"/>
                    <a:pt x="2544650" y="188076"/>
                    <a:pt x="2540757" y="188595"/>
                  </a:cubicBezTo>
                  <a:cubicBezTo>
                    <a:pt x="2530329" y="189985"/>
                    <a:pt x="2519834" y="190964"/>
                    <a:pt x="2509325" y="191453"/>
                  </a:cubicBezTo>
                  <a:cubicBezTo>
                    <a:pt x="2452007" y="194119"/>
                    <a:pt x="2324711" y="196212"/>
                    <a:pt x="2277867" y="197168"/>
                  </a:cubicBezTo>
                  <a:cubicBezTo>
                    <a:pt x="2260070" y="201616"/>
                    <a:pt x="2260062" y="202241"/>
                    <a:pt x="2235005" y="202883"/>
                  </a:cubicBezTo>
                  <a:cubicBezTo>
                    <a:pt x="2171201" y="204519"/>
                    <a:pt x="2107370" y="204788"/>
                    <a:pt x="2043552" y="205740"/>
                  </a:cubicBezTo>
                  <a:cubicBezTo>
                    <a:pt x="2040695" y="206693"/>
                    <a:pt x="2037992" y="208598"/>
                    <a:pt x="2034980" y="208598"/>
                  </a:cubicBezTo>
                  <a:lnTo>
                    <a:pt x="1663505" y="205740"/>
                  </a:lnTo>
                  <a:cubicBezTo>
                    <a:pt x="1654880" y="205616"/>
                    <a:pt x="1646405" y="203235"/>
                    <a:pt x="1637787" y="202883"/>
                  </a:cubicBezTo>
                  <a:cubicBezTo>
                    <a:pt x="1599707" y="201329"/>
                    <a:pt x="1561587" y="200978"/>
                    <a:pt x="1523487" y="200025"/>
                  </a:cubicBezTo>
                  <a:cubicBezTo>
                    <a:pt x="1480689" y="192892"/>
                    <a:pt x="1500714" y="195589"/>
                    <a:pt x="1463480" y="191453"/>
                  </a:cubicBezTo>
                  <a:cubicBezTo>
                    <a:pt x="1459435" y="190105"/>
                    <a:pt x="1447068" y="185738"/>
                    <a:pt x="1443477" y="185738"/>
                  </a:cubicBezTo>
                  <a:cubicBezTo>
                    <a:pt x="1436742" y="185738"/>
                    <a:pt x="1430142" y="187643"/>
                    <a:pt x="1423475" y="188595"/>
                  </a:cubicBezTo>
                  <a:cubicBezTo>
                    <a:pt x="1421570" y="194310"/>
                    <a:pt x="1418942" y="199833"/>
                    <a:pt x="1417760" y="205740"/>
                  </a:cubicBezTo>
                  <a:cubicBezTo>
                    <a:pt x="1413581" y="226632"/>
                    <a:pt x="1415589" y="215220"/>
                    <a:pt x="1412045" y="240030"/>
                  </a:cubicBezTo>
                  <a:cubicBezTo>
                    <a:pt x="1411092" y="268605"/>
                    <a:pt x="1410773" y="297208"/>
                    <a:pt x="1409187" y="325755"/>
                  </a:cubicBezTo>
                  <a:cubicBezTo>
                    <a:pt x="1408866" y="331540"/>
                    <a:pt x="1407587" y="337244"/>
                    <a:pt x="1406330" y="342900"/>
                  </a:cubicBezTo>
                  <a:cubicBezTo>
                    <a:pt x="1405677" y="345841"/>
                    <a:pt x="1405400" y="349159"/>
                    <a:pt x="1403472" y="351473"/>
                  </a:cubicBezTo>
                  <a:cubicBezTo>
                    <a:pt x="1395313" y="361263"/>
                    <a:pt x="1391374" y="359828"/>
                    <a:pt x="1380612" y="362903"/>
                  </a:cubicBezTo>
                  <a:cubicBezTo>
                    <a:pt x="1347537" y="372353"/>
                    <a:pt x="1407107" y="365897"/>
                    <a:pt x="1309175" y="368618"/>
                  </a:cubicBezTo>
                  <a:cubicBezTo>
                    <a:pt x="1295845" y="368988"/>
                    <a:pt x="1282505" y="368618"/>
                    <a:pt x="1269170" y="368618"/>
                  </a:cubicBezTo>
                  <a:lnTo>
                    <a:pt x="17585" y="385763"/>
                  </a:lnTo>
                  <a:cubicBezTo>
                    <a:pt x="15904" y="370639"/>
                    <a:pt x="11785" y="331131"/>
                    <a:pt x="9012" y="320040"/>
                  </a:cubicBezTo>
                  <a:lnTo>
                    <a:pt x="3297" y="297180"/>
                  </a:lnTo>
                  <a:cubicBezTo>
                    <a:pt x="4250" y="274320"/>
                    <a:pt x="-6366" y="247750"/>
                    <a:pt x="6155" y="228600"/>
                  </a:cubicBezTo>
                  <a:cubicBezTo>
                    <a:pt x="14560" y="215745"/>
                    <a:pt x="36725" y="225410"/>
                    <a:pt x="51875" y="222885"/>
                  </a:cubicBezTo>
                  <a:lnTo>
                    <a:pt x="69020" y="220028"/>
                  </a:lnTo>
                  <a:cubicBezTo>
                    <a:pt x="90572" y="212842"/>
                    <a:pt x="64000" y="222537"/>
                    <a:pt x="86165" y="211455"/>
                  </a:cubicBezTo>
                  <a:cubicBezTo>
                    <a:pt x="92021" y="208527"/>
                    <a:pt x="103594" y="206826"/>
                    <a:pt x="109025" y="205740"/>
                  </a:cubicBezTo>
                  <a:lnTo>
                    <a:pt x="660522" y="208598"/>
                  </a:lnTo>
                  <a:cubicBezTo>
                    <a:pt x="664449" y="208638"/>
                    <a:pt x="668064" y="210900"/>
                    <a:pt x="671952" y="211455"/>
                  </a:cubicBezTo>
                  <a:cubicBezTo>
                    <a:pt x="681428" y="212809"/>
                    <a:pt x="690976" y="213676"/>
                    <a:pt x="700527" y="214313"/>
                  </a:cubicBezTo>
                  <a:cubicBezTo>
                    <a:pt x="719559" y="215582"/>
                    <a:pt x="738627" y="216218"/>
                    <a:pt x="757677" y="217170"/>
                  </a:cubicBezTo>
                  <a:cubicBezTo>
                    <a:pt x="801098" y="215997"/>
                    <a:pt x="850254" y="243475"/>
                    <a:pt x="869120" y="205740"/>
                  </a:cubicBezTo>
                  <a:cubicBezTo>
                    <a:pt x="870467" y="203046"/>
                    <a:pt x="871025" y="200025"/>
                    <a:pt x="871977" y="197168"/>
                  </a:cubicBezTo>
                  <a:cubicBezTo>
                    <a:pt x="874966" y="23814"/>
                    <a:pt x="874835" y="86686"/>
                    <a:pt x="886265" y="5715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4D74922-12B3-4632-829F-D1B1269224FF}"/>
                </a:ext>
              </a:extLst>
            </p:cNvPr>
            <p:cNvCxnSpPr>
              <a:endCxn id="8" idx="39"/>
            </p:cNvCxnSpPr>
            <p:nvPr/>
          </p:nvCxnSpPr>
          <p:spPr>
            <a:xfrm>
              <a:off x="4676503" y="3709851"/>
              <a:ext cx="2930643" cy="33245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B3A2071-975C-49EC-AD50-93D474ABA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871" y="1852530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2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are key words or terms in the passage with definitions, additional information, and/or translation suggestions.</a:t>
            </a:r>
          </a:p>
          <a:p>
            <a:r>
              <a:rPr lang="en-US" dirty="0"/>
              <a:t>Tap the Words tab.</a:t>
            </a:r>
          </a:p>
          <a:p>
            <a:r>
              <a:rPr lang="en-US" dirty="0"/>
              <a:t>Tap a word to open it.</a:t>
            </a:r>
          </a:p>
          <a:p>
            <a:r>
              <a:rPr lang="en-US" dirty="0"/>
              <a:t>There may be links to other words </a:t>
            </a:r>
            <a:br>
              <a:rPr lang="en-US" dirty="0"/>
            </a:br>
            <a:r>
              <a:rPr lang="en-US" dirty="0"/>
              <a:t>or additional information.</a:t>
            </a:r>
          </a:p>
          <a:p>
            <a:r>
              <a:rPr lang="en-US" dirty="0"/>
              <a:t>Tap CLOSE to close the word.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EDE00-AB92-49CE-83E7-4475F5B6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759" y="2194037"/>
            <a:ext cx="3276190" cy="41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8F181F-9D84-43AA-84DC-732A6F7B8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013" y="1852530"/>
            <a:ext cx="1402434" cy="1420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C04E3-89C1-49AC-8365-8386F8283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758" y="2194037"/>
            <a:ext cx="3247619" cy="4304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538D77-2E55-4262-BB70-1F31FEAFA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906" y="2992056"/>
            <a:ext cx="1402434" cy="1420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989E8-DF49-4324-9BAA-5A5AB6E53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806" y="2203307"/>
            <a:ext cx="3228571" cy="461537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D74922-12B3-4632-829F-D1B1269224FF}"/>
              </a:ext>
            </a:extLst>
          </p:cNvPr>
          <p:cNvCxnSpPr>
            <a:cxnSpLocks/>
          </p:cNvCxnSpPr>
          <p:nvPr/>
        </p:nvCxnSpPr>
        <p:spPr>
          <a:xfrm>
            <a:off x="5777345" y="3702500"/>
            <a:ext cx="1981200" cy="25962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B3A2071-975C-49EC-AD50-93D474ABA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20" y="1831215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0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6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7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2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2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2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7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2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700"/>
                            </p:stCondLst>
                            <p:childTnLst>
                              <p:par>
                                <p:cTn id="4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can be used in the checking steps to determine if the translation is clear and accurate.</a:t>
            </a:r>
          </a:p>
          <a:p>
            <a:r>
              <a:rPr lang="en-US" dirty="0"/>
              <a:t>Tap the Questions tab.</a:t>
            </a:r>
          </a:p>
          <a:p>
            <a:r>
              <a:rPr lang="en-US" dirty="0"/>
              <a:t>Tap a question to open it.</a:t>
            </a:r>
          </a:p>
          <a:p>
            <a:r>
              <a:rPr lang="en-US" dirty="0"/>
              <a:t>If someone cannot correctly answer the </a:t>
            </a:r>
            <a:br>
              <a:rPr lang="en-US" dirty="0"/>
            </a:br>
            <a:r>
              <a:rPr lang="en-US" dirty="0"/>
              <a:t>question just by reading the translation,</a:t>
            </a:r>
            <a:br>
              <a:rPr lang="en-US" dirty="0"/>
            </a:br>
            <a:r>
              <a:rPr lang="en-US" dirty="0"/>
              <a:t>the translation may not be clear and/or</a:t>
            </a:r>
            <a:br>
              <a:rPr lang="en-US" dirty="0"/>
            </a:br>
            <a:r>
              <a:rPr lang="en-US" dirty="0"/>
              <a:t>accurate.</a:t>
            </a:r>
          </a:p>
          <a:p>
            <a:r>
              <a:rPr lang="en-US" dirty="0"/>
              <a:t>Tap CLOSE to close the question.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8EDE00-AB92-49CE-83E7-4475F5B6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759" y="2194037"/>
            <a:ext cx="3276190" cy="41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8F181F-9D84-43AA-84DC-732A6F7B8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96349">
            <a:off x="9592678" y="2099995"/>
            <a:ext cx="1402434" cy="1420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AC6DEC-5CBB-42F9-A67B-8A2A22194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545" y="2191339"/>
            <a:ext cx="3305259" cy="4104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538D77-2E55-4262-BB70-1F31FEAFA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554" y="2392380"/>
            <a:ext cx="1402434" cy="1420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0B13EB-CDAD-45F5-8550-D7971616B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651" y="2200920"/>
            <a:ext cx="3311045" cy="4203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3A2071-975C-49EC-AD50-93D474ABA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29" y="1854275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pencil icon to edit.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FA3584-85A6-4476-9E97-6E0167AB17B5}"/>
              </a:ext>
            </a:extLst>
          </p:cNvPr>
          <p:cNvGrpSpPr/>
          <p:nvPr/>
        </p:nvGrpSpPr>
        <p:grpSpPr>
          <a:xfrm>
            <a:off x="2587253" y="2987728"/>
            <a:ext cx="8198589" cy="3736200"/>
            <a:chOff x="2587253" y="2987728"/>
            <a:chExt cx="8198589" cy="3736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CA1487-2A37-418A-9DD6-905F00631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1336" y="2987728"/>
              <a:ext cx="6574506" cy="373620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9EFCF8A-A292-4C5F-804E-C5613923E5FD}"/>
                </a:ext>
              </a:extLst>
            </p:cNvPr>
            <p:cNvSpPr/>
            <p:nvPr/>
          </p:nvSpPr>
          <p:spPr>
            <a:xfrm>
              <a:off x="4026093" y="3616663"/>
              <a:ext cx="573206" cy="36849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BF48D8-AD33-47B5-BBD7-C5F5A5E4E4EC}"/>
                </a:ext>
              </a:extLst>
            </p:cNvPr>
            <p:cNvSpPr txBox="1"/>
            <p:nvPr/>
          </p:nvSpPr>
          <p:spPr>
            <a:xfrm>
              <a:off x="2587253" y="3615821"/>
              <a:ext cx="1624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Check view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190894-C956-4F62-BB5F-2056324A1BD7}"/>
              </a:ext>
            </a:extLst>
          </p:cNvPr>
          <p:cNvGrpSpPr/>
          <p:nvPr/>
        </p:nvGrpSpPr>
        <p:grpSpPr>
          <a:xfrm>
            <a:off x="10317707" y="4988091"/>
            <a:ext cx="2039900" cy="646331"/>
            <a:chOff x="10317707" y="4988091"/>
            <a:chExt cx="2039900" cy="64633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36DD82-A1D3-4EF4-9CAA-19642A9610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17707" y="5311257"/>
              <a:ext cx="72560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3AF9E-A01B-47F4-832A-F903A4732CAA}"/>
                </a:ext>
              </a:extLst>
            </p:cNvPr>
            <p:cNvSpPr txBox="1"/>
            <p:nvPr/>
          </p:nvSpPr>
          <p:spPr>
            <a:xfrm>
              <a:off x="11086092" y="4988091"/>
              <a:ext cx="1271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Missing word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6FA71A-698E-487A-BB6A-732825DF35DE}"/>
              </a:ext>
            </a:extLst>
          </p:cNvPr>
          <p:cNvGrpSpPr/>
          <p:nvPr/>
        </p:nvGrpSpPr>
        <p:grpSpPr>
          <a:xfrm>
            <a:off x="9034818" y="5836525"/>
            <a:ext cx="3325061" cy="646331"/>
            <a:chOff x="9034818" y="5836525"/>
            <a:chExt cx="3325061" cy="64633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68F463-86CC-4B5A-862E-D712F10A1D89}"/>
                </a:ext>
              </a:extLst>
            </p:cNvPr>
            <p:cNvCxnSpPr/>
            <p:nvPr/>
          </p:nvCxnSpPr>
          <p:spPr>
            <a:xfrm flipH="1">
              <a:off x="9034818" y="6127845"/>
              <a:ext cx="197892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D52C7F-141D-4833-8F1D-6B2A62982FDD}"/>
                </a:ext>
              </a:extLst>
            </p:cNvPr>
            <p:cNvSpPr txBox="1"/>
            <p:nvPr/>
          </p:nvSpPr>
          <p:spPr>
            <a:xfrm>
              <a:off x="11088364" y="5836525"/>
              <a:ext cx="1271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Missing period 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E08F28B-2333-4BA1-9237-DFC9FA7496FE}"/>
              </a:ext>
            </a:extLst>
          </p:cNvPr>
          <p:cNvSpPr/>
          <p:nvPr/>
        </p:nvSpPr>
        <p:spPr>
          <a:xfrm>
            <a:off x="10231154" y="3762273"/>
            <a:ext cx="445759" cy="445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F7121D-C391-446A-A26C-B9C3A2884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526" y="3214374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CE72F7-6B6C-4FF7-B9F6-F98DCF75E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12" y="2994672"/>
            <a:ext cx="6604391" cy="37292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E8EBBB-1E70-45AC-AB19-CB03E7F5C7DE}"/>
              </a:ext>
            </a:extLst>
          </p:cNvPr>
          <p:cNvGrpSpPr/>
          <p:nvPr/>
        </p:nvGrpSpPr>
        <p:grpSpPr>
          <a:xfrm>
            <a:off x="8817625" y="3762273"/>
            <a:ext cx="2023064" cy="981219"/>
            <a:chOff x="8817625" y="3762273"/>
            <a:chExt cx="2023064" cy="98121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E08F28B-2333-4BA1-9237-DFC9FA7496FE}"/>
                </a:ext>
              </a:extLst>
            </p:cNvPr>
            <p:cNvSpPr/>
            <p:nvPr/>
          </p:nvSpPr>
          <p:spPr>
            <a:xfrm>
              <a:off x="10160392" y="3762273"/>
              <a:ext cx="680297" cy="4457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5B885A-823D-4719-AC22-23F4D1665E9B}"/>
                </a:ext>
              </a:extLst>
            </p:cNvPr>
            <p:cNvSpPr/>
            <p:nvPr/>
          </p:nvSpPr>
          <p:spPr>
            <a:xfrm>
              <a:off x="8817625" y="4297733"/>
              <a:ext cx="680297" cy="4457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7FA47E-DDE3-4B8E-85B8-AACDDA6F6837}"/>
              </a:ext>
            </a:extLst>
          </p:cNvPr>
          <p:cNvSpPr txBox="1">
            <a:spLocks/>
          </p:cNvSpPr>
          <p:nvPr/>
        </p:nvSpPr>
        <p:spPr>
          <a:xfrm>
            <a:off x="1484310" y="2967376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Make corrections.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Tap check mark</a:t>
            </a:r>
            <a:br>
              <a:rPr lang="en-US" dirty="0"/>
            </a:br>
            <a:r>
              <a:rPr lang="en-US" dirty="0"/>
              <a:t>to save.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1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401F04-6F77-4213-8684-4326CD7AF28A}"/>
              </a:ext>
            </a:extLst>
          </p:cNvPr>
          <p:cNvSpPr/>
          <p:nvPr/>
        </p:nvSpPr>
        <p:spPr>
          <a:xfrm>
            <a:off x="10299206" y="2948803"/>
            <a:ext cx="680297" cy="445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F7121D-C391-446A-A26C-B9C3A2884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540" y="2440627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1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5423A2-D2D6-44BE-B034-54C64865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13" y="2967376"/>
            <a:ext cx="6652727" cy="37565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7FA47E-DDE3-4B8E-85B8-AACDDA6F6837}"/>
              </a:ext>
            </a:extLst>
          </p:cNvPr>
          <p:cNvSpPr txBox="1">
            <a:spLocks/>
          </p:cNvSpPr>
          <p:nvPr/>
        </p:nvSpPr>
        <p:spPr>
          <a:xfrm>
            <a:off x="1484310" y="2967376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Make corrections.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Tap check mark</a:t>
            </a:r>
            <a:br>
              <a:rPr lang="en-US" dirty="0"/>
            </a:br>
            <a:r>
              <a:rPr lang="en-US" dirty="0"/>
              <a:t>to save.</a:t>
            </a:r>
            <a:endParaRPr lang="en-US" sz="1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F7121D-C391-446A-A26C-B9C3A2884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123" y="4207154"/>
            <a:ext cx="1402434" cy="142088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DE92A-1C59-40FA-9959-1A294AE58FBF}"/>
              </a:ext>
            </a:extLst>
          </p:cNvPr>
          <p:cNvSpPr txBox="1">
            <a:spLocks/>
          </p:cNvSpPr>
          <p:nvPr/>
        </p:nvSpPr>
        <p:spPr>
          <a:xfrm>
            <a:off x="1484308" y="4352820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en-US" dirty="0"/>
              <a:t>Drag verse</a:t>
            </a:r>
            <a:br>
              <a:rPr lang="en-US" dirty="0"/>
            </a:br>
            <a:r>
              <a:rPr lang="en-US" dirty="0"/>
              <a:t>markers.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7B1AEE-9CBC-4A50-BF12-056F960F9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113" y="2948364"/>
            <a:ext cx="6652727" cy="37565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1635DA-4610-4D8E-AD69-97E503CAA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764" y="4745590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and translationStudio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E3856-E807-49FB-9AF5-A5D91828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5581508" cy="4367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MAST is  a method that : </a:t>
            </a:r>
          </a:p>
          <a:p>
            <a:r>
              <a:rPr lang="en-US" dirty="0"/>
              <a:t>Enables rapid and accurate translation of Bible text</a:t>
            </a:r>
          </a:p>
          <a:p>
            <a:r>
              <a:rPr lang="en-US" dirty="0"/>
              <a:t>Utilizes native speakers to do translation</a:t>
            </a:r>
          </a:p>
          <a:p>
            <a:r>
              <a:rPr lang="en-US" dirty="0"/>
              <a:t>Can be implemented with translationStudio</a:t>
            </a:r>
          </a:p>
          <a:p>
            <a:r>
              <a:rPr lang="en-US" dirty="0"/>
              <a:t>Consists of 8 steps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EDF86-8ED6-4AD2-88C7-8080117B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833" y="1423447"/>
            <a:ext cx="4276190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39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02B73F-E1F4-412E-9835-8022C4117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783" y="2967375"/>
            <a:ext cx="6619057" cy="37375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A71C4-E059-4DDD-A215-3E9098A64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96" y="148227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7FA47E-DDE3-4B8E-85B8-AACDDA6F6837}"/>
              </a:ext>
            </a:extLst>
          </p:cNvPr>
          <p:cNvSpPr txBox="1">
            <a:spLocks/>
          </p:cNvSpPr>
          <p:nvPr/>
        </p:nvSpPr>
        <p:spPr>
          <a:xfrm>
            <a:off x="1484310" y="2967376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dirty="0"/>
              <a:t>Make corrections.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Tap check mark</a:t>
            </a:r>
            <a:br>
              <a:rPr lang="en-US" dirty="0"/>
            </a:br>
            <a:r>
              <a:rPr lang="en-US" dirty="0"/>
              <a:t>to save.</a:t>
            </a:r>
            <a:endParaRPr lang="en-US" sz="1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DE92A-1C59-40FA-9959-1A294AE58FBF}"/>
              </a:ext>
            </a:extLst>
          </p:cNvPr>
          <p:cNvSpPr txBox="1">
            <a:spLocks/>
          </p:cNvSpPr>
          <p:nvPr/>
        </p:nvSpPr>
        <p:spPr>
          <a:xfrm>
            <a:off x="1484308" y="4352820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en-US" dirty="0"/>
              <a:t>Drag verse</a:t>
            </a:r>
            <a:br>
              <a:rPr lang="en-US" dirty="0"/>
            </a:br>
            <a:r>
              <a:rPr lang="en-US" dirty="0"/>
              <a:t>markers.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1635DA-4610-4D8E-AD69-97E503CAA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64" y="5581412"/>
            <a:ext cx="1402434" cy="142088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472EC1D-E3C2-4E23-9AAF-A4B269AEE91E}"/>
              </a:ext>
            </a:extLst>
          </p:cNvPr>
          <p:cNvSpPr txBox="1">
            <a:spLocks/>
          </p:cNvSpPr>
          <p:nvPr/>
        </p:nvSpPr>
        <p:spPr>
          <a:xfrm>
            <a:off x="1484308" y="5215566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US" dirty="0"/>
              <a:t>Mark chunk </a:t>
            </a:r>
            <a:br>
              <a:rPr lang="en-US" dirty="0"/>
            </a:br>
            <a:r>
              <a:rPr lang="en-US" dirty="0"/>
              <a:t>complete.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353D0-85EA-4950-B719-083BD7474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781" y="2967374"/>
            <a:ext cx="6619059" cy="37375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C0D566-7735-4897-B89D-A49E8AA52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268" y="4440808"/>
            <a:ext cx="1402434" cy="1420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8B2B37-2563-49F3-B76F-664C3C9AF5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8781" y="2954311"/>
            <a:ext cx="6619059" cy="373753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EC03CB-02DF-435A-91E0-77846A4499BA}"/>
              </a:ext>
            </a:extLst>
          </p:cNvPr>
          <p:cNvSpPr/>
          <p:nvPr/>
        </p:nvSpPr>
        <p:spPr>
          <a:xfrm>
            <a:off x="7772400" y="5375564"/>
            <a:ext cx="3117273" cy="4156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1D6D8B-D7A1-4743-8C9C-905FC6B2E8F9}"/>
              </a:ext>
            </a:extLst>
          </p:cNvPr>
          <p:cNvGrpSpPr/>
          <p:nvPr/>
        </p:nvGrpSpPr>
        <p:grpSpPr>
          <a:xfrm>
            <a:off x="8481216" y="3724472"/>
            <a:ext cx="2398684" cy="531669"/>
            <a:chOff x="8481216" y="3724472"/>
            <a:chExt cx="2398684" cy="53166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755F54-841B-4F2E-9112-335221A96D17}"/>
                </a:ext>
              </a:extLst>
            </p:cNvPr>
            <p:cNvSpPr txBox="1"/>
            <p:nvPr/>
          </p:nvSpPr>
          <p:spPr>
            <a:xfrm>
              <a:off x="8481216" y="3724472"/>
              <a:ext cx="201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No more edit icon!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7BB39D-DA72-4BBF-8C05-C89738234B61}"/>
                </a:ext>
              </a:extLst>
            </p:cNvPr>
            <p:cNvSpPr/>
            <p:nvPr/>
          </p:nvSpPr>
          <p:spPr>
            <a:xfrm>
              <a:off x="10434350" y="3810591"/>
              <a:ext cx="445550" cy="44555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9E59313-F1F5-4A32-9771-477B549F0970}"/>
              </a:ext>
            </a:extLst>
          </p:cNvPr>
          <p:cNvSpPr txBox="1">
            <a:spLocks/>
          </p:cNvSpPr>
          <p:nvPr/>
        </p:nvSpPr>
        <p:spPr>
          <a:xfrm>
            <a:off x="1899946" y="6028753"/>
            <a:ext cx="2755181" cy="13058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dirty="0"/>
              <a:t>Do all chunks </a:t>
            </a:r>
            <a:br>
              <a:rPr lang="en-US" dirty="0"/>
            </a:br>
            <a:r>
              <a:rPr lang="en-US" dirty="0"/>
              <a:t>in passage.</a:t>
            </a:r>
          </a:p>
          <a:p>
            <a:pPr marL="457200" indent="-457200">
              <a:buFont typeface="+mj-lt"/>
              <a:buAutoNum type="arabicPeriod" startAt="8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316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7" grpId="0" animBg="1"/>
      <p:bldP spid="20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B7EA07-9183-4F31-B7D3-0BA0ABF20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003" y="491179"/>
            <a:ext cx="2333625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6: Peer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view, have another person check your translation.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suggested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edit a chunk, tap the “Chunk Completed” toggle, and then tap the pencil icon.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CD01E8-D9BE-4BD6-995C-0CAF8466F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041" y="2954311"/>
            <a:ext cx="6619059" cy="3737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17045-6489-46CB-955C-94DE9CC0A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54" y="4787236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0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4B87FF-1B2C-4B12-B436-ADD32A4A5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678" y="481654"/>
            <a:ext cx="226695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MAST Step 7: Important Terms Check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the translationWords resource.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 that all important terms and concepts are:</a:t>
            </a:r>
          </a:p>
          <a:p>
            <a:pPr lvl="1"/>
            <a:r>
              <a:rPr lang="en-US" dirty="0"/>
              <a:t>Present in the translation</a:t>
            </a:r>
          </a:p>
          <a:p>
            <a:pPr lvl="1"/>
            <a:r>
              <a:rPr lang="en-US" dirty="0"/>
              <a:t>Translated clearly and accurately</a:t>
            </a:r>
          </a:p>
          <a:p>
            <a:pPr lvl="1"/>
            <a:r>
              <a:rPr lang="en-US" dirty="0"/>
              <a:t>Translated consistently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104D87-711C-40BE-8EE8-8255FDDF1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178" y="2454256"/>
            <a:ext cx="3247619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67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B81F31-2928-4FC9-8030-A2CBAEF24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628" y="491179"/>
            <a:ext cx="2286000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MAST Step 8: Verse by Verse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8435545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Orally back-translate your translation into the language of </a:t>
            </a:r>
            <a:br>
              <a:rPr lang="en-US" dirty="0"/>
            </a:br>
            <a:r>
              <a:rPr lang="en-US" dirty="0"/>
              <a:t>the checker (may need an intermediate interpreter).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Checkers compare the meaning with source in their 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suggested </a:t>
            </a:r>
            <a:br>
              <a:rPr lang="en-US" dirty="0"/>
            </a:br>
            <a:r>
              <a:rPr lang="en-US" dirty="0"/>
              <a:t>corrections; use the</a:t>
            </a:r>
            <a:br>
              <a:rPr lang="en-US" dirty="0"/>
            </a:br>
            <a:r>
              <a:rPr lang="en-US" dirty="0"/>
              <a:t>resources to resolve </a:t>
            </a:r>
            <a:br>
              <a:rPr lang="en-US" dirty="0"/>
            </a:br>
            <a:r>
              <a:rPr lang="en-US" dirty="0"/>
              <a:t>any disputes.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edit a chunk, </a:t>
            </a:r>
            <a:br>
              <a:rPr lang="en-US" dirty="0"/>
            </a:br>
            <a:r>
              <a:rPr lang="en-US" dirty="0"/>
              <a:t>tap the </a:t>
            </a:r>
            <a:br>
              <a:rPr lang="en-US" dirty="0"/>
            </a:br>
            <a:r>
              <a:rPr lang="en-US" dirty="0"/>
              <a:t>“Chunk Completed”</a:t>
            </a:r>
            <a:br>
              <a:rPr lang="en-US" dirty="0"/>
            </a:br>
            <a:r>
              <a:rPr lang="en-US" dirty="0"/>
              <a:t>toggle, and then </a:t>
            </a:r>
            <a:br>
              <a:rPr lang="en-US" dirty="0"/>
            </a:br>
            <a:r>
              <a:rPr lang="en-US" dirty="0"/>
              <a:t>tap the pencil icon.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CD01E8-D9BE-4BD6-995C-0CAF8466F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698" y="2954311"/>
            <a:ext cx="6619059" cy="3737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17045-6489-46CB-955C-94DE9CC0A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11" y="4787236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45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this presentation you learned to:</a:t>
            </a:r>
          </a:p>
          <a:p>
            <a:r>
              <a:rPr lang="en-US" dirty="0"/>
              <a:t>Implement MAST steps with translationStudio</a:t>
            </a:r>
          </a:p>
          <a:p>
            <a:r>
              <a:rPr lang="en-US" dirty="0"/>
              <a:t>Perform translations</a:t>
            </a:r>
          </a:p>
          <a:p>
            <a:r>
              <a:rPr lang="en-US" dirty="0"/>
              <a:t>Use translationStudio resources</a:t>
            </a:r>
          </a:p>
          <a:p>
            <a:r>
              <a:rPr lang="en-US" dirty="0"/>
              <a:t>Check and edit translations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69D9-0938-47FD-BFD2-785CD29C8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17" y="1432875"/>
            <a:ext cx="4160406" cy="3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F6840-5ED0-4EAE-B879-FD2D5AC50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10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3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615770-BD42-4ED0-95E1-22F0715A4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09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</p:txBody>
      </p:sp>
    </p:spTree>
    <p:extLst>
      <p:ext uri="{BB962C8B-B14F-4D97-AF65-F5344CB8AC3E}">
        <p14:creationId xmlns:p14="http://schemas.microsoft.com/office/powerpoint/2010/main" val="376824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CE69BA-87D9-4FC9-8738-B80933F8A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08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</p:txBody>
      </p:sp>
    </p:spTree>
    <p:extLst>
      <p:ext uri="{BB962C8B-B14F-4D97-AF65-F5344CB8AC3E}">
        <p14:creationId xmlns:p14="http://schemas.microsoft.com/office/powerpoint/2010/main" val="404416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259DF1-2DC2-457C-A040-82E7F2B94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2251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</p:txBody>
      </p:sp>
    </p:spTree>
    <p:extLst>
      <p:ext uri="{BB962C8B-B14F-4D97-AF65-F5344CB8AC3E}">
        <p14:creationId xmlns:p14="http://schemas.microsoft.com/office/powerpoint/2010/main" val="5027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1DBDA4-2E9A-4CE4-A75F-A3E8C21C2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2251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Self-edit: Compare translation draft with source and make corrections.</a:t>
            </a:r>
          </a:p>
        </p:txBody>
      </p:sp>
    </p:spTree>
    <p:extLst>
      <p:ext uri="{BB962C8B-B14F-4D97-AF65-F5344CB8AC3E}">
        <p14:creationId xmlns:p14="http://schemas.microsoft.com/office/powerpoint/2010/main" val="530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B30916-8BDD-4CEF-9FE5-99CE024B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6" y="2473848"/>
            <a:ext cx="2333625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Peer edit: Have a partner compare translation draft with source and discuss corrections; translator makes any changes.</a:t>
            </a:r>
          </a:p>
        </p:txBody>
      </p:sp>
    </p:spTree>
    <p:extLst>
      <p:ext uri="{BB962C8B-B14F-4D97-AF65-F5344CB8AC3E}">
        <p14:creationId xmlns:p14="http://schemas.microsoft.com/office/powerpoint/2010/main" val="27976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51903</TotalTime>
  <Words>1571</Words>
  <Application>Microsoft Office PowerPoint</Application>
  <PresentationFormat>Widescreen</PresentationFormat>
  <Paragraphs>221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Corbel</vt:lpstr>
      <vt:lpstr>Parallax</vt:lpstr>
      <vt:lpstr>translationStudio for Android</vt:lpstr>
      <vt:lpstr>What Is This Presentation About?</vt:lpstr>
      <vt:lpstr>MAST and translationStudio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Implementing MAST in translationStudio</vt:lpstr>
      <vt:lpstr>MAST Drafting Steps</vt:lpstr>
      <vt:lpstr>MAST Step 1: Consume</vt:lpstr>
      <vt:lpstr>MAST Step 2: Verbalize</vt:lpstr>
      <vt:lpstr>MAST Step 3: Chunk</vt:lpstr>
      <vt:lpstr>MAST Step 4: Blind Draft</vt:lpstr>
      <vt:lpstr>MAST Step 4: Blind Draft</vt:lpstr>
      <vt:lpstr>MAST Step 4: Blind Draft</vt:lpstr>
      <vt:lpstr>MAST Step 4: Blind Draft</vt:lpstr>
      <vt:lpstr>MAST Checking Steps</vt:lpstr>
      <vt:lpstr>Using translationStudio Resources in Checking</vt:lpstr>
      <vt:lpstr>Using translationStudio Resources</vt:lpstr>
      <vt:lpstr>Using translationNotes</vt:lpstr>
      <vt:lpstr>Using translationWords</vt:lpstr>
      <vt:lpstr>Using translationQuestions</vt:lpstr>
      <vt:lpstr>MAST Step 5: Self Edit</vt:lpstr>
      <vt:lpstr>MAST Step 5: Self Edit</vt:lpstr>
      <vt:lpstr>MAST Step 5: Self Edit</vt:lpstr>
      <vt:lpstr>MAST Step 5: Self Edit</vt:lpstr>
      <vt:lpstr>MAST Step 6: Peer Edit</vt:lpstr>
      <vt:lpstr>MAST Step 7: Important Terms Check </vt:lpstr>
      <vt:lpstr>MAST Step 8: Verse by Verse Check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advance</dc:title>
  <dc:creator>Pamela Gamer</dc:creator>
  <cp:lastModifiedBy>Pamela Gamer</cp:lastModifiedBy>
  <cp:revision>174</cp:revision>
  <cp:lastPrinted>2018-07-12T21:23:19Z</cp:lastPrinted>
  <dcterms:created xsi:type="dcterms:W3CDTF">2017-12-18T19:21:48Z</dcterms:created>
  <dcterms:modified xsi:type="dcterms:W3CDTF">2018-11-28T15:31:19Z</dcterms:modified>
</cp:coreProperties>
</file>