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96" r:id="rId4"/>
    <p:sldId id="293" r:id="rId5"/>
    <p:sldId id="294" r:id="rId6"/>
    <p:sldId id="258" r:id="rId7"/>
    <p:sldId id="295" r:id="rId8"/>
    <p:sldId id="286" r:id="rId9"/>
    <p:sldId id="279" r:id="rId10"/>
    <p:sldId id="297" r:id="rId11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86095" autoAdjust="0"/>
  </p:normalViewPr>
  <p:slideViewPr>
    <p:cSldViewPr snapToGrid="0">
      <p:cViewPr varScale="1">
        <p:scale>
          <a:sx n="62" d="100"/>
          <a:sy n="62" d="100"/>
        </p:scale>
        <p:origin x="90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One of the first things you’ll need to do in </a:t>
            </a:r>
            <a:r>
              <a:rPr lang="en-US" dirty="0" err="1"/>
              <a:t>tS</a:t>
            </a:r>
            <a:r>
              <a:rPr lang="en-US" dirty="0"/>
              <a:t> is to decide which type of account to use. There are two types:</a:t>
            </a: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Offline Account</a:t>
            </a:r>
            <a:r>
              <a:rPr lang="en-US" dirty="0"/>
              <a:t> – user has full use of the program except for uploading to Door43. NO INTERNET CONNECTION REQUIRED.</a:t>
            </a:r>
            <a:endParaRPr lang="en-US" b="0" dirty="0">
              <a:effectLst/>
            </a:endParaRP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Door43 Account</a:t>
            </a:r>
            <a:r>
              <a:rPr lang="en-US" dirty="0"/>
              <a:t> – user has full use of the program and can upload to Door43 (requires Internet connection.)</a:t>
            </a:r>
          </a:p>
          <a:p>
            <a:pPr rtl="0"/>
            <a:endParaRPr lang="en-US" b="0" dirty="0">
              <a:effectLst/>
            </a:endParaRPr>
          </a:p>
          <a:p>
            <a:pPr rtl="0"/>
            <a:r>
              <a:rPr lang="en-US" b="0" dirty="0">
                <a:effectLst/>
              </a:rPr>
              <a:t>You can switch between these at any time, so you can do your work in an offline account, and then log in to a Door43 account when you want to upload your work.</a:t>
            </a:r>
          </a:p>
          <a:p>
            <a:pPr rtl="0"/>
            <a:r>
              <a:rPr lang="en-US" b="0" dirty="0">
                <a:effectLst/>
              </a:rPr>
              <a:t>The work is attached to the device, not to the account.</a:t>
            </a:r>
          </a:p>
          <a:p>
            <a:br>
              <a:rPr lang="en-US" dirty="0"/>
            </a:br>
            <a:r>
              <a:rPr lang="en-US" b="1" dirty="0"/>
              <a:t>INSTRUCTOR NOTE</a:t>
            </a:r>
            <a:r>
              <a:rPr lang="en-US" dirty="0"/>
              <a:t>: During a MAST event the translators may be directed to choose one of the types of accounts. </a:t>
            </a:r>
            <a:r>
              <a:rPr lang="en-US" b="1" dirty="0"/>
              <a:t>As a facilitator - learn which the team lead is asking the translators to choose.</a:t>
            </a:r>
          </a:p>
          <a:p>
            <a:endParaRPr lang="en-US" dirty="0"/>
          </a:p>
          <a:p>
            <a:r>
              <a:rPr lang="en-US" dirty="0"/>
              <a:t>Today – choose to create an offline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One of the first things you’ll need to do in </a:t>
            </a:r>
            <a:r>
              <a:rPr lang="en-US" dirty="0" err="1"/>
              <a:t>tS</a:t>
            </a:r>
            <a:r>
              <a:rPr lang="en-US" dirty="0"/>
              <a:t> is to decide which type of account to use. There are two types:</a:t>
            </a: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Offline Account</a:t>
            </a:r>
            <a:r>
              <a:rPr lang="en-US" dirty="0"/>
              <a:t> – user has full use of the program except for uploading to Door43. NO INTERNET CONNECTION REQUIRED.</a:t>
            </a:r>
            <a:endParaRPr lang="en-US" b="0" dirty="0">
              <a:effectLst/>
            </a:endParaRP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Door43 Account</a:t>
            </a:r>
            <a:r>
              <a:rPr lang="en-US" dirty="0"/>
              <a:t> – user has full use of the program and can upload to Door43 (requires Internet connection.)</a:t>
            </a:r>
          </a:p>
          <a:p>
            <a:pPr rtl="0"/>
            <a:endParaRPr lang="en-US" b="0" dirty="0">
              <a:effectLst/>
            </a:endParaRPr>
          </a:p>
          <a:p>
            <a:pPr rtl="0"/>
            <a:r>
              <a:rPr lang="en-US" b="0" dirty="0">
                <a:effectLst/>
              </a:rPr>
              <a:t>You can switch between these at any time, so you can do your work in an offline account, and then log in to a Door43 account when you want to upload your work.</a:t>
            </a:r>
          </a:p>
          <a:p>
            <a:pPr rtl="0"/>
            <a:r>
              <a:rPr lang="en-US" b="0" dirty="0">
                <a:effectLst/>
              </a:rPr>
              <a:t>The work is attached to the device, not to the account.</a:t>
            </a:r>
          </a:p>
          <a:p>
            <a:br>
              <a:rPr lang="en-US" dirty="0"/>
            </a:br>
            <a:r>
              <a:rPr lang="en-US" b="1" dirty="0"/>
              <a:t>INSTRUCTOR NOTE</a:t>
            </a:r>
            <a:r>
              <a:rPr lang="en-US" dirty="0"/>
              <a:t>: During a MAST event the translators may be directed to choose one of the types of accounts. </a:t>
            </a:r>
            <a:r>
              <a:rPr lang="en-US" b="1" dirty="0"/>
              <a:t>As a facilitator - learn which the team lead is asking the translators to choose.</a:t>
            </a:r>
          </a:p>
          <a:p>
            <a:endParaRPr lang="en-US" dirty="0"/>
          </a:p>
          <a:p>
            <a:r>
              <a:rPr lang="en-US" dirty="0"/>
              <a:t>Today – choose to create an offline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tantshore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or43.org/en/statement-of-fai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Install translationStudio for Android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Understand the home screen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Install translationStudio for Android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Understand the home screen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translationStudio</a:t>
            </a:r>
            <a:r>
              <a:rPr lang="en-US" dirty="0"/>
              <a:t> for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r>
              <a:rPr lang="en-US" dirty="0"/>
              <a:t>Mobile app for translating Bible &amp; resources</a:t>
            </a:r>
          </a:p>
          <a:p>
            <a:r>
              <a:rPr lang="en-US" dirty="0"/>
              <a:t>Created by </a:t>
            </a:r>
            <a:r>
              <a:rPr lang="en-US" dirty="0">
                <a:hlinkClick r:id="rId3"/>
              </a:rPr>
              <a:t>Distant Shores Media</a:t>
            </a:r>
            <a:endParaRPr lang="en-US" dirty="0"/>
          </a:p>
          <a:p>
            <a:r>
              <a:rPr lang="en-US" dirty="0"/>
              <a:t>Open source</a:t>
            </a:r>
          </a:p>
          <a:p>
            <a:r>
              <a:rPr lang="en-US" dirty="0"/>
              <a:t>Contains:	</a:t>
            </a:r>
          </a:p>
          <a:p>
            <a:pPr lvl="1"/>
            <a:r>
              <a:rPr lang="en-US" dirty="0"/>
              <a:t>Content to be translated</a:t>
            </a:r>
          </a:p>
          <a:p>
            <a:pPr lvl="1"/>
            <a:r>
              <a:rPr lang="en-US" dirty="0"/>
              <a:t>Translation helps</a:t>
            </a:r>
          </a:p>
          <a:p>
            <a:r>
              <a:rPr lang="en-US" dirty="0"/>
              <a:t>Work can be shared and published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F3312-0143-40BC-A3F5-FC0928B61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02" y="2152028"/>
            <a:ext cx="2255137" cy="1924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85" y="2680882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translationStudio for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7778-F4C9-4A17-BF8D-151D8D15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Play Store.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b="1" dirty="0"/>
              <a:t>translationStudio</a:t>
            </a:r>
            <a:r>
              <a:rPr lang="en-US" dirty="0"/>
              <a:t> in search bar.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</a:t>
            </a:r>
            <a:r>
              <a:rPr lang="en-US" b="1" dirty="0"/>
              <a:t>translationStudio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</a:t>
            </a:r>
            <a:r>
              <a:rPr lang="en-US" b="1" dirty="0"/>
              <a:t>Install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83596-BF1A-42C0-8B5A-8BD9E667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254" y="1423447"/>
            <a:ext cx="723810" cy="8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A15C8-487A-43E7-92CB-58EB7D312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31" y="1620601"/>
            <a:ext cx="5285714" cy="151428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1C0F28-6AF3-465B-B3D8-BDCB41C0654F}"/>
              </a:ext>
            </a:extLst>
          </p:cNvPr>
          <p:cNvGrpSpPr/>
          <p:nvPr/>
        </p:nvGrpSpPr>
        <p:grpSpPr>
          <a:xfrm>
            <a:off x="3859078" y="5096627"/>
            <a:ext cx="4971075" cy="1914164"/>
            <a:chOff x="5001064" y="3886438"/>
            <a:chExt cx="5363421" cy="24388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89E5CC-36A5-4CD6-ACC1-03691701E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1064" y="3886438"/>
              <a:ext cx="4657143" cy="190476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B81EFE-0C19-4A4C-9A08-512B52DBB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346">
              <a:off x="9106195" y="5050467"/>
              <a:ext cx="1258290" cy="127484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D31F3E-C751-46C9-A84C-3B4D7BEBA7AD}"/>
              </a:ext>
            </a:extLst>
          </p:cNvPr>
          <p:cNvGrpSpPr/>
          <p:nvPr/>
        </p:nvGrpSpPr>
        <p:grpSpPr>
          <a:xfrm>
            <a:off x="5378669" y="3351703"/>
            <a:ext cx="3838095" cy="1526211"/>
            <a:chOff x="5378669" y="3351703"/>
            <a:chExt cx="3838095" cy="15262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185728-06BB-4856-8BE9-797265AB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8669" y="3351703"/>
              <a:ext cx="3838095" cy="151428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A4EE883-EFC8-485E-B522-0E847859C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2761">
              <a:off x="7291344" y="3855813"/>
              <a:ext cx="1008827" cy="1022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06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D154-E8C8-4F94-9D74-5D317346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translationStudio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9D8D-AB9C-419A-A4A4-DD63DA95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Google Play:</a:t>
            </a:r>
          </a:p>
          <a:p>
            <a:pPr lvl="1"/>
            <a:r>
              <a:rPr lang="en-US" dirty="0"/>
              <a:t>After installing tS, click </a:t>
            </a:r>
            <a:r>
              <a:rPr lang="en-US" b="1" dirty="0"/>
              <a:t>Open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From your tablet screen:</a:t>
            </a:r>
          </a:p>
          <a:p>
            <a:pPr lvl="1"/>
            <a:r>
              <a:rPr lang="en-US" dirty="0"/>
              <a:t>Tap the tS icon.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446A1-F457-415F-A8AF-7CE67277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77" y="1206631"/>
            <a:ext cx="4657143" cy="19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E753B-0911-4072-AA4C-9B48B27AA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2211">
            <a:off x="9491369" y="2611108"/>
            <a:ext cx="1166243" cy="100057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D297323-C9EC-421A-915B-673452D0442F}"/>
              </a:ext>
            </a:extLst>
          </p:cNvPr>
          <p:cNvGrpSpPr/>
          <p:nvPr/>
        </p:nvGrpSpPr>
        <p:grpSpPr>
          <a:xfrm>
            <a:off x="4437176" y="3430128"/>
            <a:ext cx="1793818" cy="1538964"/>
            <a:chOff x="4437176" y="3430128"/>
            <a:chExt cx="1793818" cy="1538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7EEED4-D2D7-44C8-B10D-B516A16CC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7176" y="3441567"/>
              <a:ext cx="1624001" cy="15275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EC3C38-2C80-43CA-9474-7979A65B4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346">
              <a:off x="5064751" y="3430128"/>
              <a:ext cx="1166243" cy="100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57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Account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383" y="1361455"/>
            <a:ext cx="5861640" cy="436775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Door43 Account</a:t>
            </a:r>
            <a:r>
              <a:rPr lang="en-US" dirty="0"/>
              <a:t> – user has full use of the program and can upload to </a:t>
            </a:r>
            <a:r>
              <a:rPr lang="en-US" dirty="0">
                <a:hlinkClick r:id="rId3"/>
              </a:rPr>
              <a:t>Door43</a:t>
            </a:r>
            <a:r>
              <a:rPr lang="en-US" dirty="0"/>
              <a:t> (requires Internet connection.)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Offline Account</a:t>
            </a:r>
            <a:r>
              <a:rPr lang="en-US" dirty="0"/>
              <a:t> – user has full use of the program except for uploading to Door43.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A25F9-F775-4048-BF63-B45143468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1423447"/>
            <a:ext cx="3873875" cy="410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352EA2-46A1-4BA1-90E2-CAE4DB55B1A4}"/>
              </a:ext>
            </a:extLst>
          </p:cNvPr>
          <p:cNvSpPr txBox="1"/>
          <p:nvPr/>
        </p:nvSpPr>
        <p:spPr>
          <a:xfrm>
            <a:off x="4831944" y="1206631"/>
            <a:ext cx="4142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3531AE-4459-441F-8229-877000BD3551}"/>
              </a:ext>
            </a:extLst>
          </p:cNvPr>
          <p:cNvSpPr/>
          <p:nvPr/>
        </p:nvSpPr>
        <p:spPr>
          <a:xfrm>
            <a:off x="5039056" y="4587498"/>
            <a:ext cx="602327" cy="4029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8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Door43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254" y="1700637"/>
            <a:ext cx="4683769" cy="4367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Full name (or pseudonym if you don’t want your name associated publicly with Bible work)</a:t>
            </a:r>
          </a:p>
          <a:p>
            <a:pPr marL="0" indent="0">
              <a:buNone/>
            </a:pPr>
            <a:r>
              <a:rPr lang="en-US" b="1" dirty="0"/>
              <a:t>Email – Used only if you forget your password</a:t>
            </a:r>
          </a:p>
          <a:p>
            <a:pPr marL="0" indent="0">
              <a:buNone/>
            </a:pPr>
            <a:r>
              <a:rPr lang="en-US" b="1" dirty="0"/>
              <a:t>Login name – no spaces (same as pseudonym if using)</a:t>
            </a:r>
          </a:p>
          <a:p>
            <a:pPr marL="0" indent="0">
              <a:buNone/>
            </a:pPr>
            <a:r>
              <a:rPr lang="en-US" b="1" dirty="0"/>
              <a:t>Password – something you can easily remember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3531AE-4459-441F-8229-877000BD3551}"/>
              </a:ext>
            </a:extLst>
          </p:cNvPr>
          <p:cNvSpPr/>
          <p:nvPr/>
        </p:nvSpPr>
        <p:spPr>
          <a:xfrm>
            <a:off x="5039056" y="4587498"/>
            <a:ext cx="602327" cy="4029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FF578-BC4B-4152-BBCB-4BD333A9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41" y="1700637"/>
            <a:ext cx="4980952" cy="402857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896538-2270-445D-A8A4-9C46AB1067A5}"/>
              </a:ext>
            </a:extLst>
          </p:cNvPr>
          <p:cNvCxnSpPr/>
          <p:nvPr/>
        </p:nvCxnSpPr>
        <p:spPr>
          <a:xfrm>
            <a:off x="3780154" y="1983783"/>
            <a:ext cx="30545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6311E-1057-4C8F-B7A0-7478E9846F64}"/>
              </a:ext>
            </a:extLst>
          </p:cNvPr>
          <p:cNvCxnSpPr>
            <a:cxnSpLocks/>
          </p:cNvCxnSpPr>
          <p:nvPr/>
        </p:nvCxnSpPr>
        <p:spPr>
          <a:xfrm>
            <a:off x="3204134" y="2802610"/>
            <a:ext cx="3615120" cy="3900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AA3D36-EA1A-47F5-8ABC-D86C257DEE3B}"/>
              </a:ext>
            </a:extLst>
          </p:cNvPr>
          <p:cNvCxnSpPr>
            <a:cxnSpLocks/>
          </p:cNvCxnSpPr>
          <p:nvPr/>
        </p:nvCxnSpPr>
        <p:spPr>
          <a:xfrm>
            <a:off x="3015571" y="3714922"/>
            <a:ext cx="3819182" cy="3921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877F0D-6819-405A-9DAF-BE7DEAEFF1F3}"/>
              </a:ext>
            </a:extLst>
          </p:cNvPr>
          <p:cNvCxnSpPr>
            <a:cxnSpLocks/>
          </p:cNvCxnSpPr>
          <p:nvPr/>
        </p:nvCxnSpPr>
        <p:spPr>
          <a:xfrm>
            <a:off x="3229964" y="4455762"/>
            <a:ext cx="3589290" cy="5346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6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915C-FFB5-4B50-B280-EAC7A396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to Terms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356D-F49F-4C1A-B51F-C142B995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88" y="2294816"/>
            <a:ext cx="6877235" cy="4367753"/>
          </a:xfrm>
        </p:spPr>
        <p:txBody>
          <a:bodyPr/>
          <a:lstStyle/>
          <a:p>
            <a:r>
              <a:rPr lang="en-US" dirty="0"/>
              <a:t>License Agreement: Explains what you are able to do with the content in the program and the content that you create</a:t>
            </a:r>
          </a:p>
          <a:p>
            <a:r>
              <a:rPr lang="en-US" dirty="0"/>
              <a:t>Translation Guidelines: Describes qualities of a good translation to help the translator clearly, accurately, and naturally translate the text</a:t>
            </a:r>
          </a:p>
          <a:p>
            <a:r>
              <a:rPr lang="en-US" dirty="0"/>
              <a:t>Statement of Faith: Lists common elements of the Christian faith</a:t>
            </a:r>
          </a:p>
          <a:p>
            <a:r>
              <a:rPr lang="en-US" dirty="0"/>
              <a:t>Tap </a:t>
            </a:r>
            <a:r>
              <a:rPr lang="en-US" b="1" dirty="0"/>
              <a:t>I AGREE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FF7B4-E6F6-451D-9A27-2D8B5780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9" y="2294816"/>
            <a:ext cx="4471779" cy="3837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5A484-96E6-4AB8-8272-BEBF96CA53E8}"/>
              </a:ext>
            </a:extLst>
          </p:cNvPr>
          <p:cNvSpPr txBox="1"/>
          <p:nvPr/>
        </p:nvSpPr>
        <p:spPr>
          <a:xfrm>
            <a:off x="1484310" y="1206631"/>
            <a:ext cx="9860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translator or user of translationStudio must agree to these terms of use. Tap each to read, scroll, and then tap Close.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D5F1C-0103-424E-B5AF-4EC5EB94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75" y="5605439"/>
            <a:ext cx="2201126" cy="698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68704-13C2-4F87-B0AD-41B29DB53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4346">
            <a:off x="8516693" y="5300263"/>
            <a:ext cx="1932137" cy="16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TranslationStudio opens to display the Home screen:</a:t>
            </a:r>
          </a:p>
          <a:p>
            <a:pPr marL="0" indent="0">
              <a:buNone/>
            </a:pPr>
            <a:r>
              <a:rPr lang="en-US" dirty="0"/>
              <a:t>Lists all of your projects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5A7AF-5464-4D73-98C4-875AAD08681C}"/>
              </a:ext>
            </a:extLst>
          </p:cNvPr>
          <p:cNvSpPr txBox="1">
            <a:spLocks/>
          </p:cNvSpPr>
          <p:nvPr/>
        </p:nvSpPr>
        <p:spPr>
          <a:xfrm>
            <a:off x="4489769" y="99781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, or welcomes you if you have no projects yet.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Home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A2385-5EA2-46C0-8F25-EF6A286C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77" y="2505927"/>
            <a:ext cx="5274548" cy="3374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E6627-E9D7-4954-8F54-6CB8CF29F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2523080"/>
            <a:ext cx="5220929" cy="33404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556749-9FEF-4AC5-9620-A97E2B732718}"/>
              </a:ext>
            </a:extLst>
          </p:cNvPr>
          <p:cNvGrpSpPr/>
          <p:nvPr/>
        </p:nvGrpSpPr>
        <p:grpSpPr>
          <a:xfrm>
            <a:off x="1484310" y="2366682"/>
            <a:ext cx="6600490" cy="580913"/>
            <a:chOff x="1484310" y="2366682"/>
            <a:chExt cx="6600490" cy="5809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1EF9-1709-4129-98D7-FF9566620FBF}"/>
                </a:ext>
              </a:extLst>
            </p:cNvPr>
            <p:cNvSpPr/>
            <p:nvPr/>
          </p:nvSpPr>
          <p:spPr>
            <a:xfrm>
              <a:off x="1484310" y="2366682"/>
              <a:ext cx="1172829" cy="5809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0B8791-6B5D-41ED-87CA-D9C5E2133C14}"/>
                </a:ext>
              </a:extLst>
            </p:cNvPr>
            <p:cNvSpPr/>
            <p:nvPr/>
          </p:nvSpPr>
          <p:spPr>
            <a:xfrm>
              <a:off x="6911971" y="2366682"/>
              <a:ext cx="1172829" cy="5809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B43ED-D30D-4692-B3E2-0CA9D4118EAC}"/>
              </a:ext>
            </a:extLst>
          </p:cNvPr>
          <p:cNvGrpSpPr/>
          <p:nvPr/>
        </p:nvGrpSpPr>
        <p:grpSpPr>
          <a:xfrm>
            <a:off x="4155232" y="2906357"/>
            <a:ext cx="6667548" cy="428514"/>
            <a:chOff x="4155232" y="2906357"/>
            <a:chExt cx="6667548" cy="428514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5A291554-9770-4E79-924F-36C55C178DFE}"/>
                </a:ext>
              </a:extLst>
            </p:cNvPr>
            <p:cNvSpPr/>
            <p:nvPr/>
          </p:nvSpPr>
          <p:spPr>
            <a:xfrm>
              <a:off x="4155232" y="2947595"/>
              <a:ext cx="1258645" cy="387276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AE4D7E80-309E-46AD-8A14-D24A0D03ABE2}"/>
                </a:ext>
              </a:extLst>
            </p:cNvPr>
            <p:cNvSpPr/>
            <p:nvPr/>
          </p:nvSpPr>
          <p:spPr>
            <a:xfrm>
              <a:off x="9564135" y="2906357"/>
              <a:ext cx="1258645" cy="387276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44970-A12F-4E79-998E-885E6443FAA4}"/>
              </a:ext>
            </a:extLst>
          </p:cNvPr>
          <p:cNvGrpSpPr/>
          <p:nvPr/>
        </p:nvGrpSpPr>
        <p:grpSpPr>
          <a:xfrm>
            <a:off x="5329999" y="3059911"/>
            <a:ext cx="6341423" cy="669593"/>
            <a:chOff x="5329999" y="3059911"/>
            <a:chExt cx="6341423" cy="669593"/>
          </a:xfrm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F6B20FEE-B816-4CE9-B0F3-EF07224832DE}"/>
                </a:ext>
              </a:extLst>
            </p:cNvPr>
            <p:cNvSpPr/>
            <p:nvPr/>
          </p:nvSpPr>
          <p:spPr>
            <a:xfrm>
              <a:off x="5329999" y="3099995"/>
              <a:ext cx="940489" cy="629509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Logout button</a:t>
              </a: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C127EAB1-6B53-446B-894F-E94E3CA47F22}"/>
                </a:ext>
              </a:extLst>
            </p:cNvPr>
            <p:cNvSpPr/>
            <p:nvPr/>
          </p:nvSpPr>
          <p:spPr>
            <a:xfrm>
              <a:off x="10730933" y="3059911"/>
              <a:ext cx="940489" cy="629509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48586</TotalTime>
  <Words>1058</Words>
  <Application>Microsoft Office PowerPoint</Application>
  <PresentationFormat>Widescreen</PresentationFormat>
  <Paragraphs>111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translationStudio for Android</vt:lpstr>
      <vt:lpstr>What Is This Presentation About?</vt:lpstr>
      <vt:lpstr>What Is translationStudio for Android?</vt:lpstr>
      <vt:lpstr>Installing translationStudio for Android</vt:lpstr>
      <vt:lpstr>Opening translationStudio</vt:lpstr>
      <vt:lpstr>Choosing an Account Type</vt:lpstr>
      <vt:lpstr>Creating a Door43 Account</vt:lpstr>
      <vt:lpstr>Agreeing to Terms of Use</vt:lpstr>
      <vt:lpstr>Viewing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135</cp:revision>
  <cp:lastPrinted>2018-06-18T17:48:39Z</cp:lastPrinted>
  <dcterms:created xsi:type="dcterms:W3CDTF">2017-12-18T19:21:48Z</dcterms:created>
  <dcterms:modified xsi:type="dcterms:W3CDTF">2018-06-18T17:50:32Z</dcterms:modified>
</cp:coreProperties>
</file>