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00" r:id="rId3"/>
    <p:sldId id="279" r:id="rId4"/>
    <p:sldId id="303" r:id="rId5"/>
    <p:sldId id="262" r:id="rId6"/>
    <p:sldId id="312" r:id="rId7"/>
    <p:sldId id="263" r:id="rId8"/>
    <p:sldId id="313" r:id="rId9"/>
    <p:sldId id="316" r:id="rId10"/>
    <p:sldId id="264" r:id="rId11"/>
    <p:sldId id="314" r:id="rId12"/>
    <p:sldId id="315" r:id="rId13"/>
    <p:sldId id="259" r:id="rId14"/>
    <p:sldId id="281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01" r:id="rId25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4" autoAdjust="0"/>
    <p:restoredTop sz="86059" autoAdjust="0"/>
  </p:normalViewPr>
  <p:slideViewPr>
    <p:cSldViewPr snapToGrid="0">
      <p:cViewPr varScale="1">
        <p:scale>
          <a:sx n="67" d="100"/>
          <a:sy n="67" d="100"/>
        </p:scale>
        <p:origin x="192" y="6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AB5B12-8375-44E9-9DE3-DAB08A8320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E2332-5B98-466F-8292-69A36A5093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1BD177A-307D-4817-A1B7-9D1B13D1442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C3C3C-DC8F-4B64-B720-DFCB7C27D7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EF52C-B148-4A45-920E-988AFC1DF4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37D4348-ED1B-45F6-81AF-28E85AE8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98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99EF31-6AEA-45D6-A346-68C25B1B42B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F42FD7F-75AC-4945-AADB-25D3D632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6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6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35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4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0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7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27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1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23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44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6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3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08728"/>
            <a:ext cx="10018713" cy="8979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367753"/>
          </a:xfrm>
        </p:spPr>
        <p:txBody>
          <a:bodyPr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9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8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2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2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1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8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4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71B87F-141C-4871-A01A-50F139738E5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3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508D97-84FB-49B8-A4EC-4D4F02AD9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847" y="450161"/>
            <a:ext cx="10123674" cy="2616199"/>
          </a:xfrm>
        </p:spPr>
        <p:txBody>
          <a:bodyPr>
            <a:normAutofit/>
          </a:bodyPr>
          <a:lstStyle/>
          <a:p>
            <a:r>
              <a:rPr lang="en-US" dirty="0"/>
              <a:t>translationStudio for the Desktop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F3EC3EB-938A-4006-B37E-B3F5CFA9E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0875" y="3066360"/>
            <a:ext cx="6987645" cy="1388534"/>
          </a:xfrm>
        </p:spPr>
        <p:txBody>
          <a:bodyPr>
            <a:normAutofit/>
          </a:bodyPr>
          <a:lstStyle/>
          <a:p>
            <a:r>
              <a:rPr lang="en-US" sz="3600"/>
              <a:t>Performing Navigation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0357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Screen for a Text Project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00EF22-7C99-48D0-A07E-EA8B4FC8FBB7}"/>
              </a:ext>
            </a:extLst>
          </p:cNvPr>
          <p:cNvSpPr txBox="1">
            <a:spLocks/>
          </p:cNvSpPr>
          <p:nvPr/>
        </p:nvSpPr>
        <p:spPr>
          <a:xfrm>
            <a:off x="1575814" y="1536995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i="1" dirty="0"/>
              <a:t>Project: </a:t>
            </a:r>
            <a:r>
              <a:rPr lang="en-US" dirty="0"/>
              <a:t>Your working area for a single project. </a:t>
            </a:r>
          </a:p>
          <a:p>
            <a:pPr marL="457200" lvl="1" indent="0">
              <a:buNone/>
            </a:pPr>
            <a:r>
              <a:rPr lang="en-US" dirty="0"/>
              <a:t>Has 3 different views: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/>
              <a:t>Chapter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/>
              <a:t>Chunk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/>
              <a:t>Check</a:t>
            </a:r>
          </a:p>
          <a:p>
            <a:pPr lvl="1"/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EB7D72-2E36-4ED4-BBEE-E36D56439AFC}"/>
              </a:ext>
            </a:extLst>
          </p:cNvPr>
          <p:cNvCxnSpPr>
            <a:cxnSpLocks/>
          </p:cNvCxnSpPr>
          <p:nvPr/>
        </p:nvCxnSpPr>
        <p:spPr>
          <a:xfrm>
            <a:off x="3560782" y="3585091"/>
            <a:ext cx="1553589" cy="2362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ED3BF7C-A3F9-4803-9817-21D9CE652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371" y="2583265"/>
            <a:ext cx="7030435" cy="416512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F62AB1-B9D5-4ADE-B755-89F71FF0B10A}"/>
              </a:ext>
            </a:extLst>
          </p:cNvPr>
          <p:cNvCxnSpPr>
            <a:cxnSpLocks/>
          </p:cNvCxnSpPr>
          <p:nvPr/>
        </p:nvCxnSpPr>
        <p:spPr>
          <a:xfrm flipV="1">
            <a:off x="4482059" y="4507680"/>
            <a:ext cx="7268663" cy="206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39F14D3-F227-4045-921D-A7E67FD99726}"/>
              </a:ext>
            </a:extLst>
          </p:cNvPr>
          <p:cNvSpPr txBox="1">
            <a:spLocks/>
          </p:cNvSpPr>
          <p:nvPr/>
        </p:nvSpPr>
        <p:spPr>
          <a:xfrm>
            <a:off x="1595698" y="3529201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Check view with</a:t>
            </a:r>
            <a:br>
              <a:rPr lang="en-US" dirty="0"/>
            </a:br>
            <a:r>
              <a:rPr lang="en-US" dirty="0"/>
              <a:t>English ULB source </a:t>
            </a:r>
            <a:br>
              <a:rPr lang="en-US" dirty="0"/>
            </a:br>
            <a:r>
              <a:rPr lang="en-US" dirty="0"/>
              <a:t>text has </a:t>
            </a:r>
            <a:br>
              <a:rPr lang="en-US" dirty="0"/>
            </a:br>
            <a:r>
              <a:rPr lang="en-US" dirty="0"/>
              <a:t>helpful resources</a:t>
            </a:r>
            <a:br>
              <a:rPr lang="en-US" dirty="0"/>
            </a:br>
            <a:r>
              <a:rPr lang="en-US" dirty="0"/>
              <a:t>(Scroll right to see)</a:t>
            </a:r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96BA22-F714-4C68-A960-E27CCCE561B7}"/>
              </a:ext>
            </a:extLst>
          </p:cNvPr>
          <p:cNvSpPr txBox="1"/>
          <p:nvPr/>
        </p:nvSpPr>
        <p:spPr>
          <a:xfrm>
            <a:off x="6016587" y="2230796"/>
            <a:ext cx="525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Check view with source and translation side by side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E504197-268C-42CC-9DEB-BD14B6288C51}"/>
              </a:ext>
            </a:extLst>
          </p:cNvPr>
          <p:cNvSpPr/>
          <p:nvPr/>
        </p:nvSpPr>
        <p:spPr>
          <a:xfrm>
            <a:off x="6016588" y="2268266"/>
            <a:ext cx="5253360" cy="2771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73916B-AFEF-4E99-87D3-DC79FEF7DBE7}"/>
              </a:ext>
            </a:extLst>
          </p:cNvPr>
          <p:cNvCxnSpPr>
            <a:cxnSpLocks/>
          </p:cNvCxnSpPr>
          <p:nvPr/>
        </p:nvCxnSpPr>
        <p:spPr>
          <a:xfrm>
            <a:off x="4482059" y="5321005"/>
            <a:ext cx="6758949" cy="11580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36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3356468-2670-484B-9737-3002470CADE3}"/>
              </a:ext>
            </a:extLst>
          </p:cNvPr>
          <p:cNvSpPr txBox="1">
            <a:spLocks/>
          </p:cNvSpPr>
          <p:nvPr/>
        </p:nvSpPr>
        <p:spPr>
          <a:xfrm>
            <a:off x="1575814" y="1536995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i="1" dirty="0"/>
              <a:t>Project: </a:t>
            </a:r>
            <a:r>
              <a:rPr lang="en-US" dirty="0"/>
              <a:t>Your working area for a single project. </a:t>
            </a:r>
          </a:p>
          <a:p>
            <a:pPr marL="457200" lvl="1" indent="0">
              <a:buNone/>
            </a:pPr>
            <a:r>
              <a:rPr lang="en-US" dirty="0"/>
              <a:t>Has 3 different views: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/>
              <a:t>Chapter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/>
              <a:t>Chunk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/>
              <a:t>Check</a:t>
            </a:r>
          </a:p>
          <a:p>
            <a:pPr lvl="1"/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Screen for a Text Project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EB7D72-2E36-4ED4-BBEE-E36D56439AFC}"/>
              </a:ext>
            </a:extLst>
          </p:cNvPr>
          <p:cNvCxnSpPr>
            <a:cxnSpLocks/>
          </p:cNvCxnSpPr>
          <p:nvPr/>
        </p:nvCxnSpPr>
        <p:spPr>
          <a:xfrm>
            <a:off x="3560782" y="3585091"/>
            <a:ext cx="1553589" cy="2362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240E3CF-4488-4BA7-BE70-B38086454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371" y="2583265"/>
            <a:ext cx="7030435" cy="416512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39F14D3-F227-4045-921D-A7E67FD99726}"/>
              </a:ext>
            </a:extLst>
          </p:cNvPr>
          <p:cNvSpPr txBox="1">
            <a:spLocks/>
          </p:cNvSpPr>
          <p:nvPr/>
        </p:nvSpPr>
        <p:spPr>
          <a:xfrm>
            <a:off x="1595698" y="4129708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Check view with</a:t>
            </a:r>
            <a:br>
              <a:rPr lang="en-US" dirty="0"/>
            </a:br>
            <a:r>
              <a:rPr lang="en-US" dirty="0"/>
              <a:t>English ULB source </a:t>
            </a:r>
            <a:br>
              <a:rPr lang="en-US" dirty="0"/>
            </a:br>
            <a:r>
              <a:rPr lang="en-US" dirty="0"/>
              <a:t>text has </a:t>
            </a:r>
            <a:br>
              <a:rPr lang="en-US" dirty="0"/>
            </a:br>
            <a:r>
              <a:rPr lang="en-US" dirty="0"/>
              <a:t>helpful resources</a:t>
            </a:r>
            <a:br>
              <a:rPr lang="en-US" dirty="0"/>
            </a:br>
            <a:r>
              <a:rPr lang="en-US" dirty="0"/>
              <a:t>(Scroll right to see)</a:t>
            </a:r>
          </a:p>
          <a:p>
            <a:pPr lvl="1"/>
            <a:r>
              <a:rPr lang="en-US" dirty="0"/>
              <a:t>Click the tabs to see</a:t>
            </a:r>
            <a:br>
              <a:rPr lang="en-US" dirty="0"/>
            </a:br>
            <a:r>
              <a:rPr lang="en-US" dirty="0"/>
              <a:t>Notes, Words, </a:t>
            </a:r>
            <a:br>
              <a:rPr lang="en-US" dirty="0"/>
            </a:br>
            <a:r>
              <a:rPr lang="en-US" dirty="0"/>
              <a:t>Questions, and UDB.</a:t>
            </a:r>
            <a:br>
              <a:rPr lang="en-US" dirty="0"/>
            </a:br>
            <a:endParaRPr lang="en-US" dirty="0"/>
          </a:p>
          <a:p>
            <a:pPr lvl="1"/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96BA22-F714-4C68-A960-E27CCCE561B7}"/>
              </a:ext>
            </a:extLst>
          </p:cNvPr>
          <p:cNvSpPr txBox="1"/>
          <p:nvPr/>
        </p:nvSpPr>
        <p:spPr>
          <a:xfrm>
            <a:off x="6016587" y="2230796"/>
            <a:ext cx="525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Check view with source, translation, and resources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E504197-268C-42CC-9DEB-BD14B6288C51}"/>
              </a:ext>
            </a:extLst>
          </p:cNvPr>
          <p:cNvSpPr/>
          <p:nvPr/>
        </p:nvSpPr>
        <p:spPr>
          <a:xfrm>
            <a:off x="6016588" y="2268266"/>
            <a:ext cx="5253360" cy="2771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721A9DD-C958-4377-95AD-CA7BF8DC3FBF}"/>
              </a:ext>
            </a:extLst>
          </p:cNvPr>
          <p:cNvSpPr/>
          <p:nvPr/>
        </p:nvSpPr>
        <p:spPr>
          <a:xfrm>
            <a:off x="9432806" y="4414226"/>
            <a:ext cx="554215" cy="2806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AB6B80D-6B53-4854-A416-E82141711D4E}"/>
              </a:ext>
            </a:extLst>
          </p:cNvPr>
          <p:cNvSpPr/>
          <p:nvPr/>
        </p:nvSpPr>
        <p:spPr>
          <a:xfrm>
            <a:off x="10126639" y="4414226"/>
            <a:ext cx="554215" cy="2806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08BC1B3-BAE5-4443-9839-38FFD1E75DB3}"/>
              </a:ext>
            </a:extLst>
          </p:cNvPr>
          <p:cNvSpPr/>
          <p:nvPr/>
        </p:nvSpPr>
        <p:spPr>
          <a:xfrm>
            <a:off x="10829077" y="4414226"/>
            <a:ext cx="554214" cy="2806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8BC5BE4-1842-410F-9826-D2A17F872D66}"/>
              </a:ext>
            </a:extLst>
          </p:cNvPr>
          <p:cNvSpPr/>
          <p:nvPr/>
        </p:nvSpPr>
        <p:spPr>
          <a:xfrm>
            <a:off x="11522908" y="4414226"/>
            <a:ext cx="482280" cy="2683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5C8A69-B8AE-4300-8152-27C3EE76E39D}"/>
              </a:ext>
            </a:extLst>
          </p:cNvPr>
          <p:cNvCxnSpPr>
            <a:cxnSpLocks/>
          </p:cNvCxnSpPr>
          <p:nvPr/>
        </p:nvCxnSpPr>
        <p:spPr>
          <a:xfrm flipV="1">
            <a:off x="4560277" y="4595446"/>
            <a:ext cx="4736123" cy="13093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96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3356468-2670-484B-9737-3002470CADE3}"/>
              </a:ext>
            </a:extLst>
          </p:cNvPr>
          <p:cNvSpPr txBox="1">
            <a:spLocks/>
          </p:cNvSpPr>
          <p:nvPr/>
        </p:nvSpPr>
        <p:spPr>
          <a:xfrm>
            <a:off x="1575814" y="1536995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i="1" dirty="0"/>
              <a:t>Project: </a:t>
            </a:r>
            <a:r>
              <a:rPr lang="en-US" dirty="0"/>
              <a:t>Your working area for a single project. </a:t>
            </a:r>
          </a:p>
          <a:p>
            <a:pPr marL="457200" lvl="1" indent="0">
              <a:buNone/>
            </a:pPr>
            <a:r>
              <a:rPr lang="en-US" dirty="0"/>
              <a:t>Has 3 different views: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/>
              <a:t>Chapter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/>
              <a:t>Chunk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i="1" dirty="0"/>
              <a:t>Check</a:t>
            </a:r>
          </a:p>
          <a:p>
            <a:pPr lvl="1"/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Screen for a Text Project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EB7D72-2E36-4ED4-BBEE-E36D56439AFC}"/>
              </a:ext>
            </a:extLst>
          </p:cNvPr>
          <p:cNvCxnSpPr>
            <a:cxnSpLocks/>
          </p:cNvCxnSpPr>
          <p:nvPr/>
        </p:nvCxnSpPr>
        <p:spPr>
          <a:xfrm>
            <a:off x="3560782" y="3585091"/>
            <a:ext cx="1553589" cy="2362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240E3CF-4488-4BA7-BE70-B38086454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371" y="2583265"/>
            <a:ext cx="7030435" cy="416512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39F14D3-F227-4045-921D-A7E67FD99726}"/>
              </a:ext>
            </a:extLst>
          </p:cNvPr>
          <p:cNvSpPr txBox="1">
            <a:spLocks/>
          </p:cNvSpPr>
          <p:nvPr/>
        </p:nvSpPr>
        <p:spPr>
          <a:xfrm>
            <a:off x="1595698" y="4129708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Check view with</a:t>
            </a:r>
            <a:br>
              <a:rPr lang="en-US" dirty="0"/>
            </a:br>
            <a:r>
              <a:rPr lang="en-US" dirty="0"/>
              <a:t>English ULB source </a:t>
            </a:r>
            <a:br>
              <a:rPr lang="en-US" dirty="0"/>
            </a:br>
            <a:r>
              <a:rPr lang="en-US" dirty="0"/>
              <a:t>text has </a:t>
            </a:r>
            <a:br>
              <a:rPr lang="en-US" dirty="0"/>
            </a:br>
            <a:r>
              <a:rPr lang="en-US" dirty="0"/>
              <a:t>helpful resources</a:t>
            </a:r>
            <a:br>
              <a:rPr lang="en-US" dirty="0"/>
            </a:br>
            <a:r>
              <a:rPr lang="en-US" dirty="0"/>
              <a:t>(Scroll right to see)</a:t>
            </a:r>
          </a:p>
          <a:p>
            <a:pPr lvl="1"/>
            <a:r>
              <a:rPr lang="en-US" dirty="0"/>
              <a:t>Click the tabs to see</a:t>
            </a:r>
            <a:br>
              <a:rPr lang="en-US" dirty="0"/>
            </a:br>
            <a:r>
              <a:rPr lang="en-US" dirty="0"/>
              <a:t>Notes, Words, </a:t>
            </a:r>
            <a:br>
              <a:rPr lang="en-US" dirty="0"/>
            </a:br>
            <a:r>
              <a:rPr lang="en-US" dirty="0"/>
              <a:t>Questions, and UDB.</a:t>
            </a:r>
            <a:br>
              <a:rPr lang="en-US" dirty="0"/>
            </a:br>
            <a:endParaRPr lang="en-US" dirty="0"/>
          </a:p>
          <a:p>
            <a:pPr lvl="1"/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96BA22-F714-4C68-A960-E27CCCE561B7}"/>
              </a:ext>
            </a:extLst>
          </p:cNvPr>
          <p:cNvSpPr txBox="1"/>
          <p:nvPr/>
        </p:nvSpPr>
        <p:spPr>
          <a:xfrm>
            <a:off x="6016587" y="2230796"/>
            <a:ext cx="525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Check view with source, translation, and resources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E504197-268C-42CC-9DEB-BD14B6288C51}"/>
              </a:ext>
            </a:extLst>
          </p:cNvPr>
          <p:cNvSpPr/>
          <p:nvPr/>
        </p:nvSpPr>
        <p:spPr>
          <a:xfrm>
            <a:off x="6016588" y="2268266"/>
            <a:ext cx="5253360" cy="2771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96666D-17C1-44EC-8019-A0B70FA3BD9F}"/>
              </a:ext>
            </a:extLst>
          </p:cNvPr>
          <p:cNvSpPr/>
          <p:nvPr/>
        </p:nvSpPr>
        <p:spPr>
          <a:xfrm>
            <a:off x="6249663" y="4697809"/>
            <a:ext cx="2964675" cy="17498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289B10B9-31E3-45C7-A150-CCDB82216F53}"/>
              </a:ext>
            </a:extLst>
          </p:cNvPr>
          <p:cNvSpPr/>
          <p:nvPr/>
        </p:nvSpPr>
        <p:spPr>
          <a:xfrm>
            <a:off x="9571194" y="3557257"/>
            <a:ext cx="1931829" cy="678455"/>
          </a:xfrm>
          <a:prstGeom prst="wedgeRectCallout">
            <a:avLst>
              <a:gd name="adj1" fmla="val -77161"/>
              <a:gd name="adj2" fmla="val 123184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Translated text is in center panel.</a:t>
            </a:r>
          </a:p>
        </p:txBody>
      </p:sp>
    </p:spTree>
    <p:extLst>
      <p:ext uri="{BB962C8B-B14F-4D97-AF65-F5344CB8AC3E}">
        <p14:creationId xmlns:p14="http://schemas.microsoft.com/office/powerpoint/2010/main" val="351972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84341C-5B8B-485B-85B3-78FD0E376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3 dots in lower left</a:t>
            </a:r>
          </a:p>
          <a:p>
            <a:r>
              <a:rPr lang="en-US" dirty="0"/>
              <a:t>2 different menus from the 2 different screens:</a:t>
            </a:r>
          </a:p>
          <a:p>
            <a:pPr lvl="1"/>
            <a:r>
              <a:rPr lang="en-US" b="1" dirty="0"/>
              <a:t>On the Home screen</a:t>
            </a:r>
            <a:r>
              <a:rPr lang="en-US" dirty="0"/>
              <a:t>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30B00-68D5-41F5-BE4F-90F2CE4B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Options (3-dot) Menu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0D7ACB-1219-4A18-B8A9-7259AE3CF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396" y="1351639"/>
            <a:ext cx="643086" cy="5716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AF8364-9902-4C3A-9787-6EBDAF9CB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054" y="2958418"/>
            <a:ext cx="2373074" cy="3491809"/>
          </a:xfrm>
          <a:prstGeom prst="rect">
            <a:avLst/>
          </a:prstGeom>
        </p:spPr>
      </p:pic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F6B0C15B-EE63-406B-9758-2B3068B42563}"/>
              </a:ext>
            </a:extLst>
          </p:cNvPr>
          <p:cNvSpPr txBox="1">
            <a:spLocks/>
          </p:cNvSpPr>
          <p:nvPr/>
        </p:nvSpPr>
        <p:spPr>
          <a:xfrm>
            <a:off x="7059282" y="2404046"/>
            <a:ext cx="3722146" cy="67772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/>
              <a:t>On the Project screen</a:t>
            </a:r>
            <a:r>
              <a:rPr lang="en-US" dirty="0"/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A16F1A-506D-4DCA-AD20-5805F2FC8688}"/>
              </a:ext>
            </a:extLst>
          </p:cNvPr>
          <p:cNvSpPr txBox="1"/>
          <p:nvPr/>
        </p:nvSpPr>
        <p:spPr>
          <a:xfrm>
            <a:off x="3666018" y="2962282"/>
            <a:ext cx="2514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source or target language files, 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61DFD-5145-4B5E-9A5A-494331901726}"/>
              </a:ext>
            </a:extLst>
          </p:cNvPr>
          <p:cNvSpPr txBox="1"/>
          <p:nvPr/>
        </p:nvSpPr>
        <p:spPr>
          <a:xfrm>
            <a:off x="3666018" y="3719019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or source 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1268C3-1AD3-4D65-8C73-73693702BB81}"/>
              </a:ext>
            </a:extLst>
          </p:cNvPr>
          <p:cNvSpPr txBox="1"/>
          <p:nvPr/>
        </p:nvSpPr>
        <p:spPr>
          <a:xfrm>
            <a:off x="3666018" y="4261233"/>
            <a:ext cx="276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translation manuals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FDF68C-6191-46CA-BAFB-F4200B75715E}"/>
              </a:ext>
            </a:extLst>
          </p:cNvPr>
          <p:cNvSpPr txBox="1"/>
          <p:nvPr/>
        </p:nvSpPr>
        <p:spPr>
          <a:xfrm>
            <a:off x="3666018" y="5217267"/>
            <a:ext cx="2534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out (so you can log in as a different user)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BFFF9E-02C5-40BD-8E3C-D19D98EC79E5}"/>
              </a:ext>
            </a:extLst>
          </p:cNvPr>
          <p:cNvSpPr txBox="1"/>
          <p:nvPr/>
        </p:nvSpPr>
        <p:spPr>
          <a:xfrm>
            <a:off x="8920355" y="3565032"/>
            <a:ext cx="245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 for publishing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3DEA7E-A3D6-4B48-A841-93E600C1D2D2}"/>
              </a:ext>
            </a:extLst>
          </p:cNvPr>
          <p:cNvSpPr txBox="1"/>
          <p:nvPr/>
        </p:nvSpPr>
        <p:spPr>
          <a:xfrm>
            <a:off x="8920355" y="2978884"/>
            <a:ext cx="244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to Home screen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4F7B73-FD75-4903-929E-7D61D48503E9}"/>
              </a:ext>
            </a:extLst>
          </p:cNvPr>
          <p:cNvSpPr txBox="1"/>
          <p:nvPr/>
        </p:nvSpPr>
        <p:spPr>
          <a:xfrm>
            <a:off x="8920355" y="4151180"/>
            <a:ext cx="359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to Door43/export to file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1F1534-FAA4-4796-8ED2-C7437CBAF66E}"/>
              </a:ext>
            </a:extLst>
          </p:cNvPr>
          <p:cNvSpPr txBox="1"/>
          <p:nvPr/>
        </p:nvSpPr>
        <p:spPr>
          <a:xfrm>
            <a:off x="3646128" y="5884273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Modify program settings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2BEC62-1964-4854-8145-2BF8CA1857A1}"/>
              </a:ext>
            </a:extLst>
          </p:cNvPr>
          <p:cNvSpPr txBox="1"/>
          <p:nvPr/>
        </p:nvSpPr>
        <p:spPr>
          <a:xfrm>
            <a:off x="3666018" y="4757510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 a bug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FD0C1B-C546-495E-A2C4-8D453AFF4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5944" y="2916672"/>
            <a:ext cx="2330906" cy="391458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E53DA56-EB7C-4BE0-B9B0-AD4B8C186FDA}"/>
              </a:ext>
            </a:extLst>
          </p:cNvPr>
          <p:cNvSpPr txBox="1"/>
          <p:nvPr/>
        </p:nvSpPr>
        <p:spPr>
          <a:xfrm>
            <a:off x="8920355" y="4722811"/>
            <a:ext cx="359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the translation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3E7403-E1B4-4EBD-BDAE-A2263606CB2B}"/>
              </a:ext>
            </a:extLst>
          </p:cNvPr>
          <p:cNvSpPr txBox="1"/>
          <p:nvPr/>
        </p:nvSpPr>
        <p:spPr>
          <a:xfrm>
            <a:off x="8920355" y="5236990"/>
            <a:ext cx="276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translation manuals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FEC23F-95F9-408D-BB87-7E8939E4B200}"/>
              </a:ext>
            </a:extLst>
          </p:cNvPr>
          <p:cNvSpPr txBox="1"/>
          <p:nvPr/>
        </p:nvSpPr>
        <p:spPr>
          <a:xfrm>
            <a:off x="8920355" y="5774423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 a bug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19DAF2-823E-4EA5-80EF-3F9C39806DC1}"/>
              </a:ext>
            </a:extLst>
          </p:cNvPr>
          <p:cNvSpPr txBox="1"/>
          <p:nvPr/>
        </p:nvSpPr>
        <p:spPr>
          <a:xfrm>
            <a:off x="8920355" y="6268398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Modify program settings</a:t>
            </a:r>
          </a:p>
        </p:txBody>
      </p:sp>
    </p:spTree>
    <p:extLst>
      <p:ext uri="{BB962C8B-B14F-4D97-AF65-F5344CB8AC3E}">
        <p14:creationId xmlns:p14="http://schemas.microsoft.com/office/powerpoint/2010/main" val="11193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13" grpId="0" build="p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2" grpId="0"/>
      <p:bldP spid="24" grpId="0"/>
      <p:bldP spid="26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to the Home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8960" y="1348497"/>
            <a:ext cx="10018713" cy="95998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Click the 3 dots to open options menu.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154EB2-62D9-4683-81D2-C5B5933DD8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40" r="57638"/>
          <a:stretch/>
        </p:blipFill>
        <p:spPr>
          <a:xfrm>
            <a:off x="1808030" y="1909198"/>
            <a:ext cx="4812620" cy="42706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D7F0C7-CC34-4D1A-AE3C-AFB40D1E93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306"/>
          <a:stretch/>
        </p:blipFill>
        <p:spPr>
          <a:xfrm>
            <a:off x="7140895" y="1913140"/>
            <a:ext cx="4649513" cy="426666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FA7CA9A-92B9-4BA3-AF5B-A5D343CF6B94}"/>
              </a:ext>
            </a:extLst>
          </p:cNvPr>
          <p:cNvSpPr txBox="1">
            <a:spLocks/>
          </p:cNvSpPr>
          <p:nvPr/>
        </p:nvSpPr>
        <p:spPr>
          <a:xfrm>
            <a:off x="7558132" y="1423447"/>
            <a:ext cx="7362668" cy="95998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Click Home.</a:t>
            </a:r>
          </a:p>
        </p:txBody>
      </p:sp>
    </p:spTree>
    <p:extLst>
      <p:ext uri="{BB962C8B-B14F-4D97-AF65-F5344CB8AC3E}">
        <p14:creationId xmlns:p14="http://schemas.microsoft.com/office/powerpoint/2010/main" val="406992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4" y="308728"/>
            <a:ext cx="10018713" cy="897903"/>
          </a:xfrm>
        </p:spPr>
        <p:txBody>
          <a:bodyPr/>
          <a:lstStyle/>
          <a:p>
            <a:r>
              <a:rPr lang="en-US" dirty="0"/>
              <a:t>Opening a Notes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DEA42-4AB4-4812-A890-12D0246FC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Click a Notes project to open it: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8A18C-A3AC-4100-A8CF-91F74FE82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532" y="2174858"/>
            <a:ext cx="7276937" cy="400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66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Screen for a Notes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25FCB8-92DD-4993-8B0D-AB0665D66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1 view</a:t>
            </a:r>
          </a:p>
          <a:p>
            <a:r>
              <a:rPr lang="en-US" dirty="0"/>
              <a:t>Rows across are divided into chunks.</a:t>
            </a:r>
          </a:p>
          <a:p>
            <a:r>
              <a:rPr lang="en-US" dirty="0"/>
              <a:t>Columns are: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2F3BA-91E2-4275-8BC8-F1D9B2EE7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761" y="3332438"/>
            <a:ext cx="10334625" cy="3484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E66233-745B-4110-BCBA-5EE7FFB73FA5}"/>
              </a:ext>
            </a:extLst>
          </p:cNvPr>
          <p:cNvSpPr txBox="1"/>
          <p:nvPr/>
        </p:nvSpPr>
        <p:spPr>
          <a:xfrm>
            <a:off x="2686051" y="2963106"/>
            <a:ext cx="138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English ULB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791213-FCFE-4446-B5DC-A5DB7C463AF6}"/>
              </a:ext>
            </a:extLst>
          </p:cNvPr>
          <p:cNvSpPr txBox="1"/>
          <p:nvPr/>
        </p:nvSpPr>
        <p:spPr>
          <a:xfrm>
            <a:off x="5056956" y="2692694"/>
            <a:ext cx="1652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Translation</a:t>
            </a:r>
            <a:br>
              <a:rPr lang="en-US" b="1" dirty="0"/>
            </a:br>
            <a:r>
              <a:rPr lang="en-US" b="1" dirty="0"/>
              <a:t>(may be blank)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43858B-1E7A-499E-B8D7-143BDE8D59C5}"/>
              </a:ext>
            </a:extLst>
          </p:cNvPr>
          <p:cNvSpPr txBox="1"/>
          <p:nvPr/>
        </p:nvSpPr>
        <p:spPr>
          <a:xfrm>
            <a:off x="7465646" y="2686107"/>
            <a:ext cx="2003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 area (to add </a:t>
            </a:r>
            <a:br>
              <a:rPr lang="en-US" b="1" dirty="0"/>
            </a:br>
            <a:r>
              <a:rPr lang="en-US" b="1" dirty="0"/>
              <a:t>translated notes)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6BFDC7-37CE-437E-96C9-CC8F3E96FEA2}"/>
              </a:ext>
            </a:extLst>
          </p:cNvPr>
          <p:cNvSpPr txBox="1"/>
          <p:nvPr/>
        </p:nvSpPr>
        <p:spPr>
          <a:xfrm>
            <a:off x="10225586" y="2692694"/>
            <a:ext cx="13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 to be </a:t>
            </a:r>
            <a:br>
              <a:rPr lang="en-US" b="1" dirty="0"/>
            </a:br>
            <a:r>
              <a:rPr lang="en-US" b="1" dirty="0"/>
              <a:t>translated</a:t>
            </a:r>
          </a:p>
        </p:txBody>
      </p:sp>
    </p:spTree>
    <p:extLst>
      <p:ext uri="{BB962C8B-B14F-4D97-AF65-F5344CB8AC3E}">
        <p14:creationId xmlns:p14="http://schemas.microsoft.com/office/powerpoint/2010/main" val="1974180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C2F3BA-91E2-4275-8BC8-F1D9B2EE7F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178"/>
          <a:stretch/>
        </p:blipFill>
        <p:spPr>
          <a:xfrm>
            <a:off x="6624506" y="1357718"/>
            <a:ext cx="2705225" cy="5422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08728"/>
            <a:ext cx="10018713" cy="897903"/>
          </a:xfrm>
        </p:spPr>
        <p:txBody>
          <a:bodyPr/>
          <a:lstStyle/>
          <a:p>
            <a:r>
              <a:rPr lang="en-US" dirty="0"/>
              <a:t>Navigation in a Notes Project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A17CE3DA-7356-455A-8154-64E9B411B239}"/>
              </a:ext>
            </a:extLst>
          </p:cNvPr>
          <p:cNvSpPr/>
          <p:nvPr/>
        </p:nvSpPr>
        <p:spPr>
          <a:xfrm>
            <a:off x="4014609" y="3570235"/>
            <a:ext cx="1738485" cy="387276"/>
          </a:xfrm>
          <a:prstGeom prst="wedgeRectCallout">
            <a:avLst>
              <a:gd name="adj1" fmla="val 104827"/>
              <a:gd name="adj2" fmla="val 15315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Enter Chapter #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8AA2F3B2-1A5C-4DF3-AEFF-76C7BC5A9A86}"/>
              </a:ext>
            </a:extLst>
          </p:cNvPr>
          <p:cNvSpPr/>
          <p:nvPr/>
        </p:nvSpPr>
        <p:spPr>
          <a:xfrm>
            <a:off x="4014608" y="2146216"/>
            <a:ext cx="1931829" cy="387276"/>
          </a:xfrm>
          <a:prstGeom prst="wedgeRectCallout">
            <a:avLst>
              <a:gd name="adj1" fmla="val 90725"/>
              <a:gd name="adj2" fmla="val 237550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Previous Chapter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5EF82230-C4F8-451C-9497-83AC77A5CB14}"/>
              </a:ext>
            </a:extLst>
          </p:cNvPr>
          <p:cNvSpPr/>
          <p:nvPr/>
        </p:nvSpPr>
        <p:spPr>
          <a:xfrm>
            <a:off x="5421801" y="1446239"/>
            <a:ext cx="662587" cy="387276"/>
          </a:xfrm>
          <a:prstGeom prst="wedgeRectCallout">
            <a:avLst>
              <a:gd name="adj1" fmla="val 142443"/>
              <a:gd name="adj2" fmla="val 333692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E9F524E3-AB6F-4359-BA43-1942F3DC5C4D}"/>
              </a:ext>
            </a:extLst>
          </p:cNvPr>
          <p:cNvSpPr/>
          <p:nvPr/>
        </p:nvSpPr>
        <p:spPr>
          <a:xfrm>
            <a:off x="3145366" y="4259861"/>
            <a:ext cx="1738485" cy="387276"/>
          </a:xfrm>
          <a:prstGeom prst="wedgeRectCallout">
            <a:avLst>
              <a:gd name="adj1" fmla="val 157535"/>
              <a:gd name="adj2" fmla="val -73281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Next Chunk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0F0AB173-17A0-4E91-B7AB-7E54F120E914}"/>
              </a:ext>
            </a:extLst>
          </p:cNvPr>
          <p:cNvSpPr/>
          <p:nvPr/>
        </p:nvSpPr>
        <p:spPr>
          <a:xfrm>
            <a:off x="5296098" y="5607695"/>
            <a:ext cx="913992" cy="387276"/>
          </a:xfrm>
          <a:prstGeom prst="wedgeRectCallout">
            <a:avLst>
              <a:gd name="adj1" fmla="val 113185"/>
              <a:gd name="adj2" fmla="val -280924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Bottom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6A2717EE-7FA1-4AE5-A182-E7439721779B}"/>
              </a:ext>
            </a:extLst>
          </p:cNvPr>
          <p:cNvSpPr/>
          <p:nvPr/>
        </p:nvSpPr>
        <p:spPr>
          <a:xfrm>
            <a:off x="3141766" y="2835441"/>
            <a:ext cx="1931829" cy="387276"/>
          </a:xfrm>
          <a:prstGeom prst="wedgeRectCallout">
            <a:avLst>
              <a:gd name="adj1" fmla="val 137318"/>
              <a:gd name="adj2" fmla="val 134252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A994752D-CBC7-43D4-9ABB-1D40B894A364}"/>
              </a:ext>
            </a:extLst>
          </p:cNvPr>
          <p:cNvSpPr/>
          <p:nvPr/>
        </p:nvSpPr>
        <p:spPr>
          <a:xfrm>
            <a:off x="4014609" y="4941702"/>
            <a:ext cx="1738485" cy="387276"/>
          </a:xfrm>
          <a:prstGeom prst="wedgeRectCallout">
            <a:avLst>
              <a:gd name="adj1" fmla="val 109046"/>
              <a:gd name="adj2" fmla="val -180269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Next Chapter</a:t>
            </a:r>
          </a:p>
        </p:txBody>
      </p:sp>
    </p:spTree>
    <p:extLst>
      <p:ext uri="{BB962C8B-B14F-4D97-AF65-F5344CB8AC3E}">
        <p14:creationId xmlns:p14="http://schemas.microsoft.com/office/powerpoint/2010/main" val="171065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 animBg="1"/>
      <p:bldP spid="15" grpId="0" animBg="1"/>
      <p:bldP spid="18" grpId="0" animBg="1"/>
      <p:bldP spid="19" grpId="0" animBg="1"/>
      <p:bldP spid="23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4" y="308728"/>
            <a:ext cx="10018713" cy="897903"/>
          </a:xfrm>
        </p:spPr>
        <p:txBody>
          <a:bodyPr/>
          <a:lstStyle/>
          <a:p>
            <a:r>
              <a:rPr lang="en-US" dirty="0"/>
              <a:t>Opening a Questions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DEA42-4AB4-4812-A890-12D0246FC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Click a Questions project to open it: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100264-53B1-4AD2-B76E-23BBB6AA3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531" y="2167886"/>
            <a:ext cx="7394679" cy="400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10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Screen for a Questions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25FCB8-92DD-4993-8B0D-AB0665D66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1 view</a:t>
            </a:r>
          </a:p>
          <a:p>
            <a:r>
              <a:rPr lang="en-US" dirty="0"/>
              <a:t>Rows across are divided into chunks.</a:t>
            </a:r>
          </a:p>
          <a:p>
            <a:r>
              <a:rPr lang="en-US" dirty="0"/>
              <a:t>Columns are: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66233-745B-4110-BCBA-5EE7FFB73FA5}"/>
              </a:ext>
            </a:extLst>
          </p:cNvPr>
          <p:cNvSpPr txBox="1"/>
          <p:nvPr/>
        </p:nvSpPr>
        <p:spPr>
          <a:xfrm>
            <a:off x="2686051" y="2934537"/>
            <a:ext cx="138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English ULB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791213-FCFE-4446-B5DC-A5DB7C463AF6}"/>
              </a:ext>
            </a:extLst>
          </p:cNvPr>
          <p:cNvSpPr txBox="1"/>
          <p:nvPr/>
        </p:nvSpPr>
        <p:spPr>
          <a:xfrm>
            <a:off x="5056956" y="2664125"/>
            <a:ext cx="1652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Translation</a:t>
            </a:r>
            <a:br>
              <a:rPr lang="en-US" b="1" dirty="0"/>
            </a:br>
            <a:r>
              <a:rPr lang="en-US" b="1" dirty="0"/>
              <a:t>(may be blank)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43858B-1E7A-499E-B8D7-143BDE8D59C5}"/>
              </a:ext>
            </a:extLst>
          </p:cNvPr>
          <p:cNvSpPr txBox="1"/>
          <p:nvPr/>
        </p:nvSpPr>
        <p:spPr>
          <a:xfrm>
            <a:off x="7465646" y="2657538"/>
            <a:ext cx="2295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 area (to add </a:t>
            </a:r>
            <a:br>
              <a:rPr lang="en-US" b="1" dirty="0"/>
            </a:br>
            <a:r>
              <a:rPr lang="en-US" b="1" dirty="0"/>
              <a:t>translated questions)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6BFDC7-37CE-437E-96C9-CC8F3E96FEA2}"/>
              </a:ext>
            </a:extLst>
          </p:cNvPr>
          <p:cNvSpPr txBox="1"/>
          <p:nvPr/>
        </p:nvSpPr>
        <p:spPr>
          <a:xfrm>
            <a:off x="10048806" y="2664125"/>
            <a:ext cx="180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Questions to be </a:t>
            </a:r>
            <a:br>
              <a:rPr lang="en-US" b="1" dirty="0"/>
            </a:br>
            <a:r>
              <a:rPr lang="en-US" b="1" dirty="0"/>
              <a:t>translated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1F361F-F170-4630-9D5D-F4F586617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7" y="3310456"/>
            <a:ext cx="10277475" cy="3477611"/>
          </a:xfrm>
          <a:prstGeom prst="rect">
            <a:avLst/>
          </a:prstGeom>
        </p:spPr>
      </p:pic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A3430B0F-DF3A-4E8A-AF57-BDBE1E960C09}"/>
              </a:ext>
            </a:extLst>
          </p:cNvPr>
          <p:cNvSpPr/>
          <p:nvPr/>
        </p:nvSpPr>
        <p:spPr>
          <a:xfrm>
            <a:off x="8752043" y="3603992"/>
            <a:ext cx="1931829" cy="678421"/>
          </a:xfrm>
          <a:prstGeom prst="wedgeRectCallout">
            <a:avLst>
              <a:gd name="adj1" fmla="val 69276"/>
              <a:gd name="adj2" fmla="val 98450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Click the </a:t>
            </a:r>
            <a:r>
              <a:rPr lang="en-US" b="1" dirty="0">
                <a:solidFill>
                  <a:srgbClr val="FF0000"/>
                </a:solidFill>
              </a:rPr>
              <a:t>Questions</a:t>
            </a:r>
            <a:r>
              <a:rPr lang="en-US" dirty="0">
                <a:solidFill>
                  <a:srgbClr val="FF0000"/>
                </a:solidFill>
              </a:rPr>
              <a:t> tab</a:t>
            </a:r>
          </a:p>
        </p:txBody>
      </p:sp>
    </p:spTree>
    <p:extLst>
      <p:ext uri="{BB962C8B-B14F-4D97-AF65-F5344CB8AC3E}">
        <p14:creationId xmlns:p14="http://schemas.microsoft.com/office/powerpoint/2010/main" val="10808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 to:</a:t>
            </a:r>
          </a:p>
          <a:p>
            <a:r>
              <a:rPr lang="en-US" dirty="0"/>
              <a:t>Explain the difference between the Home screen and a Project screen</a:t>
            </a:r>
          </a:p>
          <a:p>
            <a:r>
              <a:rPr lang="en-US" dirty="0"/>
              <a:t>Move between tS screens</a:t>
            </a:r>
          </a:p>
          <a:p>
            <a:r>
              <a:rPr lang="en-US" dirty="0"/>
              <a:t>Describe the three views of a project</a:t>
            </a:r>
          </a:p>
          <a:p>
            <a:r>
              <a:rPr lang="en-US" dirty="0"/>
              <a:t>Describe the columns of Notes, Questions,</a:t>
            </a:r>
            <a:br>
              <a:rPr lang="en-US" dirty="0"/>
            </a:br>
            <a:r>
              <a:rPr lang="en-US" dirty="0"/>
              <a:t>and Words projects</a:t>
            </a:r>
          </a:p>
          <a:p>
            <a:r>
              <a:rPr lang="en-US" dirty="0"/>
              <a:t>Navigate within a project</a:t>
            </a:r>
          </a:p>
        </p:txBody>
      </p:sp>
      <p:pic>
        <p:nvPicPr>
          <p:cNvPr id="5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65D3D4A6-FC7D-4BB9-8B2A-53DB551D9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543" y="1524904"/>
            <a:ext cx="3629332" cy="368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5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C2F3BA-91E2-4275-8BC8-F1D9B2EE7F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178"/>
          <a:stretch/>
        </p:blipFill>
        <p:spPr>
          <a:xfrm>
            <a:off x="6624506" y="1357718"/>
            <a:ext cx="2705225" cy="5422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4424"/>
            <a:ext cx="10018713" cy="897903"/>
          </a:xfrm>
        </p:spPr>
        <p:txBody>
          <a:bodyPr>
            <a:normAutofit fontScale="90000"/>
          </a:bodyPr>
          <a:lstStyle/>
          <a:p>
            <a:r>
              <a:rPr lang="en-US" dirty="0"/>
              <a:t>Navigation in a Questions Project</a:t>
            </a:r>
            <a:br>
              <a:rPr lang="en-US" dirty="0"/>
            </a:br>
            <a:r>
              <a:rPr lang="en-US" dirty="0"/>
              <a:t>(same as Notes project)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A17CE3DA-7356-455A-8154-64E9B411B239}"/>
              </a:ext>
            </a:extLst>
          </p:cNvPr>
          <p:cNvSpPr/>
          <p:nvPr/>
        </p:nvSpPr>
        <p:spPr>
          <a:xfrm>
            <a:off x="4014609" y="3570235"/>
            <a:ext cx="1738485" cy="387276"/>
          </a:xfrm>
          <a:prstGeom prst="wedgeRectCallout">
            <a:avLst>
              <a:gd name="adj1" fmla="val 104827"/>
              <a:gd name="adj2" fmla="val 15315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Enter Chapter #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8AA2F3B2-1A5C-4DF3-AEFF-76C7BC5A9A86}"/>
              </a:ext>
            </a:extLst>
          </p:cNvPr>
          <p:cNvSpPr/>
          <p:nvPr/>
        </p:nvSpPr>
        <p:spPr>
          <a:xfrm>
            <a:off x="4014608" y="2146216"/>
            <a:ext cx="1931829" cy="387276"/>
          </a:xfrm>
          <a:prstGeom prst="wedgeRectCallout">
            <a:avLst>
              <a:gd name="adj1" fmla="val 90725"/>
              <a:gd name="adj2" fmla="val 237550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Previous Chapter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5EF82230-C4F8-451C-9497-83AC77A5CB14}"/>
              </a:ext>
            </a:extLst>
          </p:cNvPr>
          <p:cNvSpPr/>
          <p:nvPr/>
        </p:nvSpPr>
        <p:spPr>
          <a:xfrm>
            <a:off x="5421801" y="1446239"/>
            <a:ext cx="662587" cy="387276"/>
          </a:xfrm>
          <a:prstGeom prst="wedgeRectCallout">
            <a:avLst>
              <a:gd name="adj1" fmla="val 142443"/>
              <a:gd name="adj2" fmla="val 333692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E9F524E3-AB6F-4359-BA43-1942F3DC5C4D}"/>
              </a:ext>
            </a:extLst>
          </p:cNvPr>
          <p:cNvSpPr/>
          <p:nvPr/>
        </p:nvSpPr>
        <p:spPr>
          <a:xfrm>
            <a:off x="3145366" y="4259861"/>
            <a:ext cx="1738485" cy="387276"/>
          </a:xfrm>
          <a:prstGeom prst="wedgeRectCallout">
            <a:avLst>
              <a:gd name="adj1" fmla="val 157535"/>
              <a:gd name="adj2" fmla="val -73281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Next Chunk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0F0AB173-17A0-4E91-B7AB-7E54F120E914}"/>
              </a:ext>
            </a:extLst>
          </p:cNvPr>
          <p:cNvSpPr/>
          <p:nvPr/>
        </p:nvSpPr>
        <p:spPr>
          <a:xfrm>
            <a:off x="5296098" y="5607695"/>
            <a:ext cx="913992" cy="387276"/>
          </a:xfrm>
          <a:prstGeom prst="wedgeRectCallout">
            <a:avLst>
              <a:gd name="adj1" fmla="val 113185"/>
              <a:gd name="adj2" fmla="val -280924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Bottom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6A2717EE-7FA1-4AE5-A182-E7439721779B}"/>
              </a:ext>
            </a:extLst>
          </p:cNvPr>
          <p:cNvSpPr/>
          <p:nvPr/>
        </p:nvSpPr>
        <p:spPr>
          <a:xfrm>
            <a:off x="3141766" y="2835441"/>
            <a:ext cx="1931829" cy="387276"/>
          </a:xfrm>
          <a:prstGeom prst="wedgeRectCallout">
            <a:avLst>
              <a:gd name="adj1" fmla="val 137318"/>
              <a:gd name="adj2" fmla="val 134252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A994752D-CBC7-43D4-9ABB-1D40B894A364}"/>
              </a:ext>
            </a:extLst>
          </p:cNvPr>
          <p:cNvSpPr/>
          <p:nvPr/>
        </p:nvSpPr>
        <p:spPr>
          <a:xfrm>
            <a:off x="4014609" y="4941702"/>
            <a:ext cx="1738485" cy="387276"/>
          </a:xfrm>
          <a:prstGeom prst="wedgeRectCallout">
            <a:avLst>
              <a:gd name="adj1" fmla="val 109046"/>
              <a:gd name="adj2" fmla="val -180269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Next Chapter</a:t>
            </a:r>
          </a:p>
        </p:txBody>
      </p:sp>
    </p:spTree>
    <p:extLst>
      <p:ext uri="{BB962C8B-B14F-4D97-AF65-F5344CB8AC3E}">
        <p14:creationId xmlns:p14="http://schemas.microsoft.com/office/powerpoint/2010/main" val="121843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 animBg="1"/>
      <p:bldP spid="15" grpId="0" animBg="1"/>
      <p:bldP spid="18" grpId="0" animBg="1"/>
      <p:bldP spid="19" grpId="0" animBg="1"/>
      <p:bldP spid="23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4" y="308728"/>
            <a:ext cx="10018713" cy="897903"/>
          </a:xfrm>
        </p:spPr>
        <p:txBody>
          <a:bodyPr/>
          <a:lstStyle/>
          <a:p>
            <a:r>
              <a:rPr lang="en-US" dirty="0"/>
              <a:t>Opening a Words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DEA42-4AB4-4812-A890-12D0246FC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Click a Words project to open it: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D2C387-9558-493F-B403-E5DBDA582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531" y="2167886"/>
            <a:ext cx="7394679" cy="400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67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Screen for a Words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25FCB8-92DD-4993-8B0D-AB0665D66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only project type that is not specific to a section of the Bible.</a:t>
            </a:r>
          </a:p>
          <a:p>
            <a:r>
              <a:rPr lang="en-US" dirty="0"/>
              <a:t>Columns are: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66233-745B-4110-BCBA-5EE7FFB73FA5}"/>
              </a:ext>
            </a:extLst>
          </p:cNvPr>
          <p:cNvSpPr txBox="1"/>
          <p:nvPr/>
        </p:nvSpPr>
        <p:spPr>
          <a:xfrm>
            <a:off x="3739039" y="2498199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English word and definition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43858B-1E7A-499E-B8D7-143BDE8D59C5}"/>
              </a:ext>
            </a:extLst>
          </p:cNvPr>
          <p:cNvSpPr txBox="1"/>
          <p:nvPr/>
        </p:nvSpPr>
        <p:spPr>
          <a:xfrm>
            <a:off x="7797815" y="2498199"/>
            <a:ext cx="1197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 area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2E737-16AA-45A8-9DD5-6B436B941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10" y="2860944"/>
            <a:ext cx="7135044" cy="38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61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529B28-56DA-4F32-9647-7F0D279C6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52" y="2671796"/>
            <a:ext cx="1961905" cy="2571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4424"/>
            <a:ext cx="10018713" cy="897903"/>
          </a:xfrm>
        </p:spPr>
        <p:txBody>
          <a:bodyPr>
            <a:normAutofit/>
          </a:bodyPr>
          <a:lstStyle/>
          <a:p>
            <a:r>
              <a:rPr lang="en-US" dirty="0"/>
              <a:t>Navigation in a Words Project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A17CE3DA-7356-455A-8154-64E9B411B239}"/>
              </a:ext>
            </a:extLst>
          </p:cNvPr>
          <p:cNvSpPr/>
          <p:nvPr/>
        </p:nvSpPr>
        <p:spPr>
          <a:xfrm>
            <a:off x="4014609" y="3570235"/>
            <a:ext cx="1738485" cy="387276"/>
          </a:xfrm>
          <a:prstGeom prst="wedgeRectCallout">
            <a:avLst>
              <a:gd name="adj1" fmla="val 104827"/>
              <a:gd name="adj2" fmla="val 15315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Enter Letter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8AA2F3B2-1A5C-4DF3-AEFF-76C7BC5A9A86}"/>
              </a:ext>
            </a:extLst>
          </p:cNvPr>
          <p:cNvSpPr/>
          <p:nvPr/>
        </p:nvSpPr>
        <p:spPr>
          <a:xfrm>
            <a:off x="4014608" y="2146216"/>
            <a:ext cx="1931829" cy="387276"/>
          </a:xfrm>
          <a:prstGeom prst="wedgeRectCallout">
            <a:avLst>
              <a:gd name="adj1" fmla="val 90725"/>
              <a:gd name="adj2" fmla="val 237550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Previous Letter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5EF82230-C4F8-451C-9497-83AC77A5CB14}"/>
              </a:ext>
            </a:extLst>
          </p:cNvPr>
          <p:cNvSpPr/>
          <p:nvPr/>
        </p:nvSpPr>
        <p:spPr>
          <a:xfrm>
            <a:off x="5421801" y="1446239"/>
            <a:ext cx="662587" cy="387276"/>
          </a:xfrm>
          <a:prstGeom prst="wedgeRectCallout">
            <a:avLst>
              <a:gd name="adj1" fmla="val 142443"/>
              <a:gd name="adj2" fmla="val 333692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E9F524E3-AB6F-4359-BA43-1942F3DC5C4D}"/>
              </a:ext>
            </a:extLst>
          </p:cNvPr>
          <p:cNvSpPr/>
          <p:nvPr/>
        </p:nvSpPr>
        <p:spPr>
          <a:xfrm>
            <a:off x="3145366" y="4259861"/>
            <a:ext cx="1738485" cy="387276"/>
          </a:xfrm>
          <a:prstGeom prst="wedgeRectCallout">
            <a:avLst>
              <a:gd name="adj1" fmla="val 157535"/>
              <a:gd name="adj2" fmla="val -73281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Next Word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0F0AB173-17A0-4E91-B7AB-7E54F120E914}"/>
              </a:ext>
            </a:extLst>
          </p:cNvPr>
          <p:cNvSpPr/>
          <p:nvPr/>
        </p:nvSpPr>
        <p:spPr>
          <a:xfrm>
            <a:off x="5296098" y="5607695"/>
            <a:ext cx="913992" cy="387276"/>
          </a:xfrm>
          <a:prstGeom prst="wedgeRectCallout">
            <a:avLst>
              <a:gd name="adj1" fmla="val 113185"/>
              <a:gd name="adj2" fmla="val -280924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Bottom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6A2717EE-7FA1-4AE5-A182-E7439721779B}"/>
              </a:ext>
            </a:extLst>
          </p:cNvPr>
          <p:cNvSpPr/>
          <p:nvPr/>
        </p:nvSpPr>
        <p:spPr>
          <a:xfrm>
            <a:off x="3141766" y="2835441"/>
            <a:ext cx="1931829" cy="387276"/>
          </a:xfrm>
          <a:prstGeom prst="wedgeRectCallout">
            <a:avLst>
              <a:gd name="adj1" fmla="val 137318"/>
              <a:gd name="adj2" fmla="val 134252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Previous Word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A994752D-CBC7-43D4-9ABB-1D40B894A364}"/>
              </a:ext>
            </a:extLst>
          </p:cNvPr>
          <p:cNvSpPr/>
          <p:nvPr/>
        </p:nvSpPr>
        <p:spPr>
          <a:xfrm>
            <a:off x="4014609" y="4941702"/>
            <a:ext cx="1738485" cy="387276"/>
          </a:xfrm>
          <a:prstGeom prst="wedgeRectCallout">
            <a:avLst>
              <a:gd name="adj1" fmla="val 109046"/>
              <a:gd name="adj2" fmla="val -180269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Next Letter</a:t>
            </a:r>
          </a:p>
        </p:txBody>
      </p:sp>
    </p:spTree>
    <p:extLst>
      <p:ext uri="{BB962C8B-B14F-4D97-AF65-F5344CB8AC3E}">
        <p14:creationId xmlns:p14="http://schemas.microsoft.com/office/powerpoint/2010/main" val="410586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 animBg="1"/>
      <p:bldP spid="15" grpId="0" animBg="1"/>
      <p:bldP spid="18" grpId="0" animBg="1"/>
      <p:bldP spid="19" grpId="0" animBg="1"/>
      <p:bldP spid="23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learned to:</a:t>
            </a:r>
          </a:p>
          <a:p>
            <a:r>
              <a:rPr lang="en-US" dirty="0"/>
              <a:t>List the two tS screens</a:t>
            </a:r>
          </a:p>
          <a:p>
            <a:r>
              <a:rPr lang="en-US" dirty="0"/>
              <a:t>Move between tS screens</a:t>
            </a:r>
          </a:p>
          <a:p>
            <a:r>
              <a:rPr lang="en-US" dirty="0"/>
              <a:t>Describe the three views of a text project</a:t>
            </a:r>
          </a:p>
          <a:p>
            <a:r>
              <a:rPr lang="en-US" dirty="0"/>
              <a:t>Describe the columns of Notes, Questions,</a:t>
            </a:r>
            <a:br>
              <a:rPr lang="en-US" dirty="0"/>
            </a:br>
            <a:r>
              <a:rPr lang="en-US" dirty="0"/>
              <a:t>and Words projects</a:t>
            </a:r>
          </a:p>
          <a:p>
            <a:r>
              <a:rPr lang="en-US" dirty="0"/>
              <a:t>Navigate within a project</a:t>
            </a:r>
          </a:p>
        </p:txBody>
      </p:sp>
      <p:pic>
        <p:nvPicPr>
          <p:cNvPr id="5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456E62B4-2D5C-4830-BC5A-66E523020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543" y="1524904"/>
            <a:ext cx="3629332" cy="368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4A66B-4E83-487C-8DE9-52860652B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979" y="1423447"/>
            <a:ext cx="10018713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i="1" dirty="0"/>
              <a:t>Home: </a:t>
            </a:r>
            <a:r>
              <a:rPr lang="en-US" dirty="0"/>
              <a:t>Lists all of your projects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01A640-2C57-40D8-8B4E-40F5F8063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80" y="2523080"/>
            <a:ext cx="5263320" cy="311800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A5A7AF-5464-4D73-98C4-875AAD08681C}"/>
              </a:ext>
            </a:extLst>
          </p:cNvPr>
          <p:cNvSpPr txBox="1">
            <a:spLocks/>
          </p:cNvSpPr>
          <p:nvPr/>
        </p:nvSpPr>
        <p:spPr>
          <a:xfrm>
            <a:off x="1979050" y="1028814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                                                           , or welcomes you if you have no projects yet.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09E5606-709F-4E18-A93E-D52458C64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461" y="2505927"/>
            <a:ext cx="5263320" cy="31074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Screens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3771EF9-1709-4129-98D7-FF9566620FBF}"/>
              </a:ext>
            </a:extLst>
          </p:cNvPr>
          <p:cNvSpPr/>
          <p:nvPr/>
        </p:nvSpPr>
        <p:spPr>
          <a:xfrm>
            <a:off x="1484310" y="2626043"/>
            <a:ext cx="1552172" cy="4856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0B8791-6B5D-41ED-87CA-D9C5E2133C14}"/>
              </a:ext>
            </a:extLst>
          </p:cNvPr>
          <p:cNvSpPr/>
          <p:nvPr/>
        </p:nvSpPr>
        <p:spPr>
          <a:xfrm>
            <a:off x="7070773" y="2631778"/>
            <a:ext cx="1413134" cy="4799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5A291554-9770-4E79-924F-36C55C178DFE}"/>
              </a:ext>
            </a:extLst>
          </p:cNvPr>
          <p:cNvSpPr/>
          <p:nvPr/>
        </p:nvSpPr>
        <p:spPr>
          <a:xfrm>
            <a:off x="3173859" y="2905713"/>
            <a:ext cx="1258645" cy="387276"/>
          </a:xfrm>
          <a:prstGeom prst="wedgeRectCallout">
            <a:avLst>
              <a:gd name="adj1" fmla="val 29594"/>
              <a:gd name="adj2" fmla="val -104166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User name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1F527C69-5C03-4DAC-B8A2-7C817BF05489}"/>
              </a:ext>
            </a:extLst>
          </p:cNvPr>
          <p:cNvSpPr/>
          <p:nvPr/>
        </p:nvSpPr>
        <p:spPr>
          <a:xfrm>
            <a:off x="8556218" y="2870096"/>
            <a:ext cx="1258645" cy="387276"/>
          </a:xfrm>
          <a:prstGeom prst="wedgeRectCallout">
            <a:avLst>
              <a:gd name="adj1" fmla="val 29594"/>
              <a:gd name="adj2" fmla="val -104166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User name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E789116C-AAEC-480E-917B-A3E6A9246CD5}"/>
              </a:ext>
            </a:extLst>
          </p:cNvPr>
          <p:cNvSpPr/>
          <p:nvPr/>
        </p:nvSpPr>
        <p:spPr>
          <a:xfrm>
            <a:off x="10315459" y="2870096"/>
            <a:ext cx="1701973" cy="387276"/>
          </a:xfrm>
          <a:prstGeom prst="wedgeRectCallout">
            <a:avLst>
              <a:gd name="adj1" fmla="val -59329"/>
              <a:gd name="adj2" fmla="val -102355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Logout button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FDF6746B-5035-4D36-8448-20843B8D16A4}"/>
              </a:ext>
            </a:extLst>
          </p:cNvPr>
          <p:cNvSpPr/>
          <p:nvPr/>
        </p:nvSpPr>
        <p:spPr>
          <a:xfrm>
            <a:off x="4957177" y="2905713"/>
            <a:ext cx="1701973" cy="387276"/>
          </a:xfrm>
          <a:prstGeom prst="wedgeRectCallout">
            <a:avLst>
              <a:gd name="adj1" fmla="val -59329"/>
              <a:gd name="adj2" fmla="val -102355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Logout button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5C927698-36F0-4819-A02B-316CCC61A477}"/>
              </a:ext>
            </a:extLst>
          </p:cNvPr>
          <p:cNvSpPr/>
          <p:nvPr/>
        </p:nvSpPr>
        <p:spPr>
          <a:xfrm>
            <a:off x="542393" y="3890830"/>
            <a:ext cx="1701973" cy="387276"/>
          </a:xfrm>
          <a:prstGeom prst="wedgeRectCallout">
            <a:avLst>
              <a:gd name="adj1" fmla="val 56142"/>
              <a:gd name="adj2" fmla="val -98831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Project List</a:t>
            </a:r>
          </a:p>
        </p:txBody>
      </p:sp>
    </p:spTree>
    <p:extLst>
      <p:ext uri="{BB962C8B-B14F-4D97-AF65-F5344CB8AC3E}">
        <p14:creationId xmlns:p14="http://schemas.microsoft.com/office/powerpoint/2010/main" val="152473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5" grpId="0" animBg="1"/>
      <p:bldP spid="16" grpId="0" animBg="1"/>
      <p:bldP spid="4" grpId="0" animBg="1"/>
      <p:bldP spid="21" grpId="0" animBg="1"/>
      <p:bldP spid="22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A12D-8A4C-44E2-8DEE-EDFA36DBE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to the 2</a:t>
            </a:r>
            <a:r>
              <a:rPr lang="en-US" baseline="30000" dirty="0"/>
              <a:t>nd</a:t>
            </a:r>
            <a:r>
              <a:rPr lang="en-US" dirty="0"/>
              <a:t> Screen (Project Screen)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4AF89-EE25-4A5E-A895-E7BA58280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project screen looks different depending on the type of project.</a:t>
            </a:r>
          </a:p>
          <a:p>
            <a:r>
              <a:rPr lang="en-US" dirty="0"/>
              <a:t>To navigate to the Project screen,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8D9F8E-9D1D-4C36-9C36-FD82B661D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683" y="2654884"/>
            <a:ext cx="6558340" cy="388517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FABC95E-DFB8-43CC-863E-9F75CF43F36F}"/>
              </a:ext>
            </a:extLst>
          </p:cNvPr>
          <p:cNvSpPr txBox="1">
            <a:spLocks/>
          </p:cNvSpPr>
          <p:nvPr/>
        </p:nvSpPr>
        <p:spPr>
          <a:xfrm>
            <a:off x="6036765" y="1955491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click the project you want to open.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CEA44C-47E2-4364-833B-5E0502C56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399" y="4333961"/>
            <a:ext cx="4313829" cy="41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8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Screen for a Text Project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00EF22-7C99-48D0-A07E-EA8B4FC8FBB7}"/>
              </a:ext>
            </a:extLst>
          </p:cNvPr>
          <p:cNvSpPr txBox="1">
            <a:spLocks/>
          </p:cNvSpPr>
          <p:nvPr/>
        </p:nvSpPr>
        <p:spPr>
          <a:xfrm>
            <a:off x="1593741" y="1766108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i="1" dirty="0"/>
              <a:t>Project: </a:t>
            </a:r>
            <a:r>
              <a:rPr lang="en-US" dirty="0"/>
              <a:t>Your working area for a single project. </a:t>
            </a:r>
          </a:p>
          <a:p>
            <a:pPr marL="457200" lvl="1" indent="0">
              <a:buNone/>
            </a:pPr>
            <a:r>
              <a:rPr lang="en-US" dirty="0"/>
              <a:t>Has 3 different views: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Chapter or </a:t>
            </a:r>
            <a:br>
              <a:rPr lang="en-US" i="1" dirty="0"/>
            </a:br>
            <a:r>
              <a:rPr lang="en-US" i="1" dirty="0"/>
              <a:t>Read view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B62B0A-C14E-40A2-ACA7-A03D425CBBA7}"/>
              </a:ext>
            </a:extLst>
          </p:cNvPr>
          <p:cNvCxnSpPr>
            <a:cxnSpLocks/>
          </p:cNvCxnSpPr>
          <p:nvPr/>
        </p:nvCxnSpPr>
        <p:spPr>
          <a:xfrm flipV="1">
            <a:off x="3579890" y="4604798"/>
            <a:ext cx="109310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94ABC40-4955-4950-87D9-7895ADD829F7}"/>
              </a:ext>
            </a:extLst>
          </p:cNvPr>
          <p:cNvSpPr txBox="1">
            <a:spLocks/>
          </p:cNvSpPr>
          <p:nvPr/>
        </p:nvSpPr>
        <p:spPr>
          <a:xfrm>
            <a:off x="2082673" y="1976440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Up and down </a:t>
            </a:r>
            <a:br>
              <a:rPr lang="en-US" dirty="0"/>
            </a:br>
            <a:r>
              <a:rPr lang="en-US" dirty="0"/>
              <a:t>arrows move</a:t>
            </a:r>
            <a:br>
              <a:rPr lang="en-US" dirty="0"/>
            </a:br>
            <a:r>
              <a:rPr lang="en-US" dirty="0"/>
              <a:t>through the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DB88CB6-3E63-4870-9977-DA3B0D019828}"/>
              </a:ext>
            </a:extLst>
          </p:cNvPr>
          <p:cNvSpPr txBox="1">
            <a:spLocks/>
          </p:cNvSpPr>
          <p:nvPr/>
        </p:nvSpPr>
        <p:spPr>
          <a:xfrm>
            <a:off x="2082672" y="3778703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Click right to</a:t>
            </a:r>
            <a:br>
              <a:rPr lang="en-US" dirty="0"/>
            </a:br>
            <a:r>
              <a:rPr lang="en-US" dirty="0"/>
              <a:t>see translated</a:t>
            </a:r>
            <a:br>
              <a:rPr lang="en-US" dirty="0"/>
            </a:br>
            <a:r>
              <a:rPr lang="en-US" dirty="0"/>
              <a:t>text, if any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623141-2548-4557-B3A7-B5B9981CC03C}"/>
              </a:ext>
            </a:extLst>
          </p:cNvPr>
          <p:cNvSpPr txBox="1"/>
          <p:nvPr/>
        </p:nvSpPr>
        <p:spPr>
          <a:xfrm>
            <a:off x="8256964" y="2060520"/>
            <a:ext cx="3673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Chapter view of the source text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DF3E35-C091-44D1-850C-37633C0518E0}"/>
              </a:ext>
            </a:extLst>
          </p:cNvPr>
          <p:cNvSpPr/>
          <p:nvPr/>
        </p:nvSpPr>
        <p:spPr>
          <a:xfrm>
            <a:off x="8289066" y="2101466"/>
            <a:ext cx="3551803" cy="3591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152C6B-B5A1-4E59-8B41-28CBDD44A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947" y="2516258"/>
            <a:ext cx="7052866" cy="417708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4C896D-19A8-4A1A-B129-085C67217B4F}"/>
              </a:ext>
            </a:extLst>
          </p:cNvPr>
          <p:cNvCxnSpPr>
            <a:cxnSpLocks/>
          </p:cNvCxnSpPr>
          <p:nvPr/>
        </p:nvCxnSpPr>
        <p:spPr>
          <a:xfrm>
            <a:off x="4126443" y="6057981"/>
            <a:ext cx="77144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F6B315-9C6E-4A00-AC18-A78F5A1A3ABA}"/>
              </a:ext>
            </a:extLst>
          </p:cNvPr>
          <p:cNvCxnSpPr>
            <a:cxnSpLocks/>
          </p:cNvCxnSpPr>
          <p:nvPr/>
        </p:nvCxnSpPr>
        <p:spPr>
          <a:xfrm>
            <a:off x="3724835" y="2904565"/>
            <a:ext cx="1242950" cy="1388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A17CE3DA-7356-455A-8154-64E9B411B239}"/>
              </a:ext>
            </a:extLst>
          </p:cNvPr>
          <p:cNvSpPr/>
          <p:nvPr/>
        </p:nvSpPr>
        <p:spPr>
          <a:xfrm>
            <a:off x="5642678" y="4489627"/>
            <a:ext cx="1738485" cy="387276"/>
          </a:xfrm>
          <a:prstGeom prst="wedgeRectCallout">
            <a:avLst>
              <a:gd name="adj1" fmla="val -75977"/>
              <a:gd name="adj2" fmla="val 63276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Enter Chapter #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8AA2F3B2-1A5C-4DF3-AEFF-76C7BC5A9A86}"/>
              </a:ext>
            </a:extLst>
          </p:cNvPr>
          <p:cNvSpPr/>
          <p:nvPr/>
        </p:nvSpPr>
        <p:spPr>
          <a:xfrm>
            <a:off x="5642678" y="3975188"/>
            <a:ext cx="1931829" cy="387276"/>
          </a:xfrm>
          <a:prstGeom prst="wedgeRectCallout">
            <a:avLst>
              <a:gd name="adj1" fmla="val -77161"/>
              <a:gd name="adj2" fmla="val 123184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Previous Chapter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5EF82230-C4F8-451C-9497-83AC77A5CB14}"/>
              </a:ext>
            </a:extLst>
          </p:cNvPr>
          <p:cNvSpPr/>
          <p:nvPr/>
        </p:nvSpPr>
        <p:spPr>
          <a:xfrm>
            <a:off x="5642678" y="3460749"/>
            <a:ext cx="662587" cy="387276"/>
          </a:xfrm>
          <a:prstGeom prst="wedgeRectCallout">
            <a:avLst>
              <a:gd name="adj1" fmla="val -127097"/>
              <a:gd name="adj2" fmla="val 197190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E9F524E3-AB6F-4359-BA43-1942F3DC5C4D}"/>
              </a:ext>
            </a:extLst>
          </p:cNvPr>
          <p:cNvSpPr/>
          <p:nvPr/>
        </p:nvSpPr>
        <p:spPr>
          <a:xfrm>
            <a:off x="5642678" y="5004066"/>
            <a:ext cx="1738485" cy="387276"/>
          </a:xfrm>
          <a:prstGeom prst="wedgeRectCallout">
            <a:avLst>
              <a:gd name="adj1" fmla="val -78332"/>
              <a:gd name="adj2" fmla="val -14253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Next Chapter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0F0AB173-17A0-4E91-B7AB-7E54F120E914}"/>
              </a:ext>
            </a:extLst>
          </p:cNvPr>
          <p:cNvSpPr/>
          <p:nvPr/>
        </p:nvSpPr>
        <p:spPr>
          <a:xfrm>
            <a:off x="5642678" y="5518507"/>
            <a:ext cx="913992" cy="387276"/>
          </a:xfrm>
          <a:prstGeom prst="wedgeRectCallout">
            <a:avLst>
              <a:gd name="adj1" fmla="val -100972"/>
              <a:gd name="adj2" fmla="val -70638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Bottom</a:t>
            </a:r>
          </a:p>
        </p:txBody>
      </p:sp>
    </p:spTree>
    <p:extLst>
      <p:ext uri="{BB962C8B-B14F-4D97-AF65-F5344CB8AC3E}">
        <p14:creationId xmlns:p14="http://schemas.microsoft.com/office/powerpoint/2010/main" val="68945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 animBg="1"/>
      <p:bldP spid="20" grpId="0" animBg="1"/>
      <p:bldP spid="17" grpId="0" animBg="1"/>
      <p:bldP spid="15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Screen for a Text Project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00EF22-7C99-48D0-A07E-EA8B4FC8FBB7}"/>
              </a:ext>
            </a:extLst>
          </p:cNvPr>
          <p:cNvSpPr txBox="1">
            <a:spLocks/>
          </p:cNvSpPr>
          <p:nvPr/>
        </p:nvSpPr>
        <p:spPr>
          <a:xfrm>
            <a:off x="1593741" y="1766108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i="1" dirty="0"/>
              <a:t>Project: </a:t>
            </a:r>
            <a:r>
              <a:rPr lang="en-US" dirty="0"/>
              <a:t>Your working area for a single project. </a:t>
            </a:r>
          </a:p>
          <a:p>
            <a:pPr marL="457200" lvl="1" indent="0">
              <a:buNone/>
            </a:pPr>
            <a:r>
              <a:rPr lang="en-US" dirty="0"/>
              <a:t>Has 3 different views: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Chapter or </a:t>
            </a:r>
            <a:br>
              <a:rPr lang="en-US" i="1" dirty="0"/>
            </a:br>
            <a:r>
              <a:rPr lang="en-US" i="1" dirty="0"/>
              <a:t>Read view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B62B0A-C14E-40A2-ACA7-A03D425CBBA7}"/>
              </a:ext>
            </a:extLst>
          </p:cNvPr>
          <p:cNvCxnSpPr>
            <a:cxnSpLocks/>
          </p:cNvCxnSpPr>
          <p:nvPr/>
        </p:nvCxnSpPr>
        <p:spPr>
          <a:xfrm flipV="1">
            <a:off x="3579890" y="4604798"/>
            <a:ext cx="109310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94ABC40-4955-4950-87D9-7895ADD829F7}"/>
              </a:ext>
            </a:extLst>
          </p:cNvPr>
          <p:cNvSpPr txBox="1">
            <a:spLocks/>
          </p:cNvSpPr>
          <p:nvPr/>
        </p:nvSpPr>
        <p:spPr>
          <a:xfrm>
            <a:off x="2082673" y="1976440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Up and down </a:t>
            </a:r>
            <a:br>
              <a:rPr lang="en-US" dirty="0"/>
            </a:br>
            <a:r>
              <a:rPr lang="en-US" dirty="0"/>
              <a:t>arrows move</a:t>
            </a:r>
            <a:br>
              <a:rPr lang="en-US" dirty="0"/>
            </a:br>
            <a:r>
              <a:rPr lang="en-US" dirty="0"/>
              <a:t>through the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9626E-62BF-496C-96E1-D84827E60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946" y="2473556"/>
            <a:ext cx="7052867" cy="417840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DB88CB6-3E63-4870-9977-DA3B0D019828}"/>
              </a:ext>
            </a:extLst>
          </p:cNvPr>
          <p:cNvSpPr txBox="1">
            <a:spLocks/>
          </p:cNvSpPr>
          <p:nvPr/>
        </p:nvSpPr>
        <p:spPr>
          <a:xfrm>
            <a:off x="2082672" y="3778703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Click right to</a:t>
            </a:r>
            <a:br>
              <a:rPr lang="en-US" dirty="0"/>
            </a:br>
            <a:r>
              <a:rPr lang="en-US" dirty="0"/>
              <a:t>see translated</a:t>
            </a:r>
            <a:br>
              <a:rPr lang="en-US" dirty="0"/>
            </a:br>
            <a:r>
              <a:rPr lang="en-US" dirty="0"/>
              <a:t>text, if any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623141-2548-4557-B3A7-B5B9981CC03C}"/>
              </a:ext>
            </a:extLst>
          </p:cNvPr>
          <p:cNvSpPr txBox="1"/>
          <p:nvPr/>
        </p:nvSpPr>
        <p:spPr>
          <a:xfrm>
            <a:off x="8256964" y="2060520"/>
            <a:ext cx="3673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Chapter view of the source text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DF3E35-C091-44D1-850C-37633C0518E0}"/>
              </a:ext>
            </a:extLst>
          </p:cNvPr>
          <p:cNvSpPr/>
          <p:nvPr/>
        </p:nvSpPr>
        <p:spPr>
          <a:xfrm>
            <a:off x="8289066" y="2101466"/>
            <a:ext cx="3551803" cy="3591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F6B315-9C6E-4A00-AC18-A78F5A1A3ABA}"/>
              </a:ext>
            </a:extLst>
          </p:cNvPr>
          <p:cNvCxnSpPr>
            <a:cxnSpLocks/>
          </p:cNvCxnSpPr>
          <p:nvPr/>
        </p:nvCxnSpPr>
        <p:spPr>
          <a:xfrm>
            <a:off x="3724835" y="2904565"/>
            <a:ext cx="1242950" cy="1388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52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Screen for a Text Project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00EF22-7C99-48D0-A07E-EA8B4FC8FBB7}"/>
              </a:ext>
            </a:extLst>
          </p:cNvPr>
          <p:cNvSpPr txBox="1">
            <a:spLocks/>
          </p:cNvSpPr>
          <p:nvPr/>
        </p:nvSpPr>
        <p:spPr>
          <a:xfrm>
            <a:off x="1605171" y="1771523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i="1" dirty="0"/>
              <a:t>Project: </a:t>
            </a:r>
            <a:r>
              <a:rPr lang="en-US" dirty="0"/>
              <a:t>Your working area for a single project. </a:t>
            </a:r>
          </a:p>
          <a:p>
            <a:pPr marL="457200" lvl="1" indent="0">
              <a:buNone/>
            </a:pPr>
            <a:r>
              <a:rPr lang="en-US" dirty="0"/>
              <a:t>Has 3 different views: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Chapter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  Chunk</a:t>
            </a:r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FEE436-2288-4AE5-BB5C-41BEE07C0570}"/>
              </a:ext>
            </a:extLst>
          </p:cNvPr>
          <p:cNvCxnSpPr>
            <a:cxnSpLocks/>
          </p:cNvCxnSpPr>
          <p:nvPr/>
        </p:nvCxnSpPr>
        <p:spPr>
          <a:xfrm>
            <a:off x="3299791" y="3399184"/>
            <a:ext cx="1026549" cy="724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F182EFA-74EF-45C8-B7B0-DC0A2F60547C}"/>
              </a:ext>
            </a:extLst>
          </p:cNvPr>
          <p:cNvSpPr txBox="1"/>
          <p:nvPr/>
        </p:nvSpPr>
        <p:spPr>
          <a:xfrm>
            <a:off x="6472896" y="2238286"/>
            <a:ext cx="313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Chunk view of the source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F64C91-3EAA-49B5-B7A5-436AB198F549}"/>
              </a:ext>
            </a:extLst>
          </p:cNvPr>
          <p:cNvSpPr/>
          <p:nvPr/>
        </p:nvSpPr>
        <p:spPr>
          <a:xfrm>
            <a:off x="1484310" y="4036494"/>
            <a:ext cx="26304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Click right to see translated text or to translate a chunk </a:t>
            </a:r>
            <a:endParaRPr lang="en-US" i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D78FE28-2A17-4219-B32A-4855D2FC4A24}"/>
              </a:ext>
            </a:extLst>
          </p:cNvPr>
          <p:cNvSpPr/>
          <p:nvPr/>
        </p:nvSpPr>
        <p:spPr>
          <a:xfrm>
            <a:off x="6442916" y="2238286"/>
            <a:ext cx="3160965" cy="3403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227459-8B27-4403-85A4-2D2F434AA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340" y="2583533"/>
            <a:ext cx="7002322" cy="414846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296BEE-0A5C-48F2-B996-1806BCCC2172}"/>
              </a:ext>
            </a:extLst>
          </p:cNvPr>
          <p:cNvCxnSpPr>
            <a:cxnSpLocks/>
          </p:cNvCxnSpPr>
          <p:nvPr/>
        </p:nvCxnSpPr>
        <p:spPr>
          <a:xfrm>
            <a:off x="3955001" y="4445467"/>
            <a:ext cx="733271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85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Screen for a Text Project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00EF22-7C99-48D0-A07E-EA8B4FC8FBB7}"/>
              </a:ext>
            </a:extLst>
          </p:cNvPr>
          <p:cNvSpPr txBox="1">
            <a:spLocks/>
          </p:cNvSpPr>
          <p:nvPr/>
        </p:nvSpPr>
        <p:spPr>
          <a:xfrm>
            <a:off x="1605171" y="1771523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i="1" dirty="0"/>
              <a:t>Project: </a:t>
            </a:r>
            <a:r>
              <a:rPr lang="en-US" dirty="0"/>
              <a:t>Your working area for a single project. </a:t>
            </a:r>
          </a:p>
          <a:p>
            <a:pPr marL="457200" lvl="1" indent="0">
              <a:buNone/>
            </a:pPr>
            <a:r>
              <a:rPr lang="en-US" dirty="0"/>
              <a:t>Has 3 different views: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Chapter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  Chunk</a:t>
            </a:r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FEE436-2288-4AE5-BB5C-41BEE07C0570}"/>
              </a:ext>
            </a:extLst>
          </p:cNvPr>
          <p:cNvCxnSpPr>
            <a:cxnSpLocks/>
          </p:cNvCxnSpPr>
          <p:nvPr/>
        </p:nvCxnSpPr>
        <p:spPr>
          <a:xfrm>
            <a:off x="3299791" y="3399184"/>
            <a:ext cx="1026549" cy="724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F182EFA-74EF-45C8-B7B0-DC0A2F60547C}"/>
              </a:ext>
            </a:extLst>
          </p:cNvPr>
          <p:cNvSpPr txBox="1"/>
          <p:nvPr/>
        </p:nvSpPr>
        <p:spPr>
          <a:xfrm>
            <a:off x="6472896" y="2238286"/>
            <a:ext cx="313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Chunk view of the source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F64C91-3EAA-49B5-B7A5-436AB198F549}"/>
              </a:ext>
            </a:extLst>
          </p:cNvPr>
          <p:cNvSpPr/>
          <p:nvPr/>
        </p:nvSpPr>
        <p:spPr>
          <a:xfrm>
            <a:off x="1484310" y="4036494"/>
            <a:ext cx="26304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Click right to see translated text or to translate a chunk </a:t>
            </a:r>
            <a:endParaRPr lang="en-US" i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D78FE28-2A17-4219-B32A-4855D2FC4A24}"/>
              </a:ext>
            </a:extLst>
          </p:cNvPr>
          <p:cNvSpPr/>
          <p:nvPr/>
        </p:nvSpPr>
        <p:spPr>
          <a:xfrm>
            <a:off x="6442916" y="2238286"/>
            <a:ext cx="3160965" cy="3403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DD6189-29BB-4C79-9679-3E105FB1B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340" y="2594461"/>
            <a:ext cx="7002322" cy="414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1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860E-347A-4485-9281-D4011F8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Screen for a Text Project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00EF22-7C99-48D0-A07E-EA8B4FC8FBB7}"/>
              </a:ext>
            </a:extLst>
          </p:cNvPr>
          <p:cNvSpPr txBox="1">
            <a:spLocks/>
          </p:cNvSpPr>
          <p:nvPr/>
        </p:nvSpPr>
        <p:spPr>
          <a:xfrm>
            <a:off x="1605171" y="1771523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i="1" dirty="0"/>
              <a:t>Project: </a:t>
            </a:r>
            <a:r>
              <a:rPr lang="en-US" dirty="0"/>
              <a:t>Your working area for a single project. </a:t>
            </a:r>
          </a:p>
          <a:p>
            <a:pPr marL="457200" lvl="1" indent="0">
              <a:buNone/>
            </a:pPr>
            <a:r>
              <a:rPr lang="en-US" dirty="0"/>
              <a:t>Has 3 different views: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Chapter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  Chunk</a:t>
            </a:r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F64C91-3EAA-49B5-B7A5-436AB198F549}"/>
              </a:ext>
            </a:extLst>
          </p:cNvPr>
          <p:cNvSpPr/>
          <p:nvPr/>
        </p:nvSpPr>
        <p:spPr>
          <a:xfrm>
            <a:off x="1975629" y="3613413"/>
            <a:ext cx="26304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solidFill>
                  <a:srgbClr val="FF0000"/>
                </a:solidFill>
              </a:rPr>
              <a:t>Note: If you don’t see the chunk view, open Settings and set Blind Edit Mode to On.</a:t>
            </a:r>
            <a:endParaRPr lang="en-US" b="1" i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2B4A1F-2B2B-4263-B9CF-9A086AA28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90" y="2385410"/>
            <a:ext cx="5400000" cy="3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70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60214</TotalTime>
  <Words>773</Words>
  <Application>Microsoft Office PowerPoint</Application>
  <PresentationFormat>Widescreen</PresentationFormat>
  <Paragraphs>196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Corbel</vt:lpstr>
      <vt:lpstr>Parallax</vt:lpstr>
      <vt:lpstr>translationStudio for the Desktop</vt:lpstr>
      <vt:lpstr>What Is This Presentation About?</vt:lpstr>
      <vt:lpstr>Two Types of Screens</vt:lpstr>
      <vt:lpstr>Navigating to the 2nd Screen (Project Screen)</vt:lpstr>
      <vt:lpstr>Project Screen for a Text Project</vt:lpstr>
      <vt:lpstr>Project Screen for a Text Project</vt:lpstr>
      <vt:lpstr>Project Screen for a Text Project</vt:lpstr>
      <vt:lpstr>Project Screen for a Text Project</vt:lpstr>
      <vt:lpstr>Project Screen for a Text Project</vt:lpstr>
      <vt:lpstr>Project Screen for a Text Project</vt:lpstr>
      <vt:lpstr>Project Screen for a Text Project</vt:lpstr>
      <vt:lpstr>Project Screen for a Text Project</vt:lpstr>
      <vt:lpstr>Using the Options (3-dot) Menu</vt:lpstr>
      <vt:lpstr>Return to the Home Screen</vt:lpstr>
      <vt:lpstr>Opening a Notes Project</vt:lpstr>
      <vt:lpstr>Project Screen for a Notes Project</vt:lpstr>
      <vt:lpstr>Navigation in a Notes Project</vt:lpstr>
      <vt:lpstr>Opening a Questions Project</vt:lpstr>
      <vt:lpstr>Project Screen for a Questions Project</vt:lpstr>
      <vt:lpstr>Navigation in a Questions Project (same as Notes project)</vt:lpstr>
      <vt:lpstr>Opening a Words Project</vt:lpstr>
      <vt:lpstr>Project Screen for a Words Project</vt:lpstr>
      <vt:lpstr>Navigation in a Words Project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advance</dc:title>
  <dc:creator>Pamela Gamer</dc:creator>
  <cp:lastModifiedBy>Pamela Gamer</cp:lastModifiedBy>
  <cp:revision>172</cp:revision>
  <cp:lastPrinted>2018-02-06T14:58:19Z</cp:lastPrinted>
  <dcterms:created xsi:type="dcterms:W3CDTF">2017-12-18T19:21:48Z</dcterms:created>
  <dcterms:modified xsi:type="dcterms:W3CDTF">2018-10-11T16:46:18Z</dcterms:modified>
</cp:coreProperties>
</file>